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57" r:id="rId5"/>
    <p:sldId id="263" r:id="rId6"/>
    <p:sldId id="264" r:id="rId7"/>
    <p:sldId id="265" r:id="rId8"/>
    <p:sldId id="266" r:id="rId9"/>
    <p:sldId id="268" r:id="rId10"/>
    <p:sldId id="25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02" autoAdjust="0"/>
  </p:normalViewPr>
  <p:slideViewPr>
    <p:cSldViewPr snapToGrid="0">
      <p:cViewPr varScale="1">
        <p:scale>
          <a:sx n="81" d="100"/>
          <a:sy n="81" d="100"/>
        </p:scale>
        <p:origin x="114" y="4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/>
              <a:t>JULIO-SEPTIEMBRE 2024</a:t>
            </a:r>
            <a:endParaRPr lang="en-US" dirty="0"/>
          </a:p>
        </c:rich>
      </c:tx>
      <c:layout>
        <c:manualLayout>
          <c:xMode val="edge"/>
          <c:yMode val="edge"/>
          <c:x val="0.18709999695573121"/>
          <c:y val="2.98567692507655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4804545906331326"/>
          <c:w val="0.950820628092788"/>
          <c:h val="0.55241542283772049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Ii trimestre de 2022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60CD-495E-8EB4-1CCF9DD057D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60CD-495E-8EB4-1CCF9DD057D9}"/>
              </c:ext>
            </c:extLst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60CD-495E-8EB4-1CCF9DD057D9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60CD-495E-8EB4-1CCF9DD057D9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60CD-495E-8EB4-1CCF9DD057D9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60CD-495E-8EB4-1CCF9DD057D9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60CD-495E-8EB4-1CCF9DD057D9}"/>
              </c:ext>
            </c:extLst>
          </c:dPt>
          <c:dPt>
            <c:idx val="7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60CD-495E-8EB4-1CCF9DD057D9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60CD-495E-8EB4-1CCF9DD057D9}"/>
              </c:ext>
            </c:extLst>
          </c:dPt>
          <c:dLbls>
            <c:dLbl>
              <c:idx val="0"/>
              <c:layout>
                <c:manualLayout>
                  <c:x val="-0.30558313161063455"/>
                  <c:y val="-0.1465468687036767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CD-495E-8EB4-1CCF9DD057D9}"/>
                </c:ext>
              </c:extLst>
            </c:dLbl>
            <c:dLbl>
              <c:idx val="1"/>
              <c:layout>
                <c:manualLayout>
                  <c:x val="0.13043811240780798"/>
                  <c:y val="-0.1121812850317598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50273846414575E-2"/>
                      <c:h val="4.37478642873391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0CD-495E-8EB4-1CCF9DD057D9}"/>
                </c:ext>
              </c:extLst>
            </c:dLbl>
            <c:dLbl>
              <c:idx val="2"/>
              <c:layout>
                <c:manualLayout>
                  <c:x val="8.9349481871187575E-2"/>
                  <c:y val="3.088823998751610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207909967759468E-2"/>
                      <c:h val="4.23348717050160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0CD-495E-8EB4-1CCF9DD057D9}"/>
                </c:ext>
              </c:extLst>
            </c:dLbl>
            <c:dLbl>
              <c:idx val="3"/>
              <c:layout>
                <c:manualLayout>
                  <c:x val="5.2197722772030747E-2"/>
                  <c:y val="3.70758183231224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0CD-495E-8EB4-1CCF9DD057D9}"/>
                </c:ext>
              </c:extLst>
            </c:dLbl>
            <c:dLbl>
              <c:idx val="4"/>
              <c:layout>
                <c:manualLayout>
                  <c:x val="3.3298002525632954E-2"/>
                  <c:y val="3.343895273783873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0CD-495E-8EB4-1CCF9DD057D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0CD-495E-8EB4-1CCF9DD057D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0CD-495E-8EB4-1CCF9DD057D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0CD-495E-8EB4-1CCF9DD057D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0CD-495E-8EB4-1CCF9DD057D9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Hoja1!$A$2:$A$10</c:f>
              <c:strCache>
                <c:ptCount val="9"/>
                <c:pt idx="0">
                  <c:v>Petición en interés general y particular</c:v>
                </c:pt>
                <c:pt idx="1">
                  <c:v>Consulta general</c:v>
                </c:pt>
                <c:pt idx="2">
                  <c:v>Queja por la prestación del servicio de energía o gas y otro</c:v>
                </c:pt>
                <c:pt idx="3">
                  <c:v>Petición Congreso, DIAN, secretarias y organismos de control</c:v>
                </c:pt>
                <c:pt idx="4">
                  <c:v>Solicitud de información</c:v>
                </c:pt>
                <c:pt idx="5">
                  <c:v>Petición de autoridad pública</c:v>
                </c:pt>
                <c:pt idx="6">
                  <c:v>Concepto de Legalidad de Contratos de Condiciones Uniformes</c:v>
                </c:pt>
                <c:pt idx="7">
                  <c:v>Quejas y reclamos a la CREG </c:v>
                </c:pt>
                <c:pt idx="8">
                  <c:v>Solicitud de copia de documentos y constancia de ejecutoria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608</c:v>
                </c:pt>
                <c:pt idx="1">
                  <c:v>113</c:v>
                </c:pt>
                <c:pt idx="2">
                  <c:v>100</c:v>
                </c:pt>
                <c:pt idx="3">
                  <c:v>42</c:v>
                </c:pt>
                <c:pt idx="4">
                  <c:v>25</c:v>
                </c:pt>
                <c:pt idx="5">
                  <c:v>15</c:v>
                </c:pt>
                <c:pt idx="6">
                  <c:v>11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0CD-495E-8EB4-1CCF9DD057D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2733826829439351"/>
          <c:y val="0.71196241612892641"/>
          <c:w val="0.86903028611799138"/>
          <c:h val="0.288037583871073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/>
              <a:t>JULIO 2024</a:t>
            </a:r>
            <a:endParaRPr lang="en-US" dirty="0"/>
          </a:p>
        </c:rich>
      </c:tx>
      <c:layout>
        <c:manualLayout>
          <c:xMode val="edge"/>
          <c:yMode val="edge"/>
          <c:x val="0.36460576048420346"/>
          <c:y val="7.94484559857892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4804545906331326"/>
          <c:w val="0.950820628092788"/>
          <c:h val="0.55241542283772049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Ii trimestre de 2022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1AE6-4CFA-BAE1-94A6F4A8BB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1AE6-4CFA-BAE1-94A6F4A8BB75}"/>
              </c:ext>
            </c:extLst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1AE6-4CFA-BAE1-94A6F4A8BB75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1AE6-4CFA-BAE1-94A6F4A8BB75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1AE6-4CFA-BAE1-94A6F4A8BB75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1AE6-4CFA-BAE1-94A6F4A8BB75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1AE6-4CFA-BAE1-94A6F4A8BB75}"/>
              </c:ext>
            </c:extLst>
          </c:dPt>
          <c:dPt>
            <c:idx val="7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1AE6-4CFA-BAE1-94A6F4A8BB75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1AE6-4CFA-BAE1-94A6F4A8BB75}"/>
              </c:ext>
            </c:extLst>
          </c:dPt>
          <c:dLbls>
            <c:dLbl>
              <c:idx val="0"/>
              <c:layout>
                <c:manualLayout>
                  <c:x val="-0.30558313161063455"/>
                  <c:y val="-0.1465468687036767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E6-4CFA-BAE1-94A6F4A8BB75}"/>
                </c:ext>
              </c:extLst>
            </c:dLbl>
            <c:dLbl>
              <c:idx val="1"/>
              <c:layout>
                <c:manualLayout>
                  <c:x val="0.13043811240780798"/>
                  <c:y val="-0.1121812850317598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50273846414575E-2"/>
                      <c:h val="4.37478642873391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AE6-4CFA-BAE1-94A6F4A8BB75}"/>
                </c:ext>
              </c:extLst>
            </c:dLbl>
            <c:dLbl>
              <c:idx val="2"/>
              <c:layout>
                <c:manualLayout>
                  <c:x val="8.9349481871187575E-2"/>
                  <c:y val="3.088823998751610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207909967759468E-2"/>
                      <c:h val="4.23348717050160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AE6-4CFA-BAE1-94A6F4A8BB75}"/>
                </c:ext>
              </c:extLst>
            </c:dLbl>
            <c:dLbl>
              <c:idx val="3"/>
              <c:layout>
                <c:manualLayout>
                  <c:x val="2.3018693150912064E-2"/>
                  <c:y val="-3.109461081701379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AE6-4CFA-BAE1-94A6F4A8BB75}"/>
                </c:ext>
              </c:extLst>
            </c:dLbl>
            <c:dLbl>
              <c:idx val="4"/>
              <c:layout>
                <c:manualLayout>
                  <c:x val="2.8526330723622702E-2"/>
                  <c:y val="-1.750480892917600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AE6-4CFA-BAE1-94A6F4A8BB7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AE6-4CFA-BAE1-94A6F4A8BB7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AE6-4CFA-BAE1-94A6F4A8BB7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AE6-4CFA-BAE1-94A6F4A8BB7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AE6-4CFA-BAE1-94A6F4A8BB75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Hoja1!$A$2:$A$10</c:f>
              <c:strCache>
                <c:ptCount val="9"/>
                <c:pt idx="0">
                  <c:v>Petición en interés general y particular</c:v>
                </c:pt>
                <c:pt idx="1">
                  <c:v>Consulta general</c:v>
                </c:pt>
                <c:pt idx="2">
                  <c:v>Queja por la prestación del servicio de energía o gas y otro</c:v>
                </c:pt>
                <c:pt idx="3">
                  <c:v>Concepto de Legalidad de Contratos de Condiciones Uniformes</c:v>
                </c:pt>
                <c:pt idx="4">
                  <c:v>Petición de autoridad pública</c:v>
                </c:pt>
                <c:pt idx="5">
                  <c:v>Solicitud de información</c:v>
                </c:pt>
                <c:pt idx="6">
                  <c:v>Petición Congreso, DIAN, secretarias y organismos de control</c:v>
                </c:pt>
                <c:pt idx="7">
                  <c:v>Quejas y reclamos a la CREG </c:v>
                </c:pt>
                <c:pt idx="8">
                  <c:v>Solicitud de copia de documentos y constancia de ejecutoria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205</c:v>
                </c:pt>
                <c:pt idx="1">
                  <c:v>41</c:v>
                </c:pt>
                <c:pt idx="2">
                  <c:v>34</c:v>
                </c:pt>
                <c:pt idx="3">
                  <c:v>8</c:v>
                </c:pt>
                <c:pt idx="4">
                  <c:v>8</c:v>
                </c:pt>
                <c:pt idx="5">
                  <c:v>7</c:v>
                </c:pt>
                <c:pt idx="6">
                  <c:v>6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1AE6-4CFA-BAE1-94A6F4A8BB7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12733826829439351"/>
          <c:y val="0.71196241612892641"/>
          <c:w val="0.86903028611799138"/>
          <c:h val="0.288037583871073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/>
              <a:t>AGOSTO 2024</a:t>
            </a:r>
            <a:endParaRPr lang="en-US" dirty="0"/>
          </a:p>
        </c:rich>
      </c:tx>
      <c:layout>
        <c:manualLayout>
          <c:xMode val="edge"/>
          <c:yMode val="edge"/>
          <c:x val="0.36460576048420346"/>
          <c:y val="7.94484559857892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4804545906331326"/>
          <c:w val="0.950820628092788"/>
          <c:h val="0.55241542283772049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Ii trimestre de 2022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1AE6-4CFA-BAE1-94A6F4A8BB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1AE6-4CFA-BAE1-94A6F4A8BB75}"/>
              </c:ext>
            </c:extLst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1AE6-4CFA-BAE1-94A6F4A8BB75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1AE6-4CFA-BAE1-94A6F4A8BB75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1AE6-4CFA-BAE1-94A6F4A8BB75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1AE6-4CFA-BAE1-94A6F4A8BB75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1AE6-4CFA-BAE1-94A6F4A8BB75}"/>
              </c:ext>
            </c:extLst>
          </c:dPt>
          <c:dPt>
            <c:idx val="7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1AE6-4CFA-BAE1-94A6F4A8BB75}"/>
              </c:ext>
            </c:extLst>
          </c:dPt>
          <c:dLbls>
            <c:dLbl>
              <c:idx val="0"/>
              <c:layout>
                <c:manualLayout>
                  <c:x val="-0.30558313161063455"/>
                  <c:y val="-0.1465468687036767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E6-4CFA-BAE1-94A6F4A8BB75}"/>
                </c:ext>
              </c:extLst>
            </c:dLbl>
            <c:dLbl>
              <c:idx val="1"/>
              <c:layout>
                <c:manualLayout>
                  <c:x val="0.13043811240780798"/>
                  <c:y val="-0.1121812850317598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50273846414575E-2"/>
                      <c:h val="4.37478642873391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AE6-4CFA-BAE1-94A6F4A8BB75}"/>
                </c:ext>
              </c:extLst>
            </c:dLbl>
            <c:dLbl>
              <c:idx val="2"/>
              <c:layout>
                <c:manualLayout>
                  <c:x val="8.9349481871187575E-2"/>
                  <c:y val="3.088823998751610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207909967759468E-2"/>
                      <c:h val="4.23348717050160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AE6-4CFA-BAE1-94A6F4A8BB75}"/>
                </c:ext>
              </c:extLst>
            </c:dLbl>
            <c:dLbl>
              <c:idx val="3"/>
              <c:layout>
                <c:manualLayout>
                  <c:x val="2.3018693150912064E-2"/>
                  <c:y val="-3.109461081701379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AE6-4CFA-BAE1-94A6F4A8BB75}"/>
                </c:ext>
              </c:extLst>
            </c:dLbl>
            <c:dLbl>
              <c:idx val="4"/>
              <c:layout>
                <c:manualLayout>
                  <c:x val="2.8526330723622702E-2"/>
                  <c:y val="-1.750480892917600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AE6-4CFA-BAE1-94A6F4A8BB7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AE6-4CFA-BAE1-94A6F4A8BB7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AE6-4CFA-BAE1-94A6F4A8BB7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AE6-4CFA-BAE1-94A6F4A8BB75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Hoja1!$A$2:$A$9</c:f>
              <c:strCache>
                <c:ptCount val="8"/>
                <c:pt idx="0">
                  <c:v>Petición en interés general y particular</c:v>
                </c:pt>
                <c:pt idx="1">
                  <c:v>Queja por la prestación del servicio de energía o gas y otro</c:v>
                </c:pt>
                <c:pt idx="2">
                  <c:v>Consulta general</c:v>
                </c:pt>
                <c:pt idx="3">
                  <c:v>Petición Congreso, DIAN, secretarias y organismos de control</c:v>
                </c:pt>
                <c:pt idx="4">
                  <c:v>Solicitud de información</c:v>
                </c:pt>
                <c:pt idx="5">
                  <c:v>Petición de autoridad pública</c:v>
                </c:pt>
                <c:pt idx="6">
                  <c:v>Concepto de Legalidad de Contratos de Condiciones Uniformes</c:v>
                </c:pt>
                <c:pt idx="7">
                  <c:v>Solicitud de copia de documentos y constancia de ejecutoria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227</c:v>
                </c:pt>
                <c:pt idx="1">
                  <c:v>41</c:v>
                </c:pt>
                <c:pt idx="2">
                  <c:v>35</c:v>
                </c:pt>
                <c:pt idx="3">
                  <c:v>20</c:v>
                </c:pt>
                <c:pt idx="4">
                  <c:v>12</c:v>
                </c:pt>
                <c:pt idx="5">
                  <c:v>6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1AE6-4CFA-BAE1-94A6F4A8BB7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12733826829439351"/>
          <c:y val="0.71196241612892641"/>
          <c:w val="0.86903028611799138"/>
          <c:h val="0.288037583871073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/>
              <a:t>SEPTIEMBRE 2024</a:t>
            </a:r>
            <a:endParaRPr lang="en-US" dirty="0"/>
          </a:p>
        </c:rich>
      </c:tx>
      <c:layout>
        <c:manualLayout>
          <c:xMode val="edge"/>
          <c:yMode val="edge"/>
          <c:x val="0.36460576048420346"/>
          <c:y val="7.94484559857892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4804545906331326"/>
          <c:w val="0.950820628092788"/>
          <c:h val="0.55241542283772049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Ii trimestre de 2022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1AE6-4CFA-BAE1-94A6F4A8BB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1AE6-4CFA-BAE1-94A6F4A8BB75}"/>
              </c:ext>
            </c:extLst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1AE6-4CFA-BAE1-94A6F4A8BB75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1AE6-4CFA-BAE1-94A6F4A8BB75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1AE6-4CFA-BAE1-94A6F4A8BB75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1AE6-4CFA-BAE1-94A6F4A8BB75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1AE6-4CFA-BAE1-94A6F4A8BB75}"/>
              </c:ext>
            </c:extLst>
          </c:dPt>
          <c:dPt>
            <c:idx val="7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1AE6-4CFA-BAE1-94A6F4A8BB75}"/>
              </c:ext>
            </c:extLst>
          </c:dPt>
          <c:dLbls>
            <c:dLbl>
              <c:idx val="0"/>
              <c:layout>
                <c:manualLayout>
                  <c:x val="-0.30558313161063455"/>
                  <c:y val="-0.1465468687036767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E6-4CFA-BAE1-94A6F4A8BB75}"/>
                </c:ext>
              </c:extLst>
            </c:dLbl>
            <c:dLbl>
              <c:idx val="1"/>
              <c:layout>
                <c:manualLayout>
                  <c:x val="0.13043811240780798"/>
                  <c:y val="-0.1121812850317598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50273846414575E-2"/>
                      <c:h val="4.37478642873391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AE6-4CFA-BAE1-94A6F4A8BB75}"/>
                </c:ext>
              </c:extLst>
            </c:dLbl>
            <c:dLbl>
              <c:idx val="2"/>
              <c:layout>
                <c:manualLayout>
                  <c:x val="8.9349481871187575E-2"/>
                  <c:y val="3.088823998751610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207909967759468E-2"/>
                      <c:h val="4.23348717050160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AE6-4CFA-BAE1-94A6F4A8BB75}"/>
                </c:ext>
              </c:extLst>
            </c:dLbl>
            <c:dLbl>
              <c:idx val="3"/>
              <c:layout>
                <c:manualLayout>
                  <c:x val="2.3018693150912064E-2"/>
                  <c:y val="-3.109461081701379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AE6-4CFA-BAE1-94A6F4A8BB75}"/>
                </c:ext>
              </c:extLst>
            </c:dLbl>
            <c:dLbl>
              <c:idx val="4"/>
              <c:layout>
                <c:manualLayout>
                  <c:x val="2.8526330723622702E-2"/>
                  <c:y val="-1.750480892917600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AE6-4CFA-BAE1-94A6F4A8BB7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AE6-4CFA-BAE1-94A6F4A8BB7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AE6-4CFA-BAE1-94A6F4A8BB7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AE6-4CFA-BAE1-94A6F4A8BB75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Hoja1!$A$2:$A$9</c:f>
              <c:strCache>
                <c:ptCount val="8"/>
                <c:pt idx="0">
                  <c:v>Petición en interés general y particular</c:v>
                </c:pt>
                <c:pt idx="1">
                  <c:v>Consulta general</c:v>
                </c:pt>
                <c:pt idx="2">
                  <c:v>Queja por la prestación del servicio de energía o gas y otro</c:v>
                </c:pt>
                <c:pt idx="3">
                  <c:v>Petición Congreso, DIAN, secretarias y organismos de control</c:v>
                </c:pt>
                <c:pt idx="4">
                  <c:v>Solicitud de información</c:v>
                </c:pt>
                <c:pt idx="5">
                  <c:v>Concepto de Legalidad de Contratos de Condiciones Uniformes</c:v>
                </c:pt>
                <c:pt idx="6">
                  <c:v>Petición de autoridad pública</c:v>
                </c:pt>
                <c:pt idx="7">
                  <c:v>Quejas y reclamos a la CREG 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176</c:v>
                </c:pt>
                <c:pt idx="1">
                  <c:v>37</c:v>
                </c:pt>
                <c:pt idx="2">
                  <c:v>25</c:v>
                </c:pt>
                <c:pt idx="3">
                  <c:v>16</c:v>
                </c:pt>
                <c:pt idx="4">
                  <c:v>6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1AE6-4CFA-BAE1-94A6F4A8BB7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12733826829439351"/>
          <c:y val="0.71196241612892641"/>
          <c:w val="0.86903028611799138"/>
          <c:h val="0.288037583871073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0926476967894206"/>
          <c:y val="0.15923942209548261"/>
          <c:w val="0.92134791144697559"/>
          <c:h val="0.583598779343735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Hoja1!$A$2:$A$4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</c:strCache>
            </c:strRef>
          </c:tx>
          <c:spPr>
            <a:solidFill>
              <a:schemeClr val="tx2">
                <a:lumMod val="50000"/>
                <a:lumOff val="50000"/>
              </a:schemeClr>
            </a:solidFill>
            <a:ln w="9525" cap="flat" cmpd="sng" algn="ctr">
              <a:solidFill>
                <a:schemeClr val="tx2">
                  <a:lumMod val="75000"/>
                  <a:lumOff val="25000"/>
                </a:schemeClr>
              </a:solidFill>
              <a:round/>
            </a:ln>
            <a:effectLst/>
            <a:sp3d contourW="9525">
              <a:contourClr>
                <a:schemeClr val="tx2">
                  <a:lumMod val="75000"/>
                  <a:lumOff val="25000"/>
                </a:schemeClr>
              </a:contourClr>
            </a:sp3d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936CFE4-FFA5-4CC6-82C4-2AF8859B0927}" type="VALUE">
                      <a:rPr lang="en-US" b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>
                        <a:defRPr sz="1400">
                          <a:solidFill>
                            <a:srgbClr val="FF0000"/>
                          </a:solidFill>
                        </a:defRPr>
                      </a:pPr>
                      <a:t>[VALOR]</a:t>
                    </a:fld>
                    <a:endParaRPr lang="es-CO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C31-45C2-8F33-6C5A325F91C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616E0EB-2AD1-4E6C-8239-0EB7AE6D2B1C}" type="VALUE">
                      <a:rPr lang="en-US" sz="1400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CO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C31-45C2-8F33-6C5A325F91C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63D4F85-3FE2-4141-8384-B703A34B6DE5}" type="VALUE">
                      <a:rPr lang="en-US" sz="1400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CO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C31-45C2-8F33-6C5A325F91C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FC2E01B-8CD8-4E32-B13E-0281514E3847}" type="VALUE">
                      <a:rPr lang="en-US" sz="1400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CO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C31-45C2-8F33-6C5A325F91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  <c:pt idx="3">
                  <c:v>TOTAL </c:v>
                </c:pt>
              </c:strCache>
              <c:extLst/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CC31-45C2-8F33-6C5A325F91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18953064"/>
        <c:axId val="418949536"/>
        <c:axId val="0"/>
      </c:bar3DChart>
      <c:catAx>
        <c:axId val="418953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418949536"/>
        <c:crosses val="autoZero"/>
        <c:auto val="1"/>
        <c:lblAlgn val="ctr"/>
        <c:lblOffset val="100"/>
        <c:noMultiLvlLbl val="0"/>
      </c:catAx>
      <c:valAx>
        <c:axId val="418949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18953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MX" sz="1800" b="1" dirty="0">
                <a:latin typeface="+mn-lt"/>
                <a:cs typeface="Arial" panose="020B0604020202020204" pitchFamily="34" charset="0"/>
              </a:rPr>
              <a:t>Queja por la prestación del servicio de energía o gas y</a:t>
            </a:r>
            <a:r>
              <a:rPr lang="es-MX" sz="1800" b="1" baseline="0" dirty="0">
                <a:latin typeface="+mn-lt"/>
                <a:cs typeface="Arial" panose="020B0604020202020204" pitchFamily="34" charset="0"/>
              </a:rPr>
              <a:t> otros</a:t>
            </a:r>
          </a:p>
          <a:p>
            <a: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s-CO" sz="1800" b="1" dirty="0">
                <a:latin typeface="+mn-lt"/>
                <a:cs typeface="Arial" panose="020B0604020202020204" pitchFamily="34" charset="0"/>
              </a:rPr>
              <a:t>III</a:t>
            </a:r>
            <a:r>
              <a:rPr lang="es-CO" sz="1800" b="1" baseline="0" dirty="0">
                <a:latin typeface="+mn-lt"/>
                <a:cs typeface="Arial" panose="020B0604020202020204" pitchFamily="34" charset="0"/>
              </a:rPr>
              <a:t> </a:t>
            </a:r>
            <a:r>
              <a:rPr lang="es-CO" sz="1800" b="1" dirty="0">
                <a:latin typeface="+mn-lt"/>
                <a:cs typeface="Arial" panose="020B0604020202020204" pitchFamily="34" charset="0"/>
              </a:rPr>
              <a:t>trimestre 2024</a:t>
            </a:r>
          </a:p>
        </c:rich>
      </c:tx>
      <c:layout>
        <c:manualLayout>
          <c:xMode val="edge"/>
          <c:yMode val="edge"/>
          <c:x val="0.16795000694620077"/>
          <c:y val="7.166703158541017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Hoja1!$A$2:$A$4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</c:strCache>
            </c:strRef>
          </c:tx>
          <c:spPr>
            <a:solidFill>
              <a:schemeClr val="tx2">
                <a:lumMod val="50000"/>
                <a:lumOff val="50000"/>
              </a:schemeClr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  <a:sp3d contourW="9525">
              <a:contourClr>
                <a:schemeClr val="accent1">
                  <a:shade val="9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34</c:v>
                </c:pt>
                <c:pt idx="1">
                  <c:v>41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44-44FE-8B23-83C84F56E5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8953064"/>
        <c:axId val="418949536"/>
        <c:axId val="0"/>
      </c:bar3DChart>
      <c:catAx>
        <c:axId val="41895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418949536"/>
        <c:crosses val="autoZero"/>
        <c:auto val="1"/>
        <c:lblAlgn val="ctr"/>
        <c:lblOffset val="100"/>
        <c:noMultiLvlLbl val="0"/>
      </c:catAx>
      <c:valAx>
        <c:axId val="418949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18953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0.05577</cdr:x>
      <cdr:y>0.04962</cdr:y>
    </cdr:from>
    <cdr:to>
      <cdr:x>0.29517</cdr:x>
      <cdr:y>0.33052</cdr:y>
    </cdr:to>
    <cdr:sp macro="" textlink="">
      <cdr:nvSpPr>
        <cdr:cNvPr id="3" name="CuadroTexto 2">
          <a:extLst xmlns:a="http://schemas.openxmlformats.org/drawingml/2006/main">
            <a:ext uri="{FF2B5EF4-FFF2-40B4-BE49-F238E27FC236}">
              <a16:creationId xmlns:a16="http://schemas.microsoft.com/office/drawing/2014/main" id="{CC83F64C-3B71-407F-B93E-6CD14AE573DB}"/>
            </a:ext>
          </a:extLst>
        </cdr:cNvPr>
        <cdr:cNvSpPr txBox="1"/>
      </cdr:nvSpPr>
      <cdr:spPr>
        <a:xfrm xmlns:a="http://schemas.openxmlformats.org/drawingml/2006/main">
          <a:off x="387430" y="160343"/>
          <a:ext cx="1663013" cy="9075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/>
          <a:endParaRPr lang="es-CO" sz="1800" b="1" dirty="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08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0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16A9-3AD8-4C7C-AAA7-F6974E0E256A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EAAF-6A72-4850-BABC-5BDF539D12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2238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B6C3146D-273F-941C-9C78-93926DC257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4795" y="2537497"/>
            <a:ext cx="2182411" cy="178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307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3ED4CA2C-9AD6-67A8-FD7C-1192C6E4951D}"/>
              </a:ext>
            </a:extLst>
          </p:cNvPr>
          <p:cNvSpPr/>
          <p:nvPr userDrawn="1"/>
        </p:nvSpPr>
        <p:spPr>
          <a:xfrm>
            <a:off x="0" y="819257"/>
            <a:ext cx="12192000" cy="5219493"/>
          </a:xfrm>
          <a:prstGeom prst="rect">
            <a:avLst/>
          </a:prstGeom>
          <a:solidFill>
            <a:srgbClr val="E1B0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/>
          </a:p>
        </p:txBody>
      </p:sp>
    </p:spTree>
    <p:extLst>
      <p:ext uri="{BB962C8B-B14F-4D97-AF65-F5344CB8AC3E}">
        <p14:creationId xmlns:p14="http://schemas.microsoft.com/office/powerpoint/2010/main" val="2848618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40AC16A9-3AD8-4C7C-AAA7-F6974E0E256A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7880EAAF-6A72-4850-BABC-5BDF539D1259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E75B960-1475-5DA8-F901-900EBF3568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53801" y="198437"/>
            <a:ext cx="5751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554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  <a:lvl2pPr>
              <a:defRPr>
                <a:latin typeface="Nunito Sans" pitchFamily="2" charset="0"/>
              </a:defRPr>
            </a:lvl2pPr>
            <a:lvl3pPr>
              <a:defRPr>
                <a:latin typeface="Nunito Sans" pitchFamily="2" charset="0"/>
              </a:defRPr>
            </a:lvl3pPr>
            <a:lvl4pPr>
              <a:defRPr>
                <a:latin typeface="Nunito Sans" pitchFamily="2" charset="0"/>
              </a:defRPr>
            </a:lvl4pPr>
            <a:lvl5pPr>
              <a:defRPr>
                <a:latin typeface="Nunito Sans" pitchFamily="2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fld id="{40AC16A9-3AD8-4C7C-AAA7-F6974E0E256A}" type="datetimeFigureOut">
              <a:rPr lang="es-CO" smtClean="0"/>
              <a:pPr/>
              <a:t>14/01/2025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fld id="{7880EAAF-6A72-4850-BABC-5BDF539D1259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9A5336F-49D3-9560-5A07-54888A0B89BC}"/>
              </a:ext>
            </a:extLst>
          </p:cNvPr>
          <p:cNvSpPr/>
          <p:nvPr userDrawn="1"/>
        </p:nvSpPr>
        <p:spPr>
          <a:xfrm>
            <a:off x="0" y="6721479"/>
            <a:ext cx="12192000" cy="136522"/>
          </a:xfrm>
          <a:prstGeom prst="rect">
            <a:avLst/>
          </a:prstGeom>
          <a:solidFill>
            <a:srgbClr val="E1B0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/>
          </a:p>
        </p:txBody>
      </p:sp>
    </p:spTree>
    <p:extLst>
      <p:ext uri="{BB962C8B-B14F-4D97-AF65-F5344CB8AC3E}">
        <p14:creationId xmlns:p14="http://schemas.microsoft.com/office/powerpoint/2010/main" val="2174191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Nunito Sans" pitchFamily="2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  <a:latin typeface="Nunito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fld id="{40AC16A9-3AD8-4C7C-AAA7-F6974E0E256A}" type="datetimeFigureOut">
              <a:rPr lang="es-CO" smtClean="0"/>
              <a:pPr/>
              <a:t>14/01/2025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fld id="{7880EAAF-6A72-4850-BABC-5BDF539D1259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A236373-6C3B-1668-33EA-A03D349CD8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8422" y="159440"/>
            <a:ext cx="5751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836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  <a:lvl2pPr>
              <a:defRPr>
                <a:latin typeface="Nunito Sans" pitchFamily="2" charset="0"/>
              </a:defRPr>
            </a:lvl2pPr>
            <a:lvl3pPr>
              <a:defRPr>
                <a:latin typeface="Nunito Sans" pitchFamily="2" charset="0"/>
              </a:defRPr>
            </a:lvl3pPr>
            <a:lvl4pPr>
              <a:defRPr>
                <a:latin typeface="Nunito Sans" pitchFamily="2" charset="0"/>
              </a:defRPr>
            </a:lvl4pPr>
            <a:lvl5pPr>
              <a:defRPr>
                <a:latin typeface="Nunito Sans" pitchFamily="2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  <a:lvl2pPr>
              <a:defRPr>
                <a:latin typeface="Nunito Sans" pitchFamily="2" charset="0"/>
              </a:defRPr>
            </a:lvl2pPr>
            <a:lvl3pPr>
              <a:defRPr>
                <a:latin typeface="Nunito Sans" pitchFamily="2" charset="0"/>
              </a:defRPr>
            </a:lvl3pPr>
            <a:lvl4pPr>
              <a:defRPr>
                <a:latin typeface="Nunito Sans" pitchFamily="2" charset="0"/>
              </a:defRPr>
            </a:lvl4pPr>
            <a:lvl5pPr>
              <a:defRPr>
                <a:latin typeface="Nunito Sans" pitchFamily="2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fld id="{40AC16A9-3AD8-4C7C-AAA7-F6974E0E256A}" type="datetimeFigureOut">
              <a:rPr lang="es-CO" smtClean="0"/>
              <a:pPr/>
              <a:t>14/01/2025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Nunito Sans" pitchFamily="2" charset="0"/>
              </a:defRPr>
            </a:lvl1pPr>
          </a:lstStyle>
          <a:p>
            <a:fld id="{7880EAAF-6A72-4850-BABC-5BDF539D1259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9F5F94DC-6857-938D-7778-0CC44954A4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3042" y="159440"/>
            <a:ext cx="5751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281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16A9-3AD8-4C7C-AAA7-F6974E0E256A}" type="datetimeFigureOut">
              <a:rPr lang="es-CO" smtClean="0"/>
              <a:pPr/>
              <a:t>14/01/2025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EAAF-6A72-4850-BABC-5BDF539D1259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0B08466-75CC-7905-12AB-A9343208425B}"/>
              </a:ext>
            </a:extLst>
          </p:cNvPr>
          <p:cNvSpPr/>
          <p:nvPr userDrawn="1"/>
        </p:nvSpPr>
        <p:spPr>
          <a:xfrm>
            <a:off x="0" y="6721479"/>
            <a:ext cx="12192000" cy="136522"/>
          </a:xfrm>
          <a:prstGeom prst="rect">
            <a:avLst/>
          </a:prstGeom>
          <a:solidFill>
            <a:srgbClr val="E1B0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/>
          </a:p>
        </p:txBody>
      </p:sp>
    </p:spTree>
    <p:extLst>
      <p:ext uri="{BB962C8B-B14F-4D97-AF65-F5344CB8AC3E}">
        <p14:creationId xmlns:p14="http://schemas.microsoft.com/office/powerpoint/2010/main" val="196576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16A9-3AD8-4C7C-AAA7-F6974E0E256A}" type="datetimeFigureOut">
              <a:rPr lang="es-CO" smtClean="0"/>
              <a:pPr/>
              <a:t>14/01/2025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EAAF-6A72-4850-BABC-5BDF539D1259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E6B0628-1DE1-900B-ECE8-B789B91340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8422" y="159440"/>
            <a:ext cx="5751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45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648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63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EAAF-6A72-4850-BABC-5BDF539D1259}" type="slidenum">
              <a:rPr lang="es-CO" smtClean="0"/>
              <a:t>‹Nº›</a:t>
            </a:fld>
            <a:endParaRPr lang="es-CO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2AA7A7F-F495-E9E5-8827-32265F6E56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3042" y="6298254"/>
            <a:ext cx="5751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54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16A9-3AD8-4C7C-AAA7-F6974E0E256A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A722703-64C2-7D94-1D30-E600AA0595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53801" y="6251576"/>
            <a:ext cx="5751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837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16A9-3AD8-4C7C-AAA7-F6974E0E256A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EAAF-6A72-4850-BABC-5BDF539D1259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1BA94EA-4B10-76EC-B594-4EBAA6728A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8422" y="6251576"/>
            <a:ext cx="5751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1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16A9-3AD8-4C7C-AAA7-F6974E0E256A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EAAF-6A72-4850-BABC-5BDF539D125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0857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6343AEB-7A51-A449-F247-590321F75D17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4795" y="2537497"/>
            <a:ext cx="2182411" cy="178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928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62" r:id="rId15"/>
    <p:sldLayoutId id="2147483663" r:id="rId16"/>
    <p:sldLayoutId id="214748366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999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48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43BC773-EFEE-6565-9AF8-3AC840D6179E}"/>
              </a:ext>
            </a:extLst>
          </p:cNvPr>
          <p:cNvSpPr txBox="1">
            <a:spLocks/>
          </p:cNvSpPr>
          <p:nvPr/>
        </p:nvSpPr>
        <p:spPr>
          <a:xfrm>
            <a:off x="1524000" y="2451370"/>
            <a:ext cx="9212094" cy="178989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r>
              <a:rPr lang="es-MX" sz="4800" b="1" dirty="0">
                <a:solidFill>
                  <a:schemeClr val="bg1"/>
                </a:solidFill>
              </a:rPr>
              <a:t>PETICIONES, QUEJAS Y RECLAMOS </a:t>
            </a:r>
            <a:br>
              <a:rPr lang="es-MX" sz="4800" b="1" dirty="0">
                <a:solidFill>
                  <a:schemeClr val="bg1"/>
                </a:solidFill>
              </a:rPr>
            </a:br>
            <a:r>
              <a:rPr lang="es-MX" sz="4800" b="1" dirty="0">
                <a:solidFill>
                  <a:schemeClr val="bg1"/>
                </a:solidFill>
              </a:rPr>
              <a:t>INFORME JULIO - SEPTIEMBRE 2024. </a:t>
            </a:r>
            <a:endParaRPr lang="es-CO" sz="4800" b="1" dirty="0">
              <a:solidFill>
                <a:schemeClr val="bg1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BC10631-02B6-BB0D-852F-2D374E2E5A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13"/>
          <a:stretch/>
        </p:blipFill>
        <p:spPr>
          <a:xfrm>
            <a:off x="4991310" y="6305985"/>
            <a:ext cx="2209380" cy="16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64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2 Gráfico">
            <a:extLst>
              <a:ext uri="{FF2B5EF4-FFF2-40B4-BE49-F238E27FC236}">
                <a16:creationId xmlns:a16="http://schemas.microsoft.com/office/drawing/2014/main" id="{8EBA9B10-B7D5-CAE8-5B2D-E2756077F2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3297827"/>
              </p:ext>
            </p:extLst>
          </p:nvPr>
        </p:nvGraphicFramePr>
        <p:xfrm>
          <a:off x="676895" y="916328"/>
          <a:ext cx="5323022" cy="548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25F23AD2-5AC1-98FD-CFFD-02D48BE28B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006737"/>
              </p:ext>
            </p:extLst>
          </p:nvPr>
        </p:nvGraphicFramePr>
        <p:xfrm>
          <a:off x="6709558" y="1604237"/>
          <a:ext cx="5192395" cy="44284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02576">
                  <a:extLst>
                    <a:ext uri="{9D8B030D-6E8A-4147-A177-3AD203B41FA5}">
                      <a16:colId xmlns:a16="http://schemas.microsoft.com/office/drawing/2014/main" val="2081470162"/>
                    </a:ext>
                  </a:extLst>
                </a:gridCol>
                <a:gridCol w="889819">
                  <a:extLst>
                    <a:ext uri="{9D8B030D-6E8A-4147-A177-3AD203B41FA5}">
                      <a16:colId xmlns:a16="http://schemas.microsoft.com/office/drawing/2014/main" val="1638443541"/>
                    </a:ext>
                  </a:extLst>
                </a:gridCol>
              </a:tblGrid>
              <a:tr h="463206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u="none" strike="noStrike" dirty="0">
                          <a:effectLst/>
                        </a:rPr>
                        <a:t>TIPO DE PETICIÓN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u="none" strike="noStrike" dirty="0">
                          <a:effectLst/>
                        </a:rPr>
                        <a:t>CANTIDAD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7629160"/>
                  </a:ext>
                </a:extLst>
              </a:tr>
              <a:tr h="399981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Petición en interés general y particular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608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6440957"/>
                  </a:ext>
                </a:extLst>
              </a:tr>
              <a:tr h="39998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Consulta general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113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2441976"/>
                  </a:ext>
                </a:extLst>
              </a:tr>
              <a:tr h="399981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Queja por la prestación del servicio de energía o gas y otro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100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9373403"/>
                  </a:ext>
                </a:extLst>
              </a:tr>
              <a:tr h="399981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Petición Congreso, DIAN, secretarias y organismos de control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42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8096057"/>
                  </a:ext>
                </a:extLst>
              </a:tr>
              <a:tr h="39998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Solicitud de información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25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5256450"/>
                  </a:ext>
                </a:extLst>
              </a:tr>
              <a:tr h="39998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Petición de autoridad pública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15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6889917"/>
                  </a:ext>
                </a:extLst>
              </a:tr>
              <a:tr h="36539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Concepto de Legalidad de Contratos de Condiciones Uniformes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8348049"/>
                  </a:ext>
                </a:extLst>
              </a:tr>
              <a:tr h="399981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Quejas y reclamos a la CREG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7409846"/>
                  </a:ext>
                </a:extLst>
              </a:tr>
              <a:tr h="399981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Solicitud de copia de documentos y constancia de ejecutoria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4459334"/>
                  </a:ext>
                </a:extLst>
              </a:tr>
              <a:tr h="399981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TOTAL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918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8536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225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Gráfico">
            <a:extLst>
              <a:ext uri="{FF2B5EF4-FFF2-40B4-BE49-F238E27FC236}">
                <a16:creationId xmlns:a16="http://schemas.microsoft.com/office/drawing/2014/main" id="{A9B3A56A-67F4-7186-BB93-3EB317D48F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644418"/>
              </p:ext>
            </p:extLst>
          </p:nvPr>
        </p:nvGraphicFramePr>
        <p:xfrm>
          <a:off x="645272" y="995357"/>
          <a:ext cx="5222929" cy="5216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09B77F47-B93B-9985-834D-9F0E65B7B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541961"/>
              </p:ext>
            </p:extLst>
          </p:nvPr>
        </p:nvGraphicFramePr>
        <p:xfrm>
          <a:off x="6688021" y="1319150"/>
          <a:ext cx="5222929" cy="44760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7878">
                  <a:extLst>
                    <a:ext uri="{9D8B030D-6E8A-4147-A177-3AD203B41FA5}">
                      <a16:colId xmlns:a16="http://schemas.microsoft.com/office/drawing/2014/main" val="3118226799"/>
                    </a:ext>
                  </a:extLst>
                </a:gridCol>
                <a:gridCol w="895051">
                  <a:extLst>
                    <a:ext uri="{9D8B030D-6E8A-4147-A177-3AD203B41FA5}">
                      <a16:colId xmlns:a16="http://schemas.microsoft.com/office/drawing/2014/main" val="2733472170"/>
                    </a:ext>
                  </a:extLst>
                </a:gridCol>
              </a:tblGrid>
              <a:tr h="53329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u="none" strike="noStrike">
                          <a:effectLst/>
                        </a:rPr>
                        <a:t>TIPO DE PETICIÓN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u="none" strike="noStrike">
                          <a:effectLst/>
                        </a:rPr>
                        <a:t>CANTIDAD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8038711"/>
                  </a:ext>
                </a:extLst>
              </a:tr>
              <a:tr h="39009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Petición en interés general y particular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205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746822"/>
                  </a:ext>
                </a:extLst>
              </a:tr>
              <a:tr h="39009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Consulta general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41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5515923"/>
                  </a:ext>
                </a:extLst>
              </a:tr>
              <a:tr h="39009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Queja por la prestación del servicio de energía o gas y otro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34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1351185"/>
                  </a:ext>
                </a:extLst>
              </a:tr>
              <a:tr h="431908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Concepto de Legalidad de Contratos de Condiciones Uniformes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8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1074614"/>
                  </a:ext>
                </a:extLst>
              </a:tr>
              <a:tr h="39009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Petición de autoridad pública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8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495805"/>
                  </a:ext>
                </a:extLst>
              </a:tr>
              <a:tr h="39009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Solicitud de información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7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3786030"/>
                  </a:ext>
                </a:extLst>
              </a:tr>
              <a:tr h="39009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Petición Congreso, DIAN, secretarias y organismos de control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6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3960973"/>
                  </a:ext>
                </a:extLst>
              </a:tr>
              <a:tr h="39009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Quejas y reclamos a la CREG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288962"/>
                  </a:ext>
                </a:extLst>
              </a:tr>
              <a:tr h="39009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Solicitud de copia de documentos y constancia de ejecutoria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1982378"/>
                  </a:ext>
                </a:extLst>
              </a:tr>
              <a:tr h="39009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TOTAL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311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9936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070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53118B-0B3F-095C-F720-70768809C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Gráfico">
            <a:extLst>
              <a:ext uri="{FF2B5EF4-FFF2-40B4-BE49-F238E27FC236}">
                <a16:creationId xmlns:a16="http://schemas.microsoft.com/office/drawing/2014/main" id="{D0E9917A-67DA-3535-0DC5-267A8B63C4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3830393"/>
              </p:ext>
            </p:extLst>
          </p:nvPr>
        </p:nvGraphicFramePr>
        <p:xfrm>
          <a:off x="645272" y="995357"/>
          <a:ext cx="5222929" cy="5216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278589A-7A97-82BF-8D39-DE1D001ABD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008730"/>
              </p:ext>
            </p:extLst>
          </p:nvPr>
        </p:nvGraphicFramePr>
        <p:xfrm>
          <a:off x="6460177" y="1484416"/>
          <a:ext cx="5343896" cy="40662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28115">
                  <a:extLst>
                    <a:ext uri="{9D8B030D-6E8A-4147-A177-3AD203B41FA5}">
                      <a16:colId xmlns:a16="http://schemas.microsoft.com/office/drawing/2014/main" val="775404057"/>
                    </a:ext>
                  </a:extLst>
                </a:gridCol>
                <a:gridCol w="915781">
                  <a:extLst>
                    <a:ext uri="{9D8B030D-6E8A-4147-A177-3AD203B41FA5}">
                      <a16:colId xmlns:a16="http://schemas.microsoft.com/office/drawing/2014/main" val="2064348661"/>
                    </a:ext>
                  </a:extLst>
                </a:gridCol>
              </a:tblGrid>
              <a:tr h="463137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u="none" strike="noStrike">
                          <a:effectLst/>
                        </a:rPr>
                        <a:t>TIPO DE PETICIÓN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u="none" strike="noStrike">
                          <a:effectLst/>
                        </a:rPr>
                        <a:t>CANTIDAD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742734"/>
                  </a:ext>
                </a:extLst>
              </a:tr>
              <a:tr h="400277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Petición en interés general y particular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227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4654027"/>
                  </a:ext>
                </a:extLst>
              </a:tr>
              <a:tr h="400277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Queja por la prestación del servicio de energía o gas y otro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41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1093085"/>
                  </a:ext>
                </a:extLst>
              </a:tr>
              <a:tr h="400277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Consulta general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35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8678192"/>
                  </a:ext>
                </a:extLst>
              </a:tr>
              <a:tr h="400277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Petición Congreso, DIAN, secretarias y organismos de control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20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2445796"/>
                  </a:ext>
                </a:extLst>
              </a:tr>
              <a:tr h="400277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Solicitud de información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858707"/>
                  </a:ext>
                </a:extLst>
              </a:tr>
              <a:tr h="400277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Petición de autoridad pública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6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0711800"/>
                  </a:ext>
                </a:extLst>
              </a:tr>
              <a:tr h="40091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Concepto de Legalidad de Contratos de Condiciones Uniformes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8647927"/>
                  </a:ext>
                </a:extLst>
              </a:tr>
              <a:tr h="400277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Solicitud de copia de documentos y constancia de ejecutoria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6123645"/>
                  </a:ext>
                </a:extLst>
              </a:tr>
              <a:tr h="40027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TOTAL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343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6821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634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CEA575-8C06-BF00-1C7D-361370CBC1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Gráfico">
            <a:extLst>
              <a:ext uri="{FF2B5EF4-FFF2-40B4-BE49-F238E27FC236}">
                <a16:creationId xmlns:a16="http://schemas.microsoft.com/office/drawing/2014/main" id="{68FBFE04-1465-DF5D-1C3B-3E10954786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3363831"/>
              </p:ext>
            </p:extLst>
          </p:nvPr>
        </p:nvGraphicFramePr>
        <p:xfrm>
          <a:off x="645272" y="995357"/>
          <a:ext cx="5222929" cy="5216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3EBFE28-72B6-7DB2-C14C-EDE5CFE12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480161"/>
              </p:ext>
            </p:extLst>
          </p:nvPr>
        </p:nvGraphicFramePr>
        <p:xfrm>
          <a:off x="6685808" y="1508165"/>
          <a:ext cx="5308270" cy="38951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98595">
                  <a:extLst>
                    <a:ext uri="{9D8B030D-6E8A-4147-A177-3AD203B41FA5}">
                      <a16:colId xmlns:a16="http://schemas.microsoft.com/office/drawing/2014/main" val="4061198506"/>
                    </a:ext>
                  </a:extLst>
                </a:gridCol>
                <a:gridCol w="909675">
                  <a:extLst>
                    <a:ext uri="{9D8B030D-6E8A-4147-A177-3AD203B41FA5}">
                      <a16:colId xmlns:a16="http://schemas.microsoft.com/office/drawing/2014/main" val="846820510"/>
                    </a:ext>
                  </a:extLst>
                </a:gridCol>
              </a:tblGrid>
              <a:tr h="429731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u="none" strike="noStrike">
                          <a:effectLst/>
                        </a:rPr>
                        <a:t>TIPO DE PETICIÓN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u="none" strike="noStrike">
                          <a:effectLst/>
                        </a:rPr>
                        <a:t>CANTIDAD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7937702"/>
                  </a:ext>
                </a:extLst>
              </a:tr>
              <a:tr h="38570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Petición en interés general y particular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176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9924179"/>
                  </a:ext>
                </a:extLst>
              </a:tr>
              <a:tr h="38570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Consulta general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37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3825233"/>
                  </a:ext>
                </a:extLst>
              </a:tr>
              <a:tr h="38570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Queja por la prestación del servicio de energía o gas y otro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25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22417426"/>
                  </a:ext>
                </a:extLst>
              </a:tr>
              <a:tr h="38570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Petición Congreso, DIAN, secretarias y organismos de control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16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3853882"/>
                  </a:ext>
                </a:extLst>
              </a:tr>
              <a:tr h="38570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Solicitud de información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6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6598098"/>
                  </a:ext>
                </a:extLst>
              </a:tr>
              <a:tr h="37975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Concepto de Legalidad de Contratos de Condiciones Uniformes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7086081"/>
                  </a:ext>
                </a:extLst>
              </a:tr>
              <a:tr h="38570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Petición de autoridad pública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2793838"/>
                  </a:ext>
                </a:extLst>
              </a:tr>
              <a:tr h="38570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Quejas y reclamos a la CREG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4836702"/>
                  </a:ext>
                </a:extLst>
              </a:tr>
              <a:tr h="38570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>
                          <a:effectLst/>
                        </a:rPr>
                        <a:t>TOTAL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264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6238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86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4">
            <a:extLst>
              <a:ext uri="{FF2B5EF4-FFF2-40B4-BE49-F238E27FC236}">
                <a16:creationId xmlns:a16="http://schemas.microsoft.com/office/drawing/2014/main" id="{C9C6203D-385F-A921-BDC6-708E9C6989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6294938"/>
              </p:ext>
            </p:extLst>
          </p:nvPr>
        </p:nvGraphicFramePr>
        <p:xfrm>
          <a:off x="790943" y="1556606"/>
          <a:ext cx="6175648" cy="3400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0B59EAA-D9D6-B59B-E469-A448C93D51B4}"/>
              </a:ext>
            </a:extLst>
          </p:cNvPr>
          <p:cNvSpPr txBox="1"/>
          <p:nvPr/>
        </p:nvSpPr>
        <p:spPr>
          <a:xfrm>
            <a:off x="1814801" y="4797474"/>
            <a:ext cx="80243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kumimoji="0" lang="es-CO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De las quejas interpuestas en el </a:t>
            </a:r>
            <a:r>
              <a:rPr lang="es-CO" b="1" dirty="0">
                <a:solidFill>
                  <a:srgbClr val="4472C4">
                    <a:lumMod val="50000"/>
                  </a:srgb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tercer</a:t>
            </a:r>
            <a:r>
              <a:rPr kumimoji="0" lang="es-CO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 trimestre de 2024, se </a:t>
            </a:r>
            <a:r>
              <a:rPr lang="es-CO" b="1" dirty="0">
                <a:solidFill>
                  <a:srgbClr val="4472C4">
                    <a:lumMod val="50000"/>
                  </a:srgb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presentaron 2</a:t>
            </a:r>
            <a:r>
              <a:rPr kumimoji="0" lang="es-CO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 quejas </a:t>
            </a:r>
            <a:r>
              <a:rPr lang="es-CO" b="1" dirty="0">
                <a:solidFill>
                  <a:srgbClr val="4472C4">
                    <a:lumMod val="50000"/>
                  </a:srgb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y sugerencias relacionadas con las funciones propias de la CREG. Las cuales </a:t>
            </a:r>
            <a:r>
              <a:rPr kumimoji="0" lang="es-CO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fueron atendida con un promedio de respuesta de 12,5 días </a:t>
            </a:r>
            <a:r>
              <a:rPr kumimoji="0" lang="es-CO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s-CO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F4AA0ED-E700-FA78-FA74-BA36EABB18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0879" y="899900"/>
            <a:ext cx="7035394" cy="97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268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C4CF6F8C-0861-87A4-9314-AFF37FF4CC7F}"/>
              </a:ext>
            </a:extLst>
          </p:cNvPr>
          <p:cNvSpPr txBox="1"/>
          <p:nvPr/>
        </p:nvSpPr>
        <p:spPr>
          <a:xfrm>
            <a:off x="1106967" y="4962025"/>
            <a:ext cx="96164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es-CO" sz="1800" b="1" dirty="0">
                <a:solidFill>
                  <a:srgbClr val="4472C4">
                    <a:lumMod val="50000"/>
                  </a:srgbClr>
                </a:solidFill>
                <a:cs typeface="Calibri" panose="020F0502020204030204" pitchFamily="34" charset="0"/>
              </a:rPr>
              <a:t>En el tercer trimestre de 2024, se presentaron 100 quejas por la prestación del servicio de energía y gas. De las cuales, 41 quejas eran copia del trámite de reclamación presentado por el usuario ante la empresa prestadora del servicio o peticiones a las que ya se les había dado respuesta. Para las demás peticiones registradas se da el traslado correspondiente a la autoridad pública o empresa competente y/o se brinda orientación al ciudadano sobre el tema.</a:t>
            </a:r>
          </a:p>
        </p:txBody>
      </p:sp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69488E08-ED74-8530-28EE-28A4F5E614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886488"/>
              </p:ext>
            </p:extLst>
          </p:nvPr>
        </p:nvGraphicFramePr>
        <p:xfrm>
          <a:off x="7421936" y="2553195"/>
          <a:ext cx="3761419" cy="2408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280">
                  <a:extLst>
                    <a:ext uri="{9D8B030D-6E8A-4147-A177-3AD203B41FA5}">
                      <a16:colId xmlns:a16="http://schemas.microsoft.com/office/drawing/2014/main" val="691600774"/>
                    </a:ext>
                  </a:extLst>
                </a:gridCol>
                <a:gridCol w="1902139">
                  <a:extLst>
                    <a:ext uri="{9D8B030D-6E8A-4147-A177-3AD203B41FA5}">
                      <a16:colId xmlns:a16="http://schemas.microsoft.com/office/drawing/2014/main" val="3099246639"/>
                    </a:ext>
                  </a:extLst>
                </a:gridCol>
              </a:tblGrid>
              <a:tr h="481766"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ANÁLISIS</a:t>
                      </a:r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CANTIDAD</a:t>
                      </a:r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494768"/>
                  </a:ext>
                </a:extLst>
              </a:tr>
              <a:tr h="481766">
                <a:tc>
                  <a:txBody>
                    <a:bodyPr/>
                    <a:lstStyle/>
                    <a:p>
                      <a:r>
                        <a:rPr lang="es-CO" sz="1200" dirty="0">
                          <a:latin typeface="+mn-lt"/>
                          <a:cs typeface="Arial" panose="020B0604020202020204" pitchFamily="34" charset="0"/>
                        </a:rPr>
                        <a:t>TRASLADO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+mn-lt"/>
                          <a:cs typeface="Arial" panose="020B0604020202020204" pitchFamily="34" charset="0"/>
                        </a:rPr>
                        <a:t>25</a:t>
                      </a:r>
                    </a:p>
                    <a:p>
                      <a:pPr algn="ctr"/>
                      <a:endParaRPr lang="es-CO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47302"/>
                  </a:ext>
                </a:extLst>
              </a:tr>
              <a:tr h="481766">
                <a:tc>
                  <a:txBody>
                    <a:bodyPr/>
                    <a:lstStyle/>
                    <a:p>
                      <a:r>
                        <a:rPr lang="es-CO" sz="1200" dirty="0">
                          <a:latin typeface="+mn-lt"/>
                          <a:cs typeface="Arial" panose="020B0604020202020204" pitchFamily="34" charset="0"/>
                        </a:rPr>
                        <a:t>ORIENTACIÓN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+mn-lt"/>
                          <a:cs typeface="Arial" panose="020B0604020202020204" pitchFamily="34" charset="0"/>
                        </a:rPr>
                        <a:t>34</a:t>
                      </a:r>
                      <a:endParaRPr lang="es-CO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347656"/>
                  </a:ext>
                </a:extLst>
              </a:tr>
              <a:tr h="481766">
                <a:tc>
                  <a:txBody>
                    <a:bodyPr/>
                    <a:lstStyle/>
                    <a:p>
                      <a:r>
                        <a:rPr lang="es-CO" sz="1200" dirty="0">
                          <a:latin typeface="+mn-lt"/>
                          <a:cs typeface="Arial" panose="020B0604020202020204" pitchFamily="34" charset="0"/>
                        </a:rPr>
                        <a:t>ARCHIVADO - COPIA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+mn-lt"/>
                          <a:cs typeface="Arial" panose="020B0604020202020204" pitchFamily="34" charset="0"/>
                        </a:rPr>
                        <a:t>41</a:t>
                      </a:r>
                      <a:endParaRPr lang="es-CO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062941"/>
                  </a:ext>
                </a:extLst>
              </a:tr>
              <a:tr h="481766">
                <a:tc>
                  <a:txBody>
                    <a:bodyPr/>
                    <a:lstStyle/>
                    <a:p>
                      <a:pPr algn="l"/>
                      <a:r>
                        <a:rPr lang="es-CO" sz="1200" b="1" dirty="0">
                          <a:latin typeface="+mn-lt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u="none" dirty="0">
                          <a:latin typeface="+mn-lt"/>
                          <a:cs typeface="Arial" panose="020B0604020202020204" pitchFamily="34" charset="0"/>
                        </a:rPr>
                        <a:t>100</a:t>
                      </a:r>
                      <a:endParaRPr lang="es-CO" sz="1200" b="1" u="none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219868"/>
                  </a:ext>
                </a:extLst>
              </a:tr>
            </a:tbl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832A3808-92DE-E1D9-9C67-BCDE3DD6EA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1038878"/>
              </p:ext>
            </p:extLst>
          </p:nvPr>
        </p:nvGraphicFramePr>
        <p:xfrm>
          <a:off x="1008645" y="1009403"/>
          <a:ext cx="4825340" cy="3810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ítulo 1">
            <a:extLst>
              <a:ext uri="{FF2B5EF4-FFF2-40B4-BE49-F238E27FC236}">
                <a16:creationId xmlns:a16="http://schemas.microsoft.com/office/drawing/2014/main" id="{FF616DC6-8E93-13FB-E895-0BF24DC93202}"/>
              </a:ext>
            </a:extLst>
          </p:cNvPr>
          <p:cNvSpPr txBox="1">
            <a:spLocks/>
          </p:cNvSpPr>
          <p:nvPr/>
        </p:nvSpPr>
        <p:spPr>
          <a:xfrm>
            <a:off x="5592290" y="1009403"/>
            <a:ext cx="7135702" cy="81939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37609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CO" sz="3200" dirty="0">
                <a:cs typeface="Arial" panose="020B0604020202020204" pitchFamily="34" charset="0"/>
              </a:rPr>
              <a:t>Trámite de quejas y reclamos otros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954363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>
            <a:extLst>
              <a:ext uri="{FF2B5EF4-FFF2-40B4-BE49-F238E27FC236}">
                <a16:creationId xmlns:a16="http://schemas.microsoft.com/office/drawing/2014/main" id="{EC16FDB7-73D8-AC1B-1502-E6338C913C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49366"/>
              </p:ext>
            </p:extLst>
          </p:nvPr>
        </p:nvGraphicFramePr>
        <p:xfrm>
          <a:off x="1714295" y="1537421"/>
          <a:ext cx="8997249" cy="3384377"/>
        </p:xfrm>
        <a:graphic>
          <a:graphicData uri="http://schemas.openxmlformats.org/drawingml/2006/table">
            <a:tbl>
              <a:tblPr/>
              <a:tblGrid>
                <a:gridCol w="1519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4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2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3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577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19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b="1" dirty="0">
                          <a:effectLst/>
                        </a:rPr>
                        <a:t>Enero - Marzo</a:t>
                      </a:r>
                      <a:endParaRPr lang="es-C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15595" marR="9525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b="1" dirty="0">
                          <a:effectLst/>
                        </a:rPr>
                        <a:t>Abril - Junio</a:t>
                      </a:r>
                      <a:endParaRPr lang="es-C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b="1" dirty="0">
                          <a:effectLst/>
                        </a:rPr>
                        <a:t>Julio - Septiembre</a:t>
                      </a:r>
                      <a:endParaRPr lang="es-C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Octubre - Diciembre</a:t>
                      </a:r>
                      <a:endParaRPr lang="es-C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43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O" sz="16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Concedidas</a:t>
                      </a:r>
                      <a:endParaRPr lang="es-CO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O" sz="1200" dirty="0">
                        <a:effectLst/>
                      </a:endParaRP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O" sz="240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dirty="0">
                          <a:effectLst/>
                          <a:latin typeface="+mn-lt"/>
                        </a:rPr>
                        <a:t>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2400" dirty="0">
                          <a:effectLst/>
                          <a:latin typeface="+mn-lt"/>
                        </a:rPr>
                        <a:t> </a:t>
                      </a:r>
                      <a:endParaRPr lang="es-CO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42" marR="4344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s-MX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C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442" marR="4344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s-C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442" marR="4344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C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442" marR="4344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80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O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b="1" dirty="0">
                          <a:effectLst/>
                        </a:rPr>
                        <a:t>Negadas</a:t>
                      </a: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15595" marR="9525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O" sz="1800" dirty="0">
                        <a:effectLst/>
                        <a:latin typeface="+mn-lt"/>
                      </a:endParaRPr>
                    </a:p>
                    <a:p>
                      <a:pPr marL="315595" marR="9525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dirty="0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3442" marR="434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A30CB884-A7C7-B5B1-635C-76FEA6DDEEE2}"/>
              </a:ext>
            </a:extLst>
          </p:cNvPr>
          <p:cNvSpPr txBox="1"/>
          <p:nvPr/>
        </p:nvSpPr>
        <p:spPr>
          <a:xfrm>
            <a:off x="1455310" y="5134290"/>
            <a:ext cx="9256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s-CO" b="1" kern="0" dirty="0">
                <a:solidFill>
                  <a:srgbClr val="002060"/>
                </a:solidFill>
              </a:rPr>
              <a:t>De las solicitudes de información interpuestas en la entidad,  ninguna fue negada por la CREG.</a:t>
            </a:r>
          </a:p>
        </p:txBody>
      </p:sp>
    </p:spTree>
    <p:extLst>
      <p:ext uri="{BB962C8B-B14F-4D97-AF65-F5344CB8AC3E}">
        <p14:creationId xmlns:p14="http://schemas.microsoft.com/office/powerpoint/2010/main" val="18187245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505</Words>
  <Application>Microsoft Office PowerPoint</Application>
  <PresentationFormat>Panorámica</PresentationFormat>
  <Paragraphs>133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Aptos</vt:lpstr>
      <vt:lpstr>Aptos Display</vt:lpstr>
      <vt:lpstr>Aptos Narrow</vt:lpstr>
      <vt:lpstr>Arial</vt:lpstr>
      <vt:lpstr>Calibri</vt:lpstr>
      <vt:lpstr>Helvetica</vt:lpstr>
      <vt:lpstr>Nunito Sans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Javier Alberto Correa Joiro</dc:creator>
  <cp:lastModifiedBy>Carlos Andres Chaparro Chaparro</cp:lastModifiedBy>
  <cp:revision>5</cp:revision>
  <dcterms:created xsi:type="dcterms:W3CDTF">2024-09-18T21:49:11Z</dcterms:created>
  <dcterms:modified xsi:type="dcterms:W3CDTF">2025-01-14T21:50:40Z</dcterms:modified>
</cp:coreProperties>
</file>