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32EF2-8B16-4A88-B5F2-ED2E58FA14E6}" v="112" dt="2024-04-10T22:29:03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ndres Chaparro Chaparro" userId="8fcdf6a3-79a6-41a0-b776-de5c50059aeb" providerId="ADAL" clId="{80132EF2-8B16-4A88-B5F2-ED2E58FA14E6}"/>
    <pc:docChg chg="undo custSel modSld">
      <pc:chgData name="Carlos Andres Chaparro Chaparro" userId="8fcdf6a3-79a6-41a0-b776-de5c50059aeb" providerId="ADAL" clId="{80132EF2-8B16-4A88-B5F2-ED2E58FA14E6}" dt="2024-04-11T21:42:21.216" v="348" actId="27918"/>
      <pc:docMkLst>
        <pc:docMk/>
      </pc:docMkLst>
      <pc:sldChg chg="modSp mod">
        <pc:chgData name="Carlos Andres Chaparro Chaparro" userId="8fcdf6a3-79a6-41a0-b776-de5c50059aeb" providerId="ADAL" clId="{80132EF2-8B16-4A88-B5F2-ED2E58FA14E6}" dt="2024-04-11T21:39:56.328" v="329" actId="20577"/>
        <pc:sldMkLst>
          <pc:docMk/>
          <pc:sldMk cId="3566023366" sldId="256"/>
        </pc:sldMkLst>
        <pc:spChg chg="mod">
          <ac:chgData name="Carlos Andres Chaparro Chaparro" userId="8fcdf6a3-79a6-41a0-b776-de5c50059aeb" providerId="ADAL" clId="{80132EF2-8B16-4A88-B5F2-ED2E58FA14E6}" dt="2024-04-11T21:39:56.328" v="329" actId="20577"/>
          <ac:spMkLst>
            <pc:docMk/>
            <pc:sldMk cId="3566023366" sldId="256"/>
            <ac:spMk id="5" creationId="{B53B3FAA-7081-7F8E-F7FB-3F3FFCF5DF14}"/>
          </ac:spMkLst>
        </pc:spChg>
      </pc:sldChg>
      <pc:sldChg chg="addSp delSp modSp mod">
        <pc:chgData name="Carlos Andres Chaparro Chaparro" userId="8fcdf6a3-79a6-41a0-b776-de5c50059aeb" providerId="ADAL" clId="{80132EF2-8B16-4A88-B5F2-ED2E58FA14E6}" dt="2024-04-10T22:02:46.449" v="167" actId="478"/>
        <pc:sldMkLst>
          <pc:docMk/>
          <pc:sldMk cId="1730079258" sldId="260"/>
        </pc:sldMkLst>
        <pc:graphicFrameChg chg="del">
          <ac:chgData name="Carlos Andres Chaparro Chaparro" userId="8fcdf6a3-79a6-41a0-b776-de5c50059aeb" providerId="ADAL" clId="{80132EF2-8B16-4A88-B5F2-ED2E58FA14E6}" dt="2024-04-10T21:41:55.393" v="52" actId="478"/>
          <ac:graphicFrameMkLst>
            <pc:docMk/>
            <pc:sldMk cId="1730079258" sldId="260"/>
            <ac:graphicFrameMk id="2" creationId="{13C3FFAC-B055-F711-E83D-FD72778E8891}"/>
          </ac:graphicFrameMkLst>
        </pc:graphicFrameChg>
        <pc:graphicFrameChg chg="add del mod modGraphic">
          <ac:chgData name="Carlos Andres Chaparro Chaparro" userId="8fcdf6a3-79a6-41a0-b776-de5c50059aeb" providerId="ADAL" clId="{80132EF2-8B16-4A88-B5F2-ED2E58FA14E6}" dt="2024-04-10T22:02:46.449" v="167" actId="478"/>
          <ac:graphicFrameMkLst>
            <pc:docMk/>
            <pc:sldMk cId="1730079258" sldId="260"/>
            <ac:graphicFrameMk id="3" creationId="{50B63328-1E28-8E4C-8E78-B53C5F9FE9C3}"/>
          </ac:graphicFrameMkLst>
        </pc:graphicFrameChg>
        <pc:graphicFrameChg chg="add mod modGraphic">
          <ac:chgData name="Carlos Andres Chaparro Chaparro" userId="8fcdf6a3-79a6-41a0-b776-de5c50059aeb" providerId="ADAL" clId="{80132EF2-8B16-4A88-B5F2-ED2E58FA14E6}" dt="2024-04-10T22:02:44.860" v="166" actId="14100"/>
          <ac:graphicFrameMkLst>
            <pc:docMk/>
            <pc:sldMk cId="1730079258" sldId="260"/>
            <ac:graphicFrameMk id="4" creationId="{391835FD-FE7E-A817-10FF-74B1210BAB4B}"/>
          </ac:graphicFrameMkLst>
        </pc:graphicFrameChg>
        <pc:graphicFrameChg chg="mod">
          <ac:chgData name="Carlos Andres Chaparro Chaparro" userId="8fcdf6a3-79a6-41a0-b776-de5c50059aeb" providerId="ADAL" clId="{80132EF2-8B16-4A88-B5F2-ED2E58FA14E6}" dt="2024-04-10T21:45:03.852" v="75"/>
          <ac:graphicFrameMkLst>
            <pc:docMk/>
            <pc:sldMk cId="1730079258" sldId="260"/>
            <ac:graphicFrameMk id="6" creationId="{768F8FA6-85C1-AB4E-641D-902CABA4C68C}"/>
          </ac:graphicFrameMkLst>
        </pc:graphicFrameChg>
      </pc:sldChg>
      <pc:sldChg chg="addSp delSp modSp mod">
        <pc:chgData name="Carlos Andres Chaparro Chaparro" userId="8fcdf6a3-79a6-41a0-b776-de5c50059aeb" providerId="ADAL" clId="{80132EF2-8B16-4A88-B5F2-ED2E58FA14E6}" dt="2024-04-10T21:58:01.662" v="140"/>
        <pc:sldMkLst>
          <pc:docMk/>
          <pc:sldMk cId="2315613935" sldId="261"/>
        </pc:sldMkLst>
        <pc:graphicFrameChg chg="add mod modGraphic">
          <ac:chgData name="Carlos Andres Chaparro Chaparro" userId="8fcdf6a3-79a6-41a0-b776-de5c50059aeb" providerId="ADAL" clId="{80132EF2-8B16-4A88-B5F2-ED2E58FA14E6}" dt="2024-04-10T21:56:37.867" v="134" actId="20577"/>
          <ac:graphicFrameMkLst>
            <pc:docMk/>
            <pc:sldMk cId="2315613935" sldId="261"/>
            <ac:graphicFrameMk id="2" creationId="{A5CDC3C9-0518-211D-1937-3A86B12DCE36}"/>
          </ac:graphicFrameMkLst>
        </pc:graphicFrameChg>
        <pc:graphicFrameChg chg="mod">
          <ac:chgData name="Carlos Andres Chaparro Chaparro" userId="8fcdf6a3-79a6-41a0-b776-de5c50059aeb" providerId="ADAL" clId="{80132EF2-8B16-4A88-B5F2-ED2E58FA14E6}" dt="2024-04-10T21:58:01.662" v="140"/>
          <ac:graphicFrameMkLst>
            <pc:docMk/>
            <pc:sldMk cId="2315613935" sldId="261"/>
            <ac:graphicFrameMk id="3" creationId="{D759472D-712F-9350-77F5-73F66CCBF126}"/>
          </ac:graphicFrameMkLst>
        </pc:graphicFrameChg>
        <pc:graphicFrameChg chg="del">
          <ac:chgData name="Carlos Andres Chaparro Chaparro" userId="8fcdf6a3-79a6-41a0-b776-de5c50059aeb" providerId="ADAL" clId="{80132EF2-8B16-4A88-B5F2-ED2E58FA14E6}" dt="2024-04-10T21:47:50.069" v="76" actId="478"/>
          <ac:graphicFrameMkLst>
            <pc:docMk/>
            <pc:sldMk cId="2315613935" sldId="261"/>
            <ac:graphicFrameMk id="5" creationId="{6A3B768F-9133-6E42-C5DC-F10CDF5A6EC0}"/>
          </ac:graphicFrameMkLst>
        </pc:graphicFrameChg>
      </pc:sldChg>
      <pc:sldChg chg="addSp delSp modSp mod">
        <pc:chgData name="Carlos Andres Chaparro Chaparro" userId="8fcdf6a3-79a6-41a0-b776-de5c50059aeb" providerId="ADAL" clId="{80132EF2-8B16-4A88-B5F2-ED2E58FA14E6}" dt="2024-04-10T22:07:56.707" v="205"/>
        <pc:sldMkLst>
          <pc:docMk/>
          <pc:sldMk cId="4223479961" sldId="262"/>
        </pc:sldMkLst>
        <pc:graphicFrameChg chg="add del mod modGraphic">
          <ac:chgData name="Carlos Andres Chaparro Chaparro" userId="8fcdf6a3-79a6-41a0-b776-de5c50059aeb" providerId="ADAL" clId="{80132EF2-8B16-4A88-B5F2-ED2E58FA14E6}" dt="2024-04-10T22:04:01.460" v="176" actId="478"/>
          <ac:graphicFrameMkLst>
            <pc:docMk/>
            <pc:sldMk cId="4223479961" sldId="262"/>
            <ac:graphicFrameMk id="2" creationId="{435C5C0E-BE70-415B-02EC-464885ACCC45}"/>
          </ac:graphicFrameMkLst>
        </pc:graphicFrameChg>
        <pc:graphicFrameChg chg="mod">
          <ac:chgData name="Carlos Andres Chaparro Chaparro" userId="8fcdf6a3-79a6-41a0-b776-de5c50059aeb" providerId="ADAL" clId="{80132EF2-8B16-4A88-B5F2-ED2E58FA14E6}" dt="2024-04-10T22:07:56.707" v="205"/>
          <ac:graphicFrameMkLst>
            <pc:docMk/>
            <pc:sldMk cId="4223479961" sldId="262"/>
            <ac:graphicFrameMk id="3" creationId="{22E196DB-E691-D21B-2CBB-A13CE44E8007}"/>
          </ac:graphicFrameMkLst>
        </pc:graphicFrameChg>
        <pc:graphicFrameChg chg="del">
          <ac:chgData name="Carlos Andres Chaparro Chaparro" userId="8fcdf6a3-79a6-41a0-b776-de5c50059aeb" providerId="ADAL" clId="{80132EF2-8B16-4A88-B5F2-ED2E58FA14E6}" dt="2024-04-10T22:03:05.988" v="168" actId="478"/>
          <ac:graphicFrameMkLst>
            <pc:docMk/>
            <pc:sldMk cId="4223479961" sldId="262"/>
            <ac:graphicFrameMk id="4" creationId="{9778915D-3A77-F261-AFE0-28EE8EE47D06}"/>
          </ac:graphicFrameMkLst>
        </pc:graphicFrameChg>
        <pc:graphicFrameChg chg="add del mod modGraphic">
          <ac:chgData name="Carlos Andres Chaparro Chaparro" userId="8fcdf6a3-79a6-41a0-b776-de5c50059aeb" providerId="ADAL" clId="{80132EF2-8B16-4A88-B5F2-ED2E58FA14E6}" dt="2024-04-10T22:04:52.940" v="183" actId="478"/>
          <ac:graphicFrameMkLst>
            <pc:docMk/>
            <pc:sldMk cId="4223479961" sldId="262"/>
            <ac:graphicFrameMk id="5" creationId="{EEE98083-C537-B5DD-C438-4FEACE8B522C}"/>
          </ac:graphicFrameMkLst>
        </pc:graphicFrameChg>
        <pc:graphicFrameChg chg="add mod modGraphic">
          <ac:chgData name="Carlos Andres Chaparro Chaparro" userId="8fcdf6a3-79a6-41a0-b776-de5c50059aeb" providerId="ADAL" clId="{80132EF2-8B16-4A88-B5F2-ED2E58FA14E6}" dt="2024-04-10T22:07:02.212" v="202" actId="122"/>
          <ac:graphicFrameMkLst>
            <pc:docMk/>
            <pc:sldMk cId="4223479961" sldId="262"/>
            <ac:graphicFrameMk id="6" creationId="{A92FF7F5-93E5-39E2-C39C-CC47A16BC9F9}"/>
          </ac:graphicFrameMkLst>
        </pc:graphicFrameChg>
      </pc:sldChg>
      <pc:sldChg chg="modSp mod">
        <pc:chgData name="Carlos Andres Chaparro Chaparro" userId="8fcdf6a3-79a6-41a0-b776-de5c50059aeb" providerId="ADAL" clId="{80132EF2-8B16-4A88-B5F2-ED2E58FA14E6}" dt="2024-04-11T21:40:25.275" v="346" actId="20577"/>
        <pc:sldMkLst>
          <pc:docMk/>
          <pc:sldMk cId="1362536301" sldId="263"/>
        </pc:sldMkLst>
        <pc:spChg chg="mod">
          <ac:chgData name="Carlos Andres Chaparro Chaparro" userId="8fcdf6a3-79a6-41a0-b776-de5c50059aeb" providerId="ADAL" clId="{80132EF2-8B16-4A88-B5F2-ED2E58FA14E6}" dt="2024-04-11T21:40:25.275" v="346" actId="20577"/>
          <ac:spMkLst>
            <pc:docMk/>
            <pc:sldMk cId="1362536301" sldId="263"/>
            <ac:spMk id="3" creationId="{8E8DE482-EAA3-27E0-1A6D-BB27EE76F524}"/>
          </ac:spMkLst>
        </pc:spChg>
      </pc:sldChg>
      <pc:sldChg chg="modSp mod">
        <pc:chgData name="Carlos Andres Chaparro Chaparro" userId="8fcdf6a3-79a6-41a0-b776-de5c50059aeb" providerId="ADAL" clId="{80132EF2-8B16-4A88-B5F2-ED2E58FA14E6}" dt="2024-04-11T21:42:21.216" v="348" actId="27918"/>
        <pc:sldMkLst>
          <pc:docMk/>
          <pc:sldMk cId="3362548654" sldId="264"/>
        </pc:sldMkLst>
        <pc:spChg chg="mod">
          <ac:chgData name="Carlos Andres Chaparro Chaparro" userId="8fcdf6a3-79a6-41a0-b776-de5c50059aeb" providerId="ADAL" clId="{80132EF2-8B16-4A88-B5F2-ED2E58FA14E6}" dt="2024-04-10T22:20:04.917" v="263" actId="20577"/>
          <ac:spMkLst>
            <pc:docMk/>
            <pc:sldMk cId="3362548654" sldId="264"/>
            <ac:spMk id="4" creationId="{42168976-0E80-5E59-CA8F-CDFCB9F89678}"/>
          </ac:spMkLst>
        </pc:spChg>
        <pc:graphicFrameChg chg="mod">
          <ac:chgData name="Carlos Andres Chaparro Chaparro" userId="8fcdf6a3-79a6-41a0-b776-de5c50059aeb" providerId="ADAL" clId="{80132EF2-8B16-4A88-B5F2-ED2E58FA14E6}" dt="2024-04-10T22:15:18.108" v="228" actId="20577"/>
          <ac:graphicFrameMkLst>
            <pc:docMk/>
            <pc:sldMk cId="3362548654" sldId="264"/>
            <ac:graphicFrameMk id="2" creationId="{68FDF284-989C-65DE-4D23-A8548B17180A}"/>
          </ac:graphicFrameMkLst>
        </pc:graphicFrameChg>
        <pc:graphicFrameChg chg="modGraphic">
          <ac:chgData name="Carlos Andres Chaparro Chaparro" userId="8fcdf6a3-79a6-41a0-b776-de5c50059aeb" providerId="ADAL" clId="{80132EF2-8B16-4A88-B5F2-ED2E58FA14E6}" dt="2024-04-10T22:19:27.006" v="261" actId="20577"/>
          <ac:graphicFrameMkLst>
            <pc:docMk/>
            <pc:sldMk cId="3362548654" sldId="264"/>
            <ac:graphicFrameMk id="3" creationId="{2C7D8C0A-0075-4BD2-A54B-0B39E148A768}"/>
          </ac:graphicFrameMkLst>
        </pc:graphicFrameChg>
      </pc:sldChg>
      <pc:sldChg chg="mod">
        <pc:chgData name="Carlos Andres Chaparro Chaparro" userId="8fcdf6a3-79a6-41a0-b776-de5c50059aeb" providerId="ADAL" clId="{80132EF2-8B16-4A88-B5F2-ED2E58FA14E6}" dt="2024-04-10T22:27:06.515" v="269" actId="27918"/>
        <pc:sldMkLst>
          <pc:docMk/>
          <pc:sldMk cId="3840805935" sldId="265"/>
        </pc:sldMkLst>
      </pc:sldChg>
      <pc:sldChg chg="modSp mod">
        <pc:chgData name="Carlos Andres Chaparro Chaparro" userId="8fcdf6a3-79a6-41a0-b776-de5c50059aeb" providerId="ADAL" clId="{80132EF2-8B16-4A88-B5F2-ED2E58FA14E6}" dt="2024-04-10T22:30:36.814" v="279" actId="20577"/>
        <pc:sldMkLst>
          <pc:docMk/>
          <pc:sldMk cId="1655380452" sldId="266"/>
        </pc:sldMkLst>
        <pc:spChg chg="mod">
          <ac:chgData name="Carlos Andres Chaparro Chaparro" userId="8fcdf6a3-79a6-41a0-b776-de5c50059aeb" providerId="ADAL" clId="{80132EF2-8B16-4A88-B5F2-ED2E58FA14E6}" dt="2024-04-10T22:29:58.927" v="275" actId="20577"/>
          <ac:spMkLst>
            <pc:docMk/>
            <pc:sldMk cId="1655380452" sldId="266"/>
            <ac:spMk id="3" creationId="{BAD5DD8F-1FEF-CC83-DE92-AAE6DF917D8B}"/>
          </ac:spMkLst>
        </pc:spChg>
        <pc:graphicFrameChg chg="modGraphic">
          <ac:chgData name="Carlos Andres Chaparro Chaparro" userId="8fcdf6a3-79a6-41a0-b776-de5c50059aeb" providerId="ADAL" clId="{80132EF2-8B16-4A88-B5F2-ED2E58FA14E6}" dt="2024-04-10T22:30:36.814" v="279" actId="20577"/>
          <ac:graphicFrameMkLst>
            <pc:docMk/>
            <pc:sldMk cId="1655380452" sldId="266"/>
            <ac:graphicFrameMk id="2" creationId="{17513AC4-81BD-C08F-E02D-CFF8CBDCE349}"/>
          </ac:graphicFrameMkLst>
        </pc:graphicFrameChg>
      </pc:sldChg>
      <pc:sldChg chg="addSp delSp modSp mod">
        <pc:chgData name="Carlos Andres Chaparro Chaparro" userId="8fcdf6a3-79a6-41a0-b776-de5c50059aeb" providerId="ADAL" clId="{80132EF2-8B16-4A88-B5F2-ED2E58FA14E6}" dt="2024-04-10T21:58:37.577" v="141"/>
        <pc:sldMkLst>
          <pc:docMk/>
          <pc:sldMk cId="1889515546" sldId="268"/>
        </pc:sldMkLst>
        <pc:graphicFrameChg chg="mod">
          <ac:chgData name="Carlos Andres Chaparro Chaparro" userId="8fcdf6a3-79a6-41a0-b776-de5c50059aeb" providerId="ADAL" clId="{80132EF2-8B16-4A88-B5F2-ED2E58FA14E6}" dt="2024-04-10T21:58:37.577" v="141"/>
          <ac:graphicFrameMkLst>
            <pc:docMk/>
            <pc:sldMk cId="1889515546" sldId="268"/>
            <ac:graphicFrameMk id="2" creationId="{505E59CD-6E75-1C09-560E-33475567A769}"/>
          </ac:graphicFrameMkLst>
        </pc:graphicFrameChg>
        <pc:graphicFrameChg chg="del mod modGraphic">
          <ac:chgData name="Carlos Andres Chaparro Chaparro" userId="8fcdf6a3-79a6-41a0-b776-de5c50059aeb" providerId="ADAL" clId="{80132EF2-8B16-4A88-B5F2-ED2E58FA14E6}" dt="2024-04-10T21:27:13.036" v="31" actId="478"/>
          <ac:graphicFrameMkLst>
            <pc:docMk/>
            <pc:sldMk cId="1889515546" sldId="268"/>
            <ac:graphicFrameMk id="3" creationId="{29AA3CB6-B384-995F-5D79-6A00D1908CBA}"/>
          </ac:graphicFrameMkLst>
        </pc:graphicFrameChg>
        <pc:graphicFrameChg chg="add mod modGraphic">
          <ac:chgData name="Carlos Andres Chaparro Chaparro" userId="8fcdf6a3-79a6-41a0-b776-de5c50059aeb" providerId="ADAL" clId="{80132EF2-8B16-4A88-B5F2-ED2E58FA14E6}" dt="2024-04-10T21:27:25.596" v="33" actId="113"/>
          <ac:graphicFrameMkLst>
            <pc:docMk/>
            <pc:sldMk cId="1889515546" sldId="268"/>
            <ac:graphicFrameMk id="4" creationId="{399DB99E-85B3-A223-AA9B-37D48FFAA4F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ABRIL - JUNIO DE 2023</a:t>
            </a:r>
            <a:endParaRPr lang="en-US" dirty="0"/>
          </a:p>
        </c:rich>
      </c:tx>
      <c:layout>
        <c:manualLayout>
          <c:xMode val="edge"/>
          <c:yMode val="edge"/>
          <c:x val="0.12387871487627024"/>
          <c:y val="3.2291483048719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804545906331326"/>
          <c:w val="0.950820628092788"/>
          <c:h val="0.552415422837720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de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F-4256-B6D9-59E58BE2732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F-4256-B6D9-59E58BE2732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F-4256-B6D9-59E58BE2732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FF-4256-B6D9-59E58BE2732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0FF-4256-B6D9-59E58BE2732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0FF-4256-B6D9-59E58BE2732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0FF-4256-B6D9-59E58BE2732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0FF-4256-B6D9-59E58BE2732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AF48-45D6-A36E-809785ACBD20}"/>
              </c:ext>
            </c:extLst>
          </c:dPt>
          <c:dLbls>
            <c:dLbl>
              <c:idx val="0"/>
              <c:layout>
                <c:manualLayout>
                  <c:x val="-0.29099366582443292"/>
                  <c:y val="2.38792286380869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F-4256-B6D9-59E58BE2732D}"/>
                </c:ext>
              </c:extLst>
            </c:dLbl>
            <c:dLbl>
              <c:idx val="1"/>
              <c:layout>
                <c:manualLayout>
                  <c:x val="0.17785037900517833"/>
                  <c:y val="-0.209927092446777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37478642873391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FF-4256-B6D9-59E58BE2732D}"/>
                </c:ext>
              </c:extLst>
            </c:dLbl>
            <c:dLbl>
              <c:idx val="2"/>
              <c:layout>
                <c:manualLayout>
                  <c:x val="0.16481636585069431"/>
                  <c:y val="9.43040974044911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9638937467195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FF-4256-B6D9-59E58BE2732D}"/>
                </c:ext>
              </c:extLst>
            </c:dLbl>
            <c:dLbl>
              <c:idx val="3"/>
              <c:layout>
                <c:manualLayout>
                  <c:x val="9.9525935444611871E-2"/>
                  <c:y val="5.35192475940507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FF-4256-B6D9-59E58BE2732D}"/>
                </c:ext>
              </c:extLst>
            </c:dLbl>
            <c:dLbl>
              <c:idx val="4"/>
              <c:layout>
                <c:manualLayout>
                  <c:x val="3.6918690874724741E-2"/>
                  <c:y val="5.32201443569553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FF-4256-B6D9-59E58BE2732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FF-4256-B6D9-59E58BE273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FF-4256-B6D9-59E58BE273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FF-4256-B6D9-59E58BE273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48-45D6-A36E-809785ACBD2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Petición en interés general y particular</c:v>
                </c:pt>
                <c:pt idx="1">
                  <c:v>Consulta general</c:v>
                </c:pt>
                <c:pt idx="2">
                  <c:v>Queja por la prestación del servicio de energía o gas y otro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Quejas y reclamos a la CREG </c:v>
                </c:pt>
                <c:pt idx="6">
                  <c:v>Petición de autoridad pública</c:v>
                </c:pt>
                <c:pt idx="7">
                  <c:v>Concepto de Legalidad de Contratos de Condiciones Uniformes</c:v>
                </c:pt>
                <c:pt idx="8">
                  <c:v>Solicitud de copia de documentos y constancia de ejecutoria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436</c:v>
                </c:pt>
                <c:pt idx="1">
                  <c:v>343</c:v>
                </c:pt>
                <c:pt idx="2">
                  <c:v>153</c:v>
                </c:pt>
                <c:pt idx="3">
                  <c:v>125</c:v>
                </c:pt>
                <c:pt idx="4">
                  <c:v>28</c:v>
                </c:pt>
                <c:pt idx="5">
                  <c:v>16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0FF-4256-B6D9-59E58BE273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33835498987256"/>
          <c:y val="0.66100314239036351"/>
          <c:w val="0.86903028611799138"/>
          <c:h val="0.3389968576096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ABRIL 2023</a:t>
            </a:r>
          </a:p>
        </c:rich>
      </c:tx>
      <c:layout>
        <c:manualLayout>
          <c:xMode val="edge"/>
          <c:yMode val="edge"/>
          <c:x val="0.33983711860755389"/>
          <c:y val="2.1854820603133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29006511909584E-2"/>
          <c:y val="0.12741373792487987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3A-4869-B50A-1A3009B953D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3A-4869-B50A-1A3009B953D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3A-4869-B50A-1A3009B953D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C3A-4869-B50A-1A3009B953D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9BB-46C2-89DF-ADDCA1C535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D9BB-46C2-89DF-ADDCA1C535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D9BB-46C2-89DF-ADDCA1C53594}"/>
              </c:ext>
            </c:extLst>
          </c:dPt>
          <c:dLbls>
            <c:dLbl>
              <c:idx val="2"/>
              <c:layout>
                <c:manualLayout>
                  <c:x val="0.14367986199138807"/>
                  <c:y val="-9.05608964031995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A-4869-B50A-1A3009B953D5}"/>
                </c:ext>
              </c:extLst>
            </c:dLbl>
            <c:dLbl>
              <c:idx val="3"/>
              <c:layout>
                <c:manualLayout>
                  <c:x val="0.15954292083114993"/>
                  <c:y val="5.40205093603672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A-4869-B50A-1A3009B953D5}"/>
                </c:ext>
              </c:extLst>
            </c:dLbl>
            <c:dLbl>
              <c:idx val="4"/>
              <c:layout>
                <c:manualLayout>
                  <c:x val="7.5993966254234019E-3"/>
                  <c:y val="-1.66557551281072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BB-46C2-89DF-ADDCA1C53594}"/>
                </c:ext>
              </c:extLst>
            </c:dLbl>
            <c:dLbl>
              <c:idx val="5"/>
              <c:layout>
                <c:manualLayout>
                  <c:x val="1.4110273458066272E-2"/>
                  <c:y val="-1.2599081553507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BB-46C2-89DF-ADDCA1C5359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BB-46C2-89DF-ADDCA1C5359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Petición en interés general y particular</c:v>
                </c:pt>
                <c:pt idx="1">
                  <c:v>Consulta general</c:v>
                </c:pt>
                <c:pt idx="2">
                  <c:v>Solicitud de información</c:v>
                </c:pt>
                <c:pt idx="3">
                  <c:v>Queja por la prestación del servicio de energía o gas y otro</c:v>
                </c:pt>
                <c:pt idx="4">
                  <c:v>Petición Congreso, DIAN, secretarias y organismos de control</c:v>
                </c:pt>
                <c:pt idx="5">
                  <c:v>Quejas y reclamos a la CREG </c:v>
                </c:pt>
                <c:pt idx="6">
                  <c:v>Solicitud de copia de documentos y constancia de ejecutoria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138</c:v>
                </c:pt>
                <c:pt idx="1">
                  <c:v>75</c:v>
                </c:pt>
                <c:pt idx="2">
                  <c:v>51</c:v>
                </c:pt>
                <c:pt idx="3">
                  <c:v>49</c:v>
                </c:pt>
                <c:pt idx="4">
                  <c:v>7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C3A-4869-B50A-1A3009B953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30235713074433E-2"/>
          <c:y val="0.66085295560095869"/>
          <c:w val="0.94386976428692559"/>
          <c:h val="0.33685462852303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MAYO 2023</a:t>
            </a:r>
          </a:p>
        </c:rich>
      </c:tx>
      <c:layout>
        <c:manualLayout>
          <c:xMode val="edge"/>
          <c:yMode val="edge"/>
          <c:x val="0.31074491843558355"/>
          <c:y val="0.12306951096200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4456219223985E-2"/>
          <c:y val="0.19280461162919246"/>
          <c:w val="0.85069534903681476"/>
          <c:h val="0.480338787637472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E84-411D-BC06-C310B9765E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E84-411D-BC06-C310B9765ED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E84-411D-BC06-C310B9765E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E84-411D-BC06-C310B9765ED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E84-411D-BC06-C310B9765ED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E84-411D-BC06-C310B9765ED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E84-411D-BC06-C310B9765ED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EE84-411D-BC06-C310B9765EDE}"/>
              </c:ext>
            </c:extLst>
          </c:dPt>
          <c:dLbls>
            <c:dLbl>
              <c:idx val="1"/>
              <c:layout>
                <c:manualLayout>
                  <c:x val="5.9683359881376005E-2"/>
                  <c:y val="-0.170187471913513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84-411D-BC06-C310B9765EDE}"/>
                </c:ext>
              </c:extLst>
            </c:dLbl>
            <c:dLbl>
              <c:idx val="2"/>
              <c:layout>
                <c:manualLayout>
                  <c:x val="0.16015300160879811"/>
                  <c:y val="-8.343237532761347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84-411D-BC06-C310B9765EDE}"/>
                </c:ext>
              </c:extLst>
            </c:dLbl>
            <c:dLbl>
              <c:idx val="3"/>
              <c:layout>
                <c:manualLayout>
                  <c:x val="0.10973628860068668"/>
                  <c:y val="3.92614109575984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84-411D-BC06-C310B9765EDE}"/>
                </c:ext>
              </c:extLst>
            </c:dLbl>
            <c:dLbl>
              <c:idx val="4"/>
              <c:layout>
                <c:manualLayout>
                  <c:x val="1.0445724805143259E-2"/>
                  <c:y val="-1.786438852429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84-411D-BC06-C310B9765EDE}"/>
                </c:ext>
              </c:extLst>
            </c:dLbl>
            <c:dLbl>
              <c:idx val="5"/>
              <c:layout>
                <c:manualLayout>
                  <c:x val="8.0187909742844305E-3"/>
                  <c:y val="-1.43429773548824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84-411D-BC06-C310B9765E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84-411D-BC06-C310B9765E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84-411D-BC06-C310B9765ED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Hoja1!$A$3:$A$10</c:f>
              <c:strCache>
                <c:ptCount val="8"/>
                <c:pt idx="0">
                  <c:v>Petición en interés general y particular</c:v>
                </c:pt>
                <c:pt idx="1">
                  <c:v>Consulta general</c:v>
                </c:pt>
                <c:pt idx="2">
                  <c:v>Queja por la prestación del servicio de energía o gas y otro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Quejas y reclamos a la CREG </c:v>
                </c:pt>
                <c:pt idx="6">
                  <c:v>Petición de autoridad pública</c:v>
                </c:pt>
                <c:pt idx="7">
                  <c:v>Concepto de Legalidad de Contratos de Condiciones Uniformes</c:v>
                </c:pt>
              </c:strCache>
            </c:strRef>
          </c:cat>
          <c:val>
            <c:numRef>
              <c:f>Hoja1!$B$3:$B$10</c:f>
              <c:numCache>
                <c:formatCode>General</c:formatCode>
                <c:ptCount val="8"/>
                <c:pt idx="0">
                  <c:v>191</c:v>
                </c:pt>
                <c:pt idx="1">
                  <c:v>127</c:v>
                </c:pt>
                <c:pt idx="2">
                  <c:v>69</c:v>
                </c:pt>
                <c:pt idx="3">
                  <c:v>51</c:v>
                </c:pt>
                <c:pt idx="4">
                  <c:v>15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E84-411D-BC06-C310B9765E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7028564456039E-2"/>
          <c:y val="0.63191911534463063"/>
          <c:w val="0.85064191821939716"/>
          <c:h val="0.33997661560425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JUNIO 2023</a:t>
            </a:r>
          </a:p>
        </c:rich>
      </c:tx>
      <c:layout>
        <c:manualLayout>
          <c:xMode val="edge"/>
          <c:yMode val="edge"/>
          <c:x val="0.28212698006810788"/>
          <c:y val="3.24691231471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53655669497483E-4"/>
          <c:y val="0.13336622064776585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40-40C3-9612-51737C998C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40-40C3-9612-51737C998C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40-40C3-9612-51737C998C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40-40C3-9612-51737C998C0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E40-40C3-9612-51737C998C0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E40-40C3-9612-51737C998C0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E40-40C3-9612-51737C998C05}"/>
              </c:ext>
            </c:extLst>
          </c:dPt>
          <c:dLbls>
            <c:dLbl>
              <c:idx val="1"/>
              <c:layout>
                <c:manualLayout>
                  <c:x val="0.16501006966108359"/>
                  <c:y val="-0.177065137692167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0-40C3-9612-51737C998C05}"/>
                </c:ext>
              </c:extLst>
            </c:dLbl>
            <c:dLbl>
              <c:idx val="2"/>
              <c:layout>
                <c:manualLayout>
                  <c:x val="0.15091879794450083"/>
                  <c:y val="4.20948298308809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40-40C3-9612-51737C998C05}"/>
                </c:ext>
              </c:extLst>
            </c:dLbl>
            <c:dLbl>
              <c:idx val="3"/>
              <c:layout>
                <c:manualLayout>
                  <c:x val="9.0016266135065831E-2"/>
                  <c:y val="5.88570428312095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94541703781219E-2"/>
                      <c:h val="4.5771832102623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40-40C3-9612-51737C998C05}"/>
                </c:ext>
              </c:extLst>
            </c:dLbl>
            <c:dLbl>
              <c:idx val="4"/>
              <c:layout>
                <c:manualLayout>
                  <c:x val="-1.4911561880417746E-2"/>
                  <c:y val="-2.11537361871968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40-40C3-9612-51737C998C05}"/>
                </c:ext>
              </c:extLst>
            </c:dLbl>
            <c:dLbl>
              <c:idx val="5"/>
              <c:layout>
                <c:manualLayout>
                  <c:x val="-6.5435599092203173E-4"/>
                  <c:y val="-1.93043056442780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40-40C3-9612-51737C998C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40-40C3-9612-51737C998C05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Consulta general</c:v>
                </c:pt>
                <c:pt idx="1">
                  <c:v>Petición en interés general y particular</c:v>
                </c:pt>
                <c:pt idx="2">
                  <c:v>Queja por la prestación del servicio de energía o gas y otro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Petición de autoridad pública</c:v>
                </c:pt>
                <c:pt idx="6">
                  <c:v>Quejas y reclamos a la CREG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141</c:v>
                </c:pt>
                <c:pt idx="1">
                  <c:v>107</c:v>
                </c:pt>
                <c:pt idx="2">
                  <c:v>35</c:v>
                </c:pt>
                <c:pt idx="3">
                  <c:v>23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40-40C3-9612-51737C998C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31543940348747E-2"/>
          <c:y val="0.63323882747922222"/>
          <c:w val="0.88960707996922295"/>
          <c:h val="0.34677347291264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926476967894206"/>
          <c:y val="0.15923942209548261"/>
          <c:w val="0.92134791144697559"/>
          <c:h val="0.5835987793437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36CFE4-FFA5-4CC6-82C4-2AF8859B0927}" type="VALUE"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FA-4DB3-B18C-843F9CFC15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16E0EB-2AD1-4E6C-8239-0EB7AE6D2B1C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FFA-4DB3-B18C-843F9CFC15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3D4F85-3FE2-4141-8384-B703A34B6DE5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FA-4DB3-B18C-843F9CFC15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C2E01B-8CD8-4E32-B13E-0281514E3847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FA-4DB3-B18C-843F9CFC1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TOTAL 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FFA-4DB3-B18C-843F9CFC1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 b="1" dirty="0">
                <a:latin typeface="+mn-lt"/>
                <a:cs typeface="Arial" panose="020B0604020202020204" pitchFamily="34" charset="0"/>
              </a:rPr>
              <a:t>Queja por la prestación del servicio de energía o gas y</a:t>
            </a:r>
            <a:r>
              <a:rPr lang="es-MX" sz="1800" b="1" baseline="0" dirty="0">
                <a:latin typeface="+mn-lt"/>
                <a:cs typeface="Arial" panose="020B0604020202020204" pitchFamily="34" charset="0"/>
              </a:rPr>
              <a:t> otros</a:t>
            </a:r>
          </a:p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800" b="1" dirty="0">
                <a:latin typeface="+mn-lt"/>
                <a:cs typeface="Arial" panose="020B0604020202020204" pitchFamily="34" charset="0"/>
              </a:rPr>
              <a:t>II</a:t>
            </a:r>
            <a:r>
              <a:rPr lang="es-CO" sz="1800" b="1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es-CO" sz="1800" b="1" dirty="0">
                <a:latin typeface="+mn-lt"/>
                <a:cs typeface="Arial" panose="020B0604020202020204" pitchFamily="34" charset="0"/>
              </a:rPr>
              <a:t>trimestre 2023</a:t>
            </a:r>
          </a:p>
        </c:rich>
      </c:tx>
      <c:layout>
        <c:manualLayout>
          <c:xMode val="edge"/>
          <c:yMode val="edge"/>
          <c:x val="0.16795000694620077"/>
          <c:y val="7.1667031585410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</c:v>
                </c:pt>
                <c:pt idx="1">
                  <c:v>69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8-4A42-A20D-8DAB71C2B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1347143177152E-2"/>
          <c:y val="1.547227326855371E-2"/>
          <c:w val="0.92790812568577785"/>
          <c:h val="0.46265853472846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Días promedio de respuesta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929860266301711E-3"/>
                  <c:y val="7.7925366449345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9B-40D0-BA32-43DD5F621276}"/>
                </c:ext>
              </c:extLst>
            </c:dLbl>
            <c:dLbl>
              <c:idx val="2"/>
              <c:layout>
                <c:manualLayout>
                  <c:x val="3.875226036424352E-4"/>
                  <c:y val="8.885763334275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B-40D0-BA32-43DD5F621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Concepto de Legalidad de Contratos de Condiciones Uniformes</c:v>
                </c:pt>
                <c:pt idx="1">
                  <c:v>Consulta general</c:v>
                </c:pt>
                <c:pt idx="2">
                  <c:v>Solicitud de copia de documentos y constancia de ejecutoria</c:v>
                </c:pt>
                <c:pt idx="3">
                  <c:v>Petición de autoridad pública</c:v>
                </c:pt>
                <c:pt idx="4">
                  <c:v>Petición en interés general y particular</c:v>
                </c:pt>
                <c:pt idx="5">
                  <c:v>Queja por la prestación del servicio de energía o gas y otro</c:v>
                </c:pt>
                <c:pt idx="6">
                  <c:v>Solicitud de información</c:v>
                </c:pt>
                <c:pt idx="7">
                  <c:v>Quejas y reclamos a la CREG </c:v>
                </c:pt>
                <c:pt idx="8">
                  <c:v>Petición Congreso, DIAN, secretarias y organismos de control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73</c:v>
                </c:pt>
                <c:pt idx="1">
                  <c:v>50.291545189504376</c:v>
                </c:pt>
                <c:pt idx="2">
                  <c:v>49</c:v>
                </c:pt>
                <c:pt idx="3">
                  <c:v>36.6</c:v>
                </c:pt>
                <c:pt idx="4">
                  <c:v>34.795871559633028</c:v>
                </c:pt>
                <c:pt idx="5">
                  <c:v>31.215686274509803</c:v>
                </c:pt>
                <c:pt idx="6">
                  <c:v>29.312000000000001</c:v>
                </c:pt>
                <c:pt idx="7">
                  <c:v>11.625</c:v>
                </c:pt>
                <c:pt idx="8">
                  <c:v>8.8571428571428577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B-40D0-BA32-43DD5F6212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564200"/>
        <c:axId val="377559104"/>
      </c:barChart>
      <c:catAx>
        <c:axId val="3775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59104"/>
        <c:crossesAt val="0"/>
        <c:auto val="1"/>
        <c:lblAlgn val="ctr"/>
        <c:lblOffset val="100"/>
        <c:noMultiLvlLbl val="0"/>
      </c:catAx>
      <c:valAx>
        <c:axId val="377559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6420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58382000694021"/>
          <c:y val="0.95533644259461048"/>
          <c:w val="0.17135177455012304"/>
          <c:h val="4.4663557405389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0.05577</cdr:x>
      <cdr:y>0.04962</cdr:y>
    </cdr:from>
    <cdr:to>
      <cdr:x>0.29517</cdr:x>
      <cdr:y>0.33052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C83F64C-3B71-407F-B93E-6CD14AE573DB}"/>
            </a:ext>
          </a:extLst>
        </cdr:cNvPr>
        <cdr:cNvSpPr txBox="1"/>
      </cdr:nvSpPr>
      <cdr:spPr>
        <a:xfrm xmlns:a="http://schemas.openxmlformats.org/drawingml/2006/main">
          <a:off x="387430" y="160343"/>
          <a:ext cx="1663013" cy="90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es-CO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A7353B9-6E43-4B41-BD53-B4CD240CB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CBCD86-E4A1-4264-999E-056597CE0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0CDD-0DA2-46D1-B53C-994B8C49F30C}" type="datetimeFigureOut">
              <a:rPr lang="es-CO" smtClean="0"/>
              <a:t>11/04/2024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9D7104-0B10-45F4-8E97-A147391E3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3ED599-1565-4C34-AB10-96770E0D7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43301-4F13-43E3-9B28-DC30CCA9A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71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810E-4D1C-4CA6-B903-4B3D4CC84FBD}" type="datetimeFigureOut">
              <a:rPr lang="es-CO" smtClean="0"/>
              <a:t>11/04/2024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1285-1F23-4120-97D8-5F57AF4F81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79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5735-548D-4978-84D1-E4930AE9B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376092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9782EE-5009-4802-82C8-97AB8D822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388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6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D7BB0-5AF1-45D7-89FC-EE2D5B4C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F35206-858D-4631-AEC1-F63E55D6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754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D73350-D66C-42F4-9040-852F9C36B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EBFEA2-65E7-4BE5-82D3-D1ADF44D2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61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F423AF1B-A0F5-4ED1-9351-5394C245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422" y="308057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200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166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3DB27-9350-4278-81D3-0135AD02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2990B-B1FA-451B-813B-DFD16AE2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3200" kern="1200" dirty="0" smtClean="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31DA337-2634-9A19-6EE8-228925355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3488"/>
          <a:stretch/>
        </p:blipFill>
        <p:spPr>
          <a:xfrm>
            <a:off x="7086600" y="271461"/>
            <a:ext cx="4086226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B1DF8730-EEF7-66F3-4DAB-9C94C0C73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3488"/>
          <a:stretch/>
        </p:blipFill>
        <p:spPr>
          <a:xfrm>
            <a:off x="7086600" y="271461"/>
            <a:ext cx="4086226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0CB7A-2D07-4D0F-88A5-F7928846D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754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FCC922-E54A-44BF-86C4-A4E223735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6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51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26DCA-D693-479E-8F40-18E399F8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18C93-B44F-4AA0-B625-66AAB9CC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77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70DAE-C561-4C98-A52F-1680264F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4903D-03EC-442B-9146-A7FDA836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760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277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08E11-5732-4FF6-88BD-3F6E8AEE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0FCE7-A8A1-4237-B9D4-B203E642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EC22F2-EFDB-44BF-8380-568AE502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7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4CB379-9CF7-4AF3-BF8E-B737AC6A7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B31483-2E9C-4757-B3AD-4622D794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7A76A4-8193-4477-89C7-F2412C19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3D7729-09E1-4D73-8BC2-D5E7DCEF2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3528CA0-6CCE-4A8A-B3DE-51EE772C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42" y="410368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86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D0EE-08E6-4C60-91FE-A6106C1A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3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43473AF-52EF-4552-BC9F-10DFEA692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9505"/>
          <a:stretch/>
        </p:blipFill>
        <p:spPr>
          <a:xfrm>
            <a:off x="0" y="-1"/>
            <a:ext cx="12192000" cy="1792705"/>
          </a:xfrm>
          <a:prstGeom prst="rect">
            <a:avLst/>
          </a:prstGeom>
        </p:spPr>
      </p:pic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068D86D1-0729-4F22-8C39-F08E0328F8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4" y="5423370"/>
            <a:ext cx="1275005" cy="13568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8FD84A-1C1E-4900-89DC-E0B9E7FE29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49" y="5560226"/>
            <a:ext cx="1459460" cy="10683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A6D96DB-C67B-BE10-A1A1-15093B0B71BD}"/>
              </a:ext>
            </a:extLst>
          </p:cNvPr>
          <p:cNvSpPr/>
          <p:nvPr userDrawn="1"/>
        </p:nvSpPr>
        <p:spPr>
          <a:xfrm>
            <a:off x="7654834" y="222069"/>
            <a:ext cx="3069772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7EFA295C-C978-D68C-5C04-40A7794B2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15348" b="-1"/>
          <a:stretch/>
        </p:blipFill>
        <p:spPr>
          <a:xfrm>
            <a:off x="7310353" y="229449"/>
            <a:ext cx="3584070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1F2375-B345-4868-8844-52E3593E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7D2A38B1-22E8-4987-A226-9098C7FAD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3"/>
          <a:stretch/>
        </p:blipFill>
        <p:spPr>
          <a:xfrm>
            <a:off x="18044" y="26125"/>
            <a:ext cx="12162107" cy="1567543"/>
          </a:xfrm>
          <a:prstGeom prst="rect">
            <a:avLst/>
          </a:prstGeom>
        </p:spPr>
      </p:pic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0FB89E32-4A38-4BD1-8B17-0A75353D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60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Char char="•"/>
        <a:defRPr lang="es-ES" sz="2400" b="0" i="0" u="none" strike="noStrike" kern="1200" cap="none" dirty="0" smtClean="0">
          <a:solidFill>
            <a:srgbClr val="37609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/>
        </a:defRPr>
      </a:lvl4pPr>
      <a:lvl5pPr marL="2057400" marR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Char char="•"/>
        <a:defRPr lang="es-CO" sz="2400" b="0" i="0" u="none" strike="noStrike" kern="1200" cap="none" dirty="0">
          <a:solidFill>
            <a:srgbClr val="37609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105950B-A480-42D8-B0B1-3E986351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61"/>
          <a:stretch/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53596C7-D456-433E-9C65-7DF10730E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4" y="5423370"/>
            <a:ext cx="1275005" cy="13568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1BC056-0ECE-4CC2-819B-E2AE7EFDC8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49" y="5560226"/>
            <a:ext cx="1459460" cy="1068325"/>
          </a:xfrm>
          <a:prstGeom prst="rect">
            <a:avLst/>
          </a:prstGeom>
        </p:spPr>
      </p:pic>
      <p:pic>
        <p:nvPicPr>
          <p:cNvPr id="11" name="Imagen 10" descr="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E76A3AB-ABCB-42D8-BC1C-AAEA2C71B6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15" y="1986363"/>
            <a:ext cx="5130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53B3FAA-7081-7F8E-F7FB-3F3FFCF5D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6259"/>
            <a:ext cx="9144000" cy="2387600"/>
          </a:xfrm>
        </p:spPr>
        <p:txBody>
          <a:bodyPr/>
          <a:lstStyle/>
          <a:p>
            <a:pPr algn="ctr"/>
            <a:r>
              <a:rPr lang="es-ES" dirty="0"/>
              <a:t>PETICIONES, QUEJAS Y RECLAMOS INFORME ABRIL - JUNIO 2023.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602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2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505E59CD-6E75-1C09-560E-33475567A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717865"/>
              </p:ext>
            </p:extLst>
          </p:nvPr>
        </p:nvGraphicFramePr>
        <p:xfrm>
          <a:off x="378062" y="1151988"/>
          <a:ext cx="470653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99DB99E-85B3-A223-AA9B-37D48FFAA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77148"/>
              </p:ext>
            </p:extLst>
          </p:nvPr>
        </p:nvGraphicFramePr>
        <p:xfrm>
          <a:off x="6833043" y="1027461"/>
          <a:ext cx="4852276" cy="3995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804">
                  <a:extLst>
                    <a:ext uri="{9D8B030D-6E8A-4147-A177-3AD203B41FA5}">
                      <a16:colId xmlns:a16="http://schemas.microsoft.com/office/drawing/2014/main" val="3247605078"/>
                    </a:ext>
                  </a:extLst>
                </a:gridCol>
                <a:gridCol w="806472">
                  <a:extLst>
                    <a:ext uri="{9D8B030D-6E8A-4147-A177-3AD203B41FA5}">
                      <a16:colId xmlns:a16="http://schemas.microsoft.com/office/drawing/2014/main" val="1411724068"/>
                    </a:ext>
                  </a:extLst>
                </a:gridCol>
              </a:tblGrid>
              <a:tr h="363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4449790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378025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343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628779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534192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9032336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2711446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9609219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36979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Concepto de Legalidad de Contratos de Condiciones Uniformes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36036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016489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1108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64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1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768F8FA6-85C1-AB4E-641D-902CABA4C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372409"/>
              </p:ext>
            </p:extLst>
          </p:nvPr>
        </p:nvGraphicFramePr>
        <p:xfrm>
          <a:off x="176981" y="1119683"/>
          <a:ext cx="4841437" cy="554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B63328-1E28-8E4C-8E78-B53C5F9FE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64453"/>
              </p:ext>
            </p:extLst>
          </p:nvPr>
        </p:nvGraphicFramePr>
        <p:xfrm>
          <a:off x="6594501" y="1670028"/>
          <a:ext cx="5339938" cy="3517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2942">
                  <a:extLst>
                    <a:ext uri="{9D8B030D-6E8A-4147-A177-3AD203B41FA5}">
                      <a16:colId xmlns:a16="http://schemas.microsoft.com/office/drawing/2014/main" val="1794927203"/>
                    </a:ext>
                  </a:extLst>
                </a:gridCol>
                <a:gridCol w="906996">
                  <a:extLst>
                    <a:ext uri="{9D8B030D-6E8A-4147-A177-3AD203B41FA5}">
                      <a16:colId xmlns:a16="http://schemas.microsoft.com/office/drawing/2014/main" val="3485391887"/>
                    </a:ext>
                  </a:extLst>
                </a:gridCol>
              </a:tblGrid>
              <a:tr h="3865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TIPO DE PETICION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820601"/>
                  </a:ext>
                </a:extLst>
              </a:tr>
              <a:tr h="38658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138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751134"/>
                  </a:ext>
                </a:extLst>
              </a:tr>
              <a:tr h="38658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938148"/>
                  </a:ext>
                </a:extLst>
              </a:tr>
              <a:tr h="38658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009653"/>
                  </a:ext>
                </a:extLst>
              </a:tr>
              <a:tr h="38658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597632"/>
                  </a:ext>
                </a:extLst>
              </a:tr>
              <a:tr h="38658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4805170"/>
                  </a:ext>
                </a:extLst>
              </a:tr>
              <a:tr h="38658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1592551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410138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 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328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13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7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D759472D-712F-9350-77F5-73F66CCBF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239771"/>
              </p:ext>
            </p:extLst>
          </p:nvPr>
        </p:nvGraphicFramePr>
        <p:xfrm>
          <a:off x="192107" y="531559"/>
          <a:ext cx="5277853" cy="632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CDC3C9-0518-211D-1937-3A86B12DC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71512"/>
              </p:ext>
            </p:extLst>
          </p:nvPr>
        </p:nvGraphicFramePr>
        <p:xfrm>
          <a:off x="6508102" y="1533214"/>
          <a:ext cx="5150345" cy="3432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332">
                  <a:extLst>
                    <a:ext uri="{9D8B030D-6E8A-4147-A177-3AD203B41FA5}">
                      <a16:colId xmlns:a16="http://schemas.microsoft.com/office/drawing/2014/main" val="1114815904"/>
                    </a:ext>
                  </a:extLst>
                </a:gridCol>
                <a:gridCol w="856013">
                  <a:extLst>
                    <a:ext uri="{9D8B030D-6E8A-4147-A177-3AD203B41FA5}">
                      <a16:colId xmlns:a16="http://schemas.microsoft.com/office/drawing/2014/main" val="2238493117"/>
                    </a:ext>
                  </a:extLst>
                </a:gridCol>
              </a:tblGrid>
              <a:tr h="3415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TIPO DE PETICION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170683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8946538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127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033402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909566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5453813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225376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579147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202804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Concepto de Legalidad de Contratos de Condiciones Uniformes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761308"/>
                  </a:ext>
                </a:extLst>
              </a:tr>
              <a:tr h="35866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TOTAL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42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1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22E196DB-E691-D21B-2CBB-A13CE44E8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918039"/>
              </p:ext>
            </p:extLst>
          </p:nvPr>
        </p:nvGraphicFramePr>
        <p:xfrm>
          <a:off x="411679" y="1139483"/>
          <a:ext cx="4797083" cy="571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92FF7F5-93E5-39E2-C39C-CC47A16BC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68997"/>
              </p:ext>
            </p:extLst>
          </p:nvPr>
        </p:nvGraphicFramePr>
        <p:xfrm>
          <a:off x="6733309" y="1579418"/>
          <a:ext cx="5047012" cy="360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9770">
                  <a:extLst>
                    <a:ext uri="{9D8B030D-6E8A-4147-A177-3AD203B41FA5}">
                      <a16:colId xmlns:a16="http://schemas.microsoft.com/office/drawing/2014/main" val="3334307392"/>
                    </a:ext>
                  </a:extLst>
                </a:gridCol>
                <a:gridCol w="857242">
                  <a:extLst>
                    <a:ext uri="{9D8B030D-6E8A-4147-A177-3AD203B41FA5}">
                      <a16:colId xmlns:a16="http://schemas.microsoft.com/office/drawing/2014/main" val="3430034896"/>
                    </a:ext>
                  </a:extLst>
                </a:gridCol>
              </a:tblGrid>
              <a:tr h="400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TIPO DE PETICION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377253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141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681878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107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829140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522327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495080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7621185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33909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4275544"/>
                  </a:ext>
                </a:extLst>
              </a:tr>
              <a:tr h="400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GENERAL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317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004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4BCB2E37-4188-AE7F-8E77-C41B15DD8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7880"/>
              </p:ext>
            </p:extLst>
          </p:nvPr>
        </p:nvGraphicFramePr>
        <p:xfrm>
          <a:off x="1814801" y="1720132"/>
          <a:ext cx="6175648" cy="340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E8DE482-EAA3-27E0-1A6D-BB27EE76F524}"/>
              </a:ext>
            </a:extLst>
          </p:cNvPr>
          <p:cNvSpPr txBox="1"/>
          <p:nvPr/>
        </p:nvSpPr>
        <p:spPr>
          <a:xfrm>
            <a:off x="1814801" y="4797474"/>
            <a:ext cx="8024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 las quejas interpuestas en el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segundo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trimestre de 2023, se presentaron 16 quejas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sugerencias relacionadas con las funciones propias de la CREG. Las cuales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fueron atendidas en su totalidad y con un promedio de respuesta de 12 días . </a:t>
            </a:r>
            <a:endParaRPr lang="es-CO" dirty="0"/>
          </a:p>
        </p:txBody>
      </p:sp>
      <p:sp>
        <p:nvSpPr>
          <p:cNvPr id="4" name="Título 9">
            <a:extLst>
              <a:ext uri="{FF2B5EF4-FFF2-40B4-BE49-F238E27FC236}">
                <a16:creationId xmlns:a16="http://schemas.microsoft.com/office/drawing/2014/main" id="{98E85B26-5009-4851-6983-0AF350A73F16}"/>
              </a:ext>
            </a:extLst>
          </p:cNvPr>
          <p:cNvSpPr txBox="1">
            <a:spLocks/>
          </p:cNvSpPr>
          <p:nvPr/>
        </p:nvSpPr>
        <p:spPr>
          <a:xfrm>
            <a:off x="5659987" y="962299"/>
            <a:ext cx="6860345" cy="757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400" dirty="0"/>
              <a:t>Trámite de quejas y reclamos CREG</a:t>
            </a:r>
          </a:p>
        </p:txBody>
      </p:sp>
    </p:spTree>
    <p:extLst>
      <p:ext uri="{BB962C8B-B14F-4D97-AF65-F5344CB8AC3E}">
        <p14:creationId xmlns:p14="http://schemas.microsoft.com/office/powerpoint/2010/main" val="136253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8FDF284-989C-65DE-4D23-A8548B171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53687"/>
              </p:ext>
            </p:extLst>
          </p:nvPr>
        </p:nvGraphicFramePr>
        <p:xfrm>
          <a:off x="676136" y="1307234"/>
          <a:ext cx="449166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C7D8C0A-0075-4BD2-A54B-0B39E148A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56625"/>
              </p:ext>
            </p:extLst>
          </p:nvPr>
        </p:nvGraphicFramePr>
        <p:xfrm>
          <a:off x="7754445" y="2285162"/>
          <a:ext cx="3761419" cy="25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691600774"/>
                    </a:ext>
                  </a:extLst>
                </a:gridCol>
                <a:gridCol w="1902139">
                  <a:extLst>
                    <a:ext uri="{9D8B030D-6E8A-4147-A177-3AD203B41FA5}">
                      <a16:colId xmlns:a16="http://schemas.microsoft.com/office/drawing/2014/main" val="3099246639"/>
                    </a:ext>
                  </a:extLst>
                </a:gridCol>
              </a:tblGrid>
              <a:tr h="513248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ANÁLISIS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94768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TRASLADO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</a:p>
                    <a:p>
                      <a:pPr algn="ctr"/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7302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ORIENTACIÓN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47656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ARCHIVADO - 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62941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none" dirty="0">
                          <a:latin typeface="+mn-lt"/>
                          <a:cs typeface="Arial" panose="020B0604020202020204" pitchFamily="34" charset="0"/>
                        </a:rPr>
                        <a:t>153</a:t>
                      </a:r>
                      <a:endParaRPr lang="es-CO" sz="1200" b="1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1986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168976-0E80-5E59-CA8F-CDFCB9F89678}"/>
              </a:ext>
            </a:extLst>
          </p:cNvPr>
          <p:cNvSpPr txBox="1"/>
          <p:nvPr/>
        </p:nvSpPr>
        <p:spPr>
          <a:xfrm>
            <a:off x="356535" y="5040969"/>
            <a:ext cx="889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b="1" kern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En el segundo trimestre de 2023, se presentaron 153 quejas y reclamos. De las cuales, 63 quejas eran copia del trámite de reclamación presentado por el usuario ante la empresa prestadora del servicio o peticiones a las que ya se les había dado respuesta. Para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las demás peticiones registradas se da el traslado correspondiente a la autoridad pública o empresa competente y/o se brinda orientación al ciudadano sobre el tema.</a:t>
            </a:r>
            <a:endParaRPr lang="es-CO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373340-E1C9-C5F5-E112-CDA687C163C4}"/>
              </a:ext>
            </a:extLst>
          </p:cNvPr>
          <p:cNvSpPr txBox="1">
            <a:spLocks/>
          </p:cNvSpPr>
          <p:nvPr/>
        </p:nvSpPr>
        <p:spPr>
          <a:xfrm>
            <a:off x="5575641" y="279524"/>
            <a:ext cx="674984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400" dirty="0">
                <a:cs typeface="Arial" panose="020B0604020202020204" pitchFamily="34" charset="0"/>
              </a:rPr>
              <a:t>Trámite de quejas y reclamos otros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336254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988BA0E-18FF-1CB0-2591-10B534AB2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693150"/>
              </p:ext>
            </p:extLst>
          </p:nvPr>
        </p:nvGraphicFramePr>
        <p:xfrm>
          <a:off x="443426" y="1348347"/>
          <a:ext cx="11305147" cy="514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3DFE66-ACBF-F255-37F5-BC17D512BF6C}"/>
              </a:ext>
            </a:extLst>
          </p:cNvPr>
          <p:cNvSpPr txBox="1">
            <a:spLocks/>
          </p:cNvSpPr>
          <p:nvPr/>
        </p:nvSpPr>
        <p:spPr>
          <a:xfrm>
            <a:off x="6337944" y="218916"/>
            <a:ext cx="60960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400"/>
              <a:t>Tiempo promedio de respuesta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384080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17513AC4-81BD-C08F-E02D-CFF8CBDCE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87973"/>
              </p:ext>
            </p:extLst>
          </p:nvPr>
        </p:nvGraphicFramePr>
        <p:xfrm>
          <a:off x="1714295" y="1537421"/>
          <a:ext cx="7654498" cy="3384377"/>
        </p:xfrm>
        <a:graphic>
          <a:graphicData uri="http://schemas.openxmlformats.org/drawingml/2006/table">
            <a:tbl>
              <a:tblPr/>
              <a:tblGrid>
                <a:gridCol w="129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Enero - Marzo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Abril - Junio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Julio - Septiembre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Octubre - Diciembre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Concedidas</a:t>
                      </a:r>
                      <a:endParaRPr lang="es-CO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263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dirty="0">
                          <a:effectLst/>
                          <a:latin typeface="+mn-lt"/>
                        </a:rPr>
                        <a:t> </a:t>
                      </a:r>
                      <a:endParaRPr lang="es-CO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b="1" dirty="0">
                          <a:effectLst/>
                        </a:rPr>
                        <a:t>Negadas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dirty="0">
                        <a:effectLst/>
                        <a:latin typeface="+mn-lt"/>
                      </a:endParaRPr>
                    </a:p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AD5DD8F-1FEF-CC83-DE92-AAE6DF917D8B}"/>
              </a:ext>
            </a:extLst>
          </p:cNvPr>
          <p:cNvSpPr txBox="1"/>
          <p:nvPr/>
        </p:nvSpPr>
        <p:spPr>
          <a:xfrm>
            <a:off x="1455310" y="4997413"/>
            <a:ext cx="817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O" b="1" kern="0" dirty="0">
                <a:solidFill>
                  <a:srgbClr val="002060"/>
                </a:solidFill>
              </a:rPr>
              <a:t>De las solicitudes de información interpuestas en la entidad,  ninguna fue negada por la CREG.</a:t>
            </a:r>
          </a:p>
        </p:txBody>
      </p:sp>
    </p:spTree>
    <p:extLst>
      <p:ext uri="{BB962C8B-B14F-4D97-AF65-F5344CB8AC3E}">
        <p14:creationId xmlns:p14="http://schemas.microsoft.com/office/powerpoint/2010/main" val="165538045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515</Words>
  <Application>Microsoft Office PowerPoint</Application>
  <PresentationFormat>Panorámica</PresentationFormat>
  <Paragraphs>150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 Narrow</vt:lpstr>
      <vt:lpstr>Arial</vt:lpstr>
      <vt:lpstr>Calibri</vt:lpstr>
      <vt:lpstr>Portada</vt:lpstr>
      <vt:lpstr>Contenido</vt:lpstr>
      <vt:lpstr>Cierre</vt:lpstr>
      <vt:lpstr>PETICIONES, QUEJAS Y RECLAMOS INFORME ABRIL - JUNIO 2023.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Velandia</dc:creator>
  <cp:lastModifiedBy>Carlos Andres Chaparro Chaparro</cp:lastModifiedBy>
  <cp:revision>24</cp:revision>
  <dcterms:created xsi:type="dcterms:W3CDTF">2021-08-10T14:34:17Z</dcterms:created>
  <dcterms:modified xsi:type="dcterms:W3CDTF">2024-04-11T21:42:31Z</dcterms:modified>
</cp:coreProperties>
</file>