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  <p:sldMasterId id="2147483672" r:id="rId3"/>
  </p:sldMasterIdLst>
  <p:notesMasterIdLst>
    <p:notesMasterId r:id="rId14"/>
  </p:notesMasterIdLst>
  <p:handoutMasterIdLst>
    <p:handoutMasterId r:id="rId15"/>
  </p:handoutMasterIdLst>
  <p:sldIdLst>
    <p:sldId id="256" r:id="rId4"/>
    <p:sldId id="26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59" r:id="rId1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00CFF6-EB22-45C7-88DC-B79D82A679A6}" v="88" dt="2024-04-11T21:16:09.6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1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s Andres Chaparro Chaparro" userId="8fcdf6a3-79a6-41a0-b776-de5c50059aeb" providerId="ADAL" clId="{3900CFF6-EB22-45C7-88DC-B79D82A679A6}"/>
    <pc:docChg chg="undo custSel modSld">
      <pc:chgData name="Carlos Andres Chaparro Chaparro" userId="8fcdf6a3-79a6-41a0-b776-de5c50059aeb" providerId="ADAL" clId="{3900CFF6-EB22-45C7-88DC-B79D82A679A6}" dt="2024-04-11T21:38:15.323" v="271" actId="27918"/>
      <pc:docMkLst>
        <pc:docMk/>
      </pc:docMkLst>
      <pc:sldChg chg="addSp delSp modSp mod">
        <pc:chgData name="Carlos Andres Chaparro Chaparro" userId="8fcdf6a3-79a6-41a0-b776-de5c50059aeb" providerId="ADAL" clId="{3900CFF6-EB22-45C7-88DC-B79D82A679A6}" dt="2024-04-11T16:01:20.950" v="130"/>
        <pc:sldMkLst>
          <pc:docMk/>
          <pc:sldMk cId="1730079258" sldId="260"/>
        </pc:sldMkLst>
        <pc:graphicFrameChg chg="del">
          <ac:chgData name="Carlos Andres Chaparro Chaparro" userId="8fcdf6a3-79a6-41a0-b776-de5c50059aeb" providerId="ADAL" clId="{3900CFF6-EB22-45C7-88DC-B79D82A679A6}" dt="2024-04-11T15:59:30.457" v="114" actId="478"/>
          <ac:graphicFrameMkLst>
            <pc:docMk/>
            <pc:sldMk cId="1730079258" sldId="260"/>
            <ac:graphicFrameMk id="3" creationId="{50B63328-1E28-8E4C-8E78-B53C5F9FE9C3}"/>
          </ac:graphicFrameMkLst>
        </pc:graphicFrameChg>
        <pc:graphicFrameChg chg="add mod modGraphic">
          <ac:chgData name="Carlos Andres Chaparro Chaparro" userId="8fcdf6a3-79a6-41a0-b776-de5c50059aeb" providerId="ADAL" clId="{3900CFF6-EB22-45C7-88DC-B79D82A679A6}" dt="2024-04-11T16:00:00.957" v="120" actId="1076"/>
          <ac:graphicFrameMkLst>
            <pc:docMk/>
            <pc:sldMk cId="1730079258" sldId="260"/>
            <ac:graphicFrameMk id="5" creationId="{F5A8C184-3739-22CE-0B27-DB5A1530DBBB}"/>
          </ac:graphicFrameMkLst>
        </pc:graphicFrameChg>
        <pc:graphicFrameChg chg="mod">
          <ac:chgData name="Carlos Andres Chaparro Chaparro" userId="8fcdf6a3-79a6-41a0-b776-de5c50059aeb" providerId="ADAL" clId="{3900CFF6-EB22-45C7-88DC-B79D82A679A6}" dt="2024-04-11T16:01:20.950" v="130"/>
          <ac:graphicFrameMkLst>
            <pc:docMk/>
            <pc:sldMk cId="1730079258" sldId="260"/>
            <ac:graphicFrameMk id="6" creationId="{768F8FA6-85C1-AB4E-641D-902CABA4C68C}"/>
          </ac:graphicFrameMkLst>
        </pc:graphicFrameChg>
      </pc:sldChg>
      <pc:sldChg chg="addSp delSp modSp mod">
        <pc:chgData name="Carlos Andres Chaparro Chaparro" userId="8fcdf6a3-79a6-41a0-b776-de5c50059aeb" providerId="ADAL" clId="{3900CFF6-EB22-45C7-88DC-B79D82A679A6}" dt="2024-04-11T16:16:04.616" v="148"/>
        <pc:sldMkLst>
          <pc:docMk/>
          <pc:sldMk cId="2315613935" sldId="261"/>
        </pc:sldMkLst>
        <pc:graphicFrameChg chg="del">
          <ac:chgData name="Carlos Andres Chaparro Chaparro" userId="8fcdf6a3-79a6-41a0-b776-de5c50059aeb" providerId="ADAL" clId="{3900CFF6-EB22-45C7-88DC-B79D82A679A6}" dt="2024-04-11T16:11:52.862" v="131" actId="478"/>
          <ac:graphicFrameMkLst>
            <pc:docMk/>
            <pc:sldMk cId="2315613935" sldId="261"/>
            <ac:graphicFrameMk id="2" creationId="{A5CDC3C9-0518-211D-1937-3A86B12DCE36}"/>
          </ac:graphicFrameMkLst>
        </pc:graphicFrameChg>
        <pc:graphicFrameChg chg="mod">
          <ac:chgData name="Carlos Andres Chaparro Chaparro" userId="8fcdf6a3-79a6-41a0-b776-de5c50059aeb" providerId="ADAL" clId="{3900CFF6-EB22-45C7-88DC-B79D82A679A6}" dt="2024-04-11T16:16:04.616" v="148"/>
          <ac:graphicFrameMkLst>
            <pc:docMk/>
            <pc:sldMk cId="2315613935" sldId="261"/>
            <ac:graphicFrameMk id="3" creationId="{D759472D-712F-9350-77F5-73F66CCBF126}"/>
          </ac:graphicFrameMkLst>
        </pc:graphicFrameChg>
        <pc:graphicFrameChg chg="add del mod modGraphic">
          <ac:chgData name="Carlos Andres Chaparro Chaparro" userId="8fcdf6a3-79a6-41a0-b776-de5c50059aeb" providerId="ADAL" clId="{3900CFF6-EB22-45C7-88DC-B79D82A679A6}" dt="2024-04-11T16:15:11.709" v="142" actId="478"/>
          <ac:graphicFrameMkLst>
            <pc:docMk/>
            <pc:sldMk cId="2315613935" sldId="261"/>
            <ac:graphicFrameMk id="4" creationId="{BBEB2677-E504-E5D3-66EE-B64B3B6CB010}"/>
          </ac:graphicFrameMkLst>
        </pc:graphicFrameChg>
        <pc:graphicFrameChg chg="add mod modGraphic">
          <ac:chgData name="Carlos Andres Chaparro Chaparro" userId="8fcdf6a3-79a6-41a0-b776-de5c50059aeb" providerId="ADAL" clId="{3900CFF6-EB22-45C7-88DC-B79D82A679A6}" dt="2024-04-11T16:15:27.467" v="145" actId="1076"/>
          <ac:graphicFrameMkLst>
            <pc:docMk/>
            <pc:sldMk cId="2315613935" sldId="261"/>
            <ac:graphicFrameMk id="6" creationId="{81D42C57-B87D-3A86-2872-AF4C7EF00657}"/>
          </ac:graphicFrameMkLst>
        </pc:graphicFrameChg>
      </pc:sldChg>
      <pc:sldChg chg="addSp delSp modSp mod">
        <pc:chgData name="Carlos Andres Chaparro Chaparro" userId="8fcdf6a3-79a6-41a0-b776-de5c50059aeb" providerId="ADAL" clId="{3900CFF6-EB22-45C7-88DC-B79D82A679A6}" dt="2024-04-11T16:25:34.738" v="162"/>
        <pc:sldMkLst>
          <pc:docMk/>
          <pc:sldMk cId="4223479961" sldId="262"/>
        </pc:sldMkLst>
        <pc:graphicFrameChg chg="mod">
          <ac:chgData name="Carlos Andres Chaparro Chaparro" userId="8fcdf6a3-79a6-41a0-b776-de5c50059aeb" providerId="ADAL" clId="{3900CFF6-EB22-45C7-88DC-B79D82A679A6}" dt="2024-04-11T16:25:34.738" v="162"/>
          <ac:graphicFrameMkLst>
            <pc:docMk/>
            <pc:sldMk cId="4223479961" sldId="262"/>
            <ac:graphicFrameMk id="3" creationId="{22E196DB-E691-D21B-2CBB-A13CE44E8007}"/>
          </ac:graphicFrameMkLst>
        </pc:graphicFrameChg>
        <pc:graphicFrameChg chg="del">
          <ac:chgData name="Carlos Andres Chaparro Chaparro" userId="8fcdf6a3-79a6-41a0-b776-de5c50059aeb" providerId="ADAL" clId="{3900CFF6-EB22-45C7-88DC-B79D82A679A6}" dt="2024-04-11T16:20:03.758" v="149" actId="478"/>
          <ac:graphicFrameMkLst>
            <pc:docMk/>
            <pc:sldMk cId="4223479961" sldId="262"/>
            <ac:graphicFrameMk id="6" creationId="{A92FF7F5-93E5-39E2-C39C-CC47A16BC9F9}"/>
          </ac:graphicFrameMkLst>
        </pc:graphicFrameChg>
        <pc:graphicFrameChg chg="add mod modGraphic">
          <ac:chgData name="Carlos Andres Chaparro Chaparro" userId="8fcdf6a3-79a6-41a0-b776-de5c50059aeb" providerId="ADAL" clId="{3900CFF6-EB22-45C7-88DC-B79D82A679A6}" dt="2024-04-11T16:23:54.427" v="155" actId="113"/>
          <ac:graphicFrameMkLst>
            <pc:docMk/>
            <pc:sldMk cId="4223479961" sldId="262"/>
            <ac:graphicFrameMk id="7" creationId="{5E806935-EBCD-4CEA-BB58-34B9644E34A9}"/>
          </ac:graphicFrameMkLst>
        </pc:graphicFrameChg>
      </pc:sldChg>
      <pc:sldChg chg="modSp mod">
        <pc:chgData name="Carlos Andres Chaparro Chaparro" userId="8fcdf6a3-79a6-41a0-b776-de5c50059aeb" providerId="ADAL" clId="{3900CFF6-EB22-45C7-88DC-B79D82A679A6}" dt="2024-04-11T21:13:44.770" v="199" actId="20577"/>
        <pc:sldMkLst>
          <pc:docMk/>
          <pc:sldMk cId="1362536301" sldId="263"/>
        </pc:sldMkLst>
        <pc:spChg chg="mod">
          <ac:chgData name="Carlos Andres Chaparro Chaparro" userId="8fcdf6a3-79a6-41a0-b776-de5c50059aeb" providerId="ADAL" clId="{3900CFF6-EB22-45C7-88DC-B79D82A679A6}" dt="2024-04-11T21:13:44.770" v="199" actId="20577"/>
          <ac:spMkLst>
            <pc:docMk/>
            <pc:sldMk cId="1362536301" sldId="263"/>
            <ac:spMk id="3" creationId="{8E8DE482-EAA3-27E0-1A6D-BB27EE76F524}"/>
          </ac:spMkLst>
        </pc:spChg>
      </pc:sldChg>
      <pc:sldChg chg="modSp mod">
        <pc:chgData name="Carlos Andres Chaparro Chaparro" userId="8fcdf6a3-79a6-41a0-b776-de5c50059aeb" providerId="ADAL" clId="{3900CFF6-EB22-45C7-88DC-B79D82A679A6}" dt="2024-04-11T21:22:01.718" v="261" actId="20577"/>
        <pc:sldMkLst>
          <pc:docMk/>
          <pc:sldMk cId="3362548654" sldId="264"/>
        </pc:sldMkLst>
        <pc:spChg chg="mod">
          <ac:chgData name="Carlos Andres Chaparro Chaparro" userId="8fcdf6a3-79a6-41a0-b776-de5c50059aeb" providerId="ADAL" clId="{3900CFF6-EB22-45C7-88DC-B79D82A679A6}" dt="2024-04-11T21:22:01.718" v="261" actId="20577"/>
          <ac:spMkLst>
            <pc:docMk/>
            <pc:sldMk cId="3362548654" sldId="264"/>
            <ac:spMk id="4" creationId="{42168976-0E80-5E59-CA8F-CDFCB9F89678}"/>
          </ac:spMkLst>
        </pc:spChg>
        <pc:graphicFrameChg chg="mod">
          <ac:chgData name="Carlos Andres Chaparro Chaparro" userId="8fcdf6a3-79a6-41a0-b776-de5c50059aeb" providerId="ADAL" clId="{3900CFF6-EB22-45C7-88DC-B79D82A679A6}" dt="2024-04-11T21:16:09.603" v="200" actId="20577"/>
          <ac:graphicFrameMkLst>
            <pc:docMk/>
            <pc:sldMk cId="3362548654" sldId="264"/>
            <ac:graphicFrameMk id="2" creationId="{68FDF284-989C-65DE-4D23-A8548B17180A}"/>
          </ac:graphicFrameMkLst>
        </pc:graphicFrameChg>
        <pc:graphicFrameChg chg="modGraphic">
          <ac:chgData name="Carlos Andres Chaparro Chaparro" userId="8fcdf6a3-79a6-41a0-b776-de5c50059aeb" providerId="ADAL" clId="{3900CFF6-EB22-45C7-88DC-B79D82A679A6}" dt="2024-04-11T21:18:45.361" v="218" actId="20577"/>
          <ac:graphicFrameMkLst>
            <pc:docMk/>
            <pc:sldMk cId="3362548654" sldId="264"/>
            <ac:graphicFrameMk id="3" creationId="{2C7D8C0A-0075-4BD2-A54B-0B39E148A768}"/>
          </ac:graphicFrameMkLst>
        </pc:graphicFrameChg>
      </pc:sldChg>
      <pc:sldChg chg="modSp mod">
        <pc:chgData name="Carlos Andres Chaparro Chaparro" userId="8fcdf6a3-79a6-41a0-b776-de5c50059aeb" providerId="ADAL" clId="{3900CFF6-EB22-45C7-88DC-B79D82A679A6}" dt="2024-04-11T21:38:15.323" v="271" actId="27918"/>
        <pc:sldMkLst>
          <pc:docMk/>
          <pc:sldMk cId="3840805935" sldId="265"/>
        </pc:sldMkLst>
        <pc:spChg chg="mod">
          <ac:chgData name="Carlos Andres Chaparro Chaparro" userId="8fcdf6a3-79a6-41a0-b776-de5c50059aeb" providerId="ADAL" clId="{3900CFF6-EB22-45C7-88DC-B79D82A679A6}" dt="2024-04-11T15:38:34.695" v="77" actId="1076"/>
          <ac:spMkLst>
            <pc:docMk/>
            <pc:sldMk cId="3840805935" sldId="265"/>
            <ac:spMk id="3" creationId="{7E3DFE66-ACBF-F255-37F5-BC17D512BF6C}"/>
          </ac:spMkLst>
        </pc:spChg>
      </pc:sldChg>
      <pc:sldChg chg="modSp mod">
        <pc:chgData name="Carlos Andres Chaparro Chaparro" userId="8fcdf6a3-79a6-41a0-b776-de5c50059aeb" providerId="ADAL" clId="{3900CFF6-EB22-45C7-88DC-B79D82A679A6}" dt="2024-04-11T21:31:54.763" v="265" actId="20577"/>
        <pc:sldMkLst>
          <pc:docMk/>
          <pc:sldMk cId="1655380452" sldId="266"/>
        </pc:sldMkLst>
        <pc:graphicFrameChg chg="modGraphic">
          <ac:chgData name="Carlos Andres Chaparro Chaparro" userId="8fcdf6a3-79a6-41a0-b776-de5c50059aeb" providerId="ADAL" clId="{3900CFF6-EB22-45C7-88DC-B79D82A679A6}" dt="2024-04-11T21:31:54.763" v="265" actId="20577"/>
          <ac:graphicFrameMkLst>
            <pc:docMk/>
            <pc:sldMk cId="1655380452" sldId="266"/>
            <ac:graphicFrameMk id="2" creationId="{17513AC4-81BD-C08F-E02D-CFF8CBDCE349}"/>
          </ac:graphicFrameMkLst>
        </pc:graphicFrameChg>
      </pc:sldChg>
      <pc:sldChg chg="addSp delSp modSp mod">
        <pc:chgData name="Carlos Andres Chaparro Chaparro" userId="8fcdf6a3-79a6-41a0-b776-de5c50059aeb" providerId="ADAL" clId="{3900CFF6-EB22-45C7-88DC-B79D82A679A6}" dt="2024-04-11T15:55:25.889" v="113" actId="478"/>
        <pc:sldMkLst>
          <pc:docMk/>
          <pc:sldMk cId="1889515546" sldId="268"/>
        </pc:sldMkLst>
        <pc:graphicFrameChg chg="mod">
          <ac:chgData name="Carlos Andres Chaparro Chaparro" userId="8fcdf6a3-79a6-41a0-b776-de5c50059aeb" providerId="ADAL" clId="{3900CFF6-EB22-45C7-88DC-B79D82A679A6}" dt="2024-04-11T14:18:21.448" v="71"/>
          <ac:graphicFrameMkLst>
            <pc:docMk/>
            <pc:sldMk cId="1889515546" sldId="268"/>
            <ac:graphicFrameMk id="2" creationId="{505E59CD-6E75-1C09-560E-33475567A769}"/>
          </ac:graphicFrameMkLst>
        </pc:graphicFrameChg>
        <pc:graphicFrameChg chg="del">
          <ac:chgData name="Carlos Andres Chaparro Chaparro" userId="8fcdf6a3-79a6-41a0-b776-de5c50059aeb" providerId="ADAL" clId="{3900CFF6-EB22-45C7-88DC-B79D82A679A6}" dt="2024-04-11T13:45:24.782" v="58" actId="478"/>
          <ac:graphicFrameMkLst>
            <pc:docMk/>
            <pc:sldMk cId="1889515546" sldId="268"/>
            <ac:graphicFrameMk id="4" creationId="{399DB99E-85B3-A223-AA9B-37D48FFAA4F9}"/>
          </ac:graphicFrameMkLst>
        </pc:graphicFrameChg>
        <pc:graphicFrameChg chg="add del mod modGraphic">
          <ac:chgData name="Carlos Andres Chaparro Chaparro" userId="8fcdf6a3-79a6-41a0-b776-de5c50059aeb" providerId="ADAL" clId="{3900CFF6-EB22-45C7-88DC-B79D82A679A6}" dt="2024-04-11T15:55:25.889" v="113" actId="478"/>
          <ac:graphicFrameMkLst>
            <pc:docMk/>
            <pc:sldMk cId="1889515546" sldId="268"/>
            <ac:graphicFrameMk id="5" creationId="{FCD13E77-5C3F-A330-B72F-03A0DE468F11}"/>
          </ac:graphicFrameMkLst>
        </pc:graphicFrameChg>
        <pc:graphicFrameChg chg="add mod modGraphic">
          <ac:chgData name="Carlos Andres Chaparro Chaparro" userId="8fcdf6a3-79a6-41a0-b776-de5c50059aeb" providerId="ADAL" clId="{3900CFF6-EB22-45C7-88DC-B79D82A679A6}" dt="2024-04-11T15:55:24.419" v="112" actId="14100"/>
          <ac:graphicFrameMkLst>
            <pc:docMk/>
            <pc:sldMk cId="1889515546" sldId="268"/>
            <ac:graphicFrameMk id="6" creationId="{3ED3B9AD-044F-3A78-87E7-ADE88F3CAF96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/>
              <a:t>JULIO – SEPTIEMBRE DE 2023</a:t>
            </a:r>
            <a:endParaRPr lang="en-US" dirty="0"/>
          </a:p>
        </c:rich>
      </c:tx>
      <c:layout>
        <c:manualLayout>
          <c:xMode val="edge"/>
          <c:yMode val="edge"/>
          <c:x val="0.12387871487627024"/>
          <c:y val="3.22914830487193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4804545906331326"/>
          <c:w val="0.950820628092788"/>
          <c:h val="0.55241542283772049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Ii trimestre de 2022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B0FF-4256-B6D9-59E58BE2732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B0FF-4256-B6D9-59E58BE2732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B0FF-4256-B6D9-59E58BE2732D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B0FF-4256-B6D9-59E58BE2732D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B0FF-4256-B6D9-59E58BE2732D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B0FF-4256-B6D9-59E58BE2732D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B0FF-4256-B6D9-59E58BE2732D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B0FF-4256-B6D9-59E58BE2732D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0-AF48-45D6-A36E-809785ACBD20}"/>
              </c:ext>
            </c:extLst>
          </c:dPt>
          <c:dLbls>
            <c:dLbl>
              <c:idx val="0"/>
              <c:layout>
                <c:manualLayout>
                  <c:x val="-0.29099366582443292"/>
                  <c:y val="2.387922863808690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FF-4256-B6D9-59E58BE2732D}"/>
                </c:ext>
              </c:extLst>
            </c:dLbl>
            <c:dLbl>
              <c:idx val="1"/>
              <c:layout>
                <c:manualLayout>
                  <c:x val="6.721690195668488E-2"/>
                  <c:y val="-0.2168715368912219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650273846414575E-2"/>
                      <c:h val="4.37478642873391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0FF-4256-B6D9-59E58BE2732D}"/>
                </c:ext>
              </c:extLst>
            </c:dLbl>
            <c:dLbl>
              <c:idx val="2"/>
              <c:layout>
                <c:manualLayout>
                  <c:x val="0.12703908100486724"/>
                  <c:y val="-9.936588655584714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650273846414575E-2"/>
                      <c:h val="4.96389374671951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B0FF-4256-B6D9-59E58BE2732D}"/>
                </c:ext>
              </c:extLst>
            </c:dLbl>
            <c:dLbl>
              <c:idx val="3"/>
              <c:layout>
                <c:manualLayout>
                  <c:x val="0.1373032202904389"/>
                  <c:y val="4.194517351997666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0FF-4256-B6D9-59E58BE2732D}"/>
                </c:ext>
              </c:extLst>
            </c:dLbl>
            <c:dLbl>
              <c:idx val="4"/>
              <c:layout>
                <c:manualLayout>
                  <c:x val="5.0410578319662967E-2"/>
                  <c:y val="5.553495917177019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0FF-4256-B6D9-59E58BE2732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0FF-4256-B6D9-59E58BE2732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0FF-4256-B6D9-59E58BE2732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0FF-4256-B6D9-59E58BE2732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F48-45D6-A36E-809785ACBD20}"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Hoja1!$A$2:$A$10</c:f>
              <c:strCache>
                <c:ptCount val="9"/>
                <c:pt idx="0">
                  <c:v>Petición en interés general y particular</c:v>
                </c:pt>
                <c:pt idx="1">
                  <c:v>Queja por la prestación del servicio de energía o gas y otro</c:v>
                </c:pt>
                <c:pt idx="2">
                  <c:v>Solicitud de información</c:v>
                </c:pt>
                <c:pt idx="3">
                  <c:v>Consulta general</c:v>
                </c:pt>
                <c:pt idx="4">
                  <c:v>Petición Congreso, DIAN, secretarias y organismos de control</c:v>
                </c:pt>
                <c:pt idx="5">
                  <c:v>Petición de autoridad pública</c:v>
                </c:pt>
                <c:pt idx="6">
                  <c:v>Quejas y reclamos a la CREG </c:v>
                </c:pt>
                <c:pt idx="7">
                  <c:v>Solicitud de copia de documentos y constancia de ejecutoria</c:v>
                </c:pt>
                <c:pt idx="8">
                  <c:v>Concepto de Legalidad de Contratos de Condiciones Uniformes</c:v>
                </c:pt>
              </c:strCache>
            </c:strRef>
          </c:cat>
          <c:val>
            <c:numRef>
              <c:f>Hoja1!$B$2:$B$10</c:f>
              <c:numCache>
                <c:formatCode>General</c:formatCode>
                <c:ptCount val="9"/>
                <c:pt idx="0">
                  <c:v>422</c:v>
                </c:pt>
                <c:pt idx="1">
                  <c:v>241</c:v>
                </c:pt>
                <c:pt idx="2">
                  <c:v>162</c:v>
                </c:pt>
                <c:pt idx="3">
                  <c:v>145</c:v>
                </c:pt>
                <c:pt idx="4">
                  <c:v>68</c:v>
                </c:pt>
                <c:pt idx="5">
                  <c:v>4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B0FF-4256-B6D9-59E58BE2732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2733835498987256"/>
          <c:y val="0.66100314239036351"/>
          <c:w val="0.86903028611799138"/>
          <c:h val="0.338996857609636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0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JULIO 2023</a:t>
            </a:r>
          </a:p>
        </c:rich>
      </c:tx>
      <c:layout>
        <c:manualLayout>
          <c:xMode val="edge"/>
          <c:yMode val="edge"/>
          <c:x val="0.33983711860755389"/>
          <c:y val="2.18548206031338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6429006511909584E-2"/>
          <c:y val="0.12741373792487987"/>
          <c:w val="0.96023884522196512"/>
          <c:h val="0.54167680879850222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abr-21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2C3A-4869-B50A-1A3009B953D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2C3A-4869-B50A-1A3009B953D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2C3A-4869-B50A-1A3009B953D5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2C3A-4869-B50A-1A3009B953D5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D9BB-46C2-89DF-ADDCA1C53594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A-D9BB-46C2-89DF-ADDCA1C53594}"/>
              </c:ext>
            </c:extLst>
          </c:dPt>
          <c:dLbls>
            <c:dLbl>
              <c:idx val="2"/>
              <c:layout>
                <c:manualLayout>
                  <c:x val="0.14105667387595872"/>
                  <c:y val="-8.0339248668819373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3A-4869-B50A-1A3009B953D5}"/>
                </c:ext>
              </c:extLst>
            </c:dLbl>
            <c:dLbl>
              <c:idx val="3"/>
              <c:layout>
                <c:manualLayout>
                  <c:x val="0.14380379213857372"/>
                  <c:y val="6.089775698839369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C3A-4869-B50A-1A3009B953D5}"/>
                </c:ext>
              </c:extLst>
            </c:dLbl>
            <c:dLbl>
              <c:idx val="4"/>
              <c:layout>
                <c:manualLayout>
                  <c:x val="3.1208089664287737E-2"/>
                  <c:y val="5.211672115215736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9BB-46C2-89DF-ADDCA1C5359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9BB-46C2-89DF-ADDCA1C53594}"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Hoja1!$A$2:$A$7</c:f>
              <c:strCache>
                <c:ptCount val="6"/>
                <c:pt idx="0">
                  <c:v>Petición en interés general y particular</c:v>
                </c:pt>
                <c:pt idx="1">
                  <c:v>Queja por la prestación del servicio de energía o gas y otro</c:v>
                </c:pt>
                <c:pt idx="2">
                  <c:v>Solicitud de información</c:v>
                </c:pt>
                <c:pt idx="3">
                  <c:v>Consulta general</c:v>
                </c:pt>
                <c:pt idx="4">
                  <c:v>Petición Congreso, DIAN, secretarias y organismos de control</c:v>
                </c:pt>
                <c:pt idx="5">
                  <c:v>Petición de autoridad pública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153</c:v>
                </c:pt>
                <c:pt idx="1">
                  <c:v>46</c:v>
                </c:pt>
                <c:pt idx="2">
                  <c:v>46</c:v>
                </c:pt>
                <c:pt idx="3">
                  <c:v>38</c:v>
                </c:pt>
                <c:pt idx="4">
                  <c:v>11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2C3A-4869-B50A-1A3009B953D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3507047597645081E-2"/>
          <c:y val="0.65397570797293214"/>
          <c:w val="0.94386976428692559"/>
          <c:h val="0.336854628523032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0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AGOSTO 2023</a:t>
            </a:r>
          </a:p>
        </c:rich>
      </c:tx>
      <c:layout>
        <c:manualLayout>
          <c:xMode val="edge"/>
          <c:yMode val="edge"/>
          <c:x val="0.30833863694195346"/>
          <c:y val="0.11503971980454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414456219223985E-2"/>
          <c:y val="0.19280461162919246"/>
          <c:w val="0.85069534903681476"/>
          <c:h val="0.48033878763747262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abr-21</c:v>
                </c:pt>
              </c:strCache>
            </c:strRef>
          </c:tx>
          <c:explosion val="1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EE84-411D-BC06-C310B9765ED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EE84-411D-BC06-C310B9765ED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EE84-411D-BC06-C310B9765EDE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EE84-411D-BC06-C310B9765EDE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EE84-411D-BC06-C310B9765EDE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EE84-411D-BC06-C310B9765EDE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EE84-411D-BC06-C310B9765EDE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EE84-411D-BC06-C310B9765EDE}"/>
              </c:ext>
            </c:extLst>
          </c:dPt>
          <c:dLbls>
            <c:dLbl>
              <c:idx val="0"/>
              <c:layout>
                <c:manualLayout>
                  <c:x val="-0.23285851273235536"/>
                  <c:y val="3.095057710962609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E84-411D-BC06-C310B9765EDE}"/>
                </c:ext>
              </c:extLst>
            </c:dLbl>
            <c:dLbl>
              <c:idx val="1"/>
              <c:layout>
                <c:manualLayout>
                  <c:x val="5.9683359881376005E-2"/>
                  <c:y val="-0.1701874719135135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E84-411D-BC06-C310B9765EDE}"/>
                </c:ext>
              </c:extLst>
            </c:dLbl>
            <c:dLbl>
              <c:idx val="2"/>
              <c:layout>
                <c:manualLayout>
                  <c:x val="0.16496556459605827"/>
                  <c:y val="-7.65964623711815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E84-411D-BC06-C310B9765EDE}"/>
                </c:ext>
              </c:extLst>
            </c:dLbl>
            <c:dLbl>
              <c:idx val="3"/>
              <c:layout>
                <c:manualLayout>
                  <c:x val="0.10973628860068668"/>
                  <c:y val="3.926141095759843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E84-411D-BC06-C310B9765EDE}"/>
                </c:ext>
              </c:extLst>
            </c:dLbl>
            <c:dLbl>
              <c:idx val="4"/>
              <c:layout>
                <c:manualLayout>
                  <c:x val="6.0977636171375034E-2"/>
                  <c:y val="5.841862747159105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E84-411D-BC06-C310B9765ED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E84-411D-BC06-C310B9765ED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E84-411D-BC06-C310B9765ED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E84-411D-BC06-C310B9765EDE}"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Hoja1!$A$3:$A$10</c:f>
              <c:strCache>
                <c:ptCount val="8"/>
                <c:pt idx="0">
                  <c:v>Petición en interés general y particular</c:v>
                </c:pt>
                <c:pt idx="1">
                  <c:v>Solicitud de información</c:v>
                </c:pt>
                <c:pt idx="2">
                  <c:v>Queja por la prestación del servicio de energía o gas y otro</c:v>
                </c:pt>
                <c:pt idx="3">
                  <c:v>Consulta general</c:v>
                </c:pt>
                <c:pt idx="4">
                  <c:v>Petición Congreso, DIAN, secretarias y organismos de control</c:v>
                </c:pt>
                <c:pt idx="5">
                  <c:v>Petición de autoridad pública</c:v>
                </c:pt>
                <c:pt idx="6">
                  <c:v>Quejas y reclamos a la CREG </c:v>
                </c:pt>
                <c:pt idx="7">
                  <c:v>Solicitud de copia de documentos y constancia de ejecutoria</c:v>
                </c:pt>
              </c:strCache>
            </c:strRef>
          </c:cat>
          <c:val>
            <c:numRef>
              <c:f>Hoja1!$B$3:$B$10</c:f>
              <c:numCache>
                <c:formatCode>General</c:formatCode>
                <c:ptCount val="8"/>
                <c:pt idx="0">
                  <c:v>148</c:v>
                </c:pt>
                <c:pt idx="1">
                  <c:v>70</c:v>
                </c:pt>
                <c:pt idx="2">
                  <c:v>67</c:v>
                </c:pt>
                <c:pt idx="3">
                  <c:v>35</c:v>
                </c:pt>
                <c:pt idx="4">
                  <c:v>20</c:v>
                </c:pt>
                <c:pt idx="5">
                  <c:v>3</c:v>
                </c:pt>
                <c:pt idx="6">
                  <c:v>3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EE84-411D-BC06-C310B9765ED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597028564456039E-2"/>
          <c:y val="0.63191911534463063"/>
          <c:w val="0.85064191821939716"/>
          <c:h val="0.339976615604255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0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SEPTIEMBRE 2023</a:t>
            </a:r>
          </a:p>
        </c:rich>
      </c:tx>
      <c:layout>
        <c:manualLayout>
          <c:xMode val="edge"/>
          <c:yMode val="edge"/>
          <c:x val="0.28212698006810788"/>
          <c:y val="3.2469123147189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7153655669497483E-4"/>
          <c:y val="0.13336622064776585"/>
          <c:w val="0.96023884522196512"/>
          <c:h val="0.54167680879850222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abr-21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4E40-40C3-9612-51737C998C0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4E40-40C3-9612-51737C998C0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4E40-40C3-9612-51737C998C05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4E40-40C3-9612-51737C998C05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4E40-40C3-9612-51737C998C05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4E40-40C3-9612-51737C998C05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4E40-40C3-9612-51737C998C05}"/>
              </c:ext>
            </c:extLst>
          </c:dPt>
          <c:dLbls>
            <c:dLbl>
              <c:idx val="1"/>
              <c:layout>
                <c:manualLayout>
                  <c:x val="-0.1182662463834793"/>
                  <c:y val="-0.2103779703723885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40-40C3-9612-51737C998C05}"/>
                </c:ext>
              </c:extLst>
            </c:dLbl>
            <c:dLbl>
              <c:idx val="2"/>
              <c:layout>
                <c:manualLayout>
                  <c:x val="0.13238670250233317"/>
                  <c:y val="-9.794987056959002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40-40C3-9612-51737C998C05}"/>
                </c:ext>
              </c:extLst>
            </c:dLbl>
            <c:dLbl>
              <c:idx val="3"/>
              <c:layout>
                <c:manualLayout>
                  <c:x val="0.15355487907964069"/>
                  <c:y val="3.664848771106211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294541703781219E-2"/>
                      <c:h val="4.577183210262381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E40-40C3-9612-51737C998C05}"/>
                </c:ext>
              </c:extLst>
            </c:dLbl>
            <c:dLbl>
              <c:idx val="4"/>
              <c:layout>
                <c:manualLayout>
                  <c:x val="7.5101473124396634E-2"/>
                  <c:y val="7.212219531742229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E40-40C3-9612-51737C998C05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E40-40C3-9612-51737C998C05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E40-40C3-9612-51737C998C05}"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Hoja1!$A$2:$A$8</c:f>
              <c:strCache>
                <c:ptCount val="7"/>
                <c:pt idx="0">
                  <c:v>Queja por la prestación del servicio de energía o gas y otro</c:v>
                </c:pt>
                <c:pt idx="1">
                  <c:v>Petición en interés general y particular</c:v>
                </c:pt>
                <c:pt idx="2">
                  <c:v>Consulta general</c:v>
                </c:pt>
                <c:pt idx="3">
                  <c:v>Solicitud de información</c:v>
                </c:pt>
                <c:pt idx="4">
                  <c:v>Petición Congreso, DIAN, secretarias y organismos de control</c:v>
                </c:pt>
                <c:pt idx="5">
                  <c:v>Concepto de Legalidad de Contratos de Condiciones Uniformes</c:v>
                </c:pt>
                <c:pt idx="6">
                  <c:v>Solicitud de copia de documentos y constancia de ejecutoria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128</c:v>
                </c:pt>
                <c:pt idx="1">
                  <c:v>121</c:v>
                </c:pt>
                <c:pt idx="2">
                  <c:v>72</c:v>
                </c:pt>
                <c:pt idx="3">
                  <c:v>46</c:v>
                </c:pt>
                <c:pt idx="4">
                  <c:v>37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E40-40C3-9612-51737C998C0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1731543940348747E-2"/>
          <c:y val="0.63323882747922222"/>
          <c:w val="0.88960707996922295"/>
          <c:h val="0.346773472912645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0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0926476967894206"/>
          <c:y val="0.15923942209548261"/>
          <c:w val="0.92134791144697559"/>
          <c:h val="0.583598779343735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Hoja1!$A$2:$A$4</c:f>
              <c:strCache>
                <c:ptCount val="3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5">
                  <a:shade val="95000"/>
                </a:schemeClr>
              </a:contourClr>
            </a:sp3d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936CFE4-FFA5-4CC6-82C4-2AF8859B0927}" type="VALUE">
                      <a:rPr lang="en-US" b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pPr>
                        <a:defRPr sz="1400">
                          <a:solidFill>
                            <a:srgbClr val="FF0000"/>
                          </a:solidFill>
                        </a:defRPr>
                      </a:pPr>
                      <a:t>[VALOR]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FFA-4DB3-B18C-843F9CFC158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616E0EB-2AD1-4E6C-8239-0EB7AE6D2B1C}" type="VALUE">
                      <a:rPr lang="en-US" sz="1400" b="1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FFA-4DB3-B18C-843F9CFC158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63D4F85-3FE2-4141-8384-B703A34B6DE5}" type="VALUE">
                      <a:rPr lang="en-US" sz="1400" b="1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FFA-4DB3-B18C-843F9CFC158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FC2E01B-8CD8-4E32-B13E-0281514E3847}" type="VALUE">
                      <a:rPr lang="en-US" sz="1400" b="1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FFA-4DB3-B18C-843F9CFC15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TOTAL </c:v>
                </c:pt>
              </c:strCache>
              <c:extLst/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0</c:v>
                </c:pt>
                <c:pt idx="1">
                  <c:v>3</c:v>
                </c:pt>
                <c:pt idx="2">
                  <c:v>0</c:v>
                </c:pt>
                <c:pt idx="3">
                  <c:v>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5FFA-4DB3-B18C-843F9CFC158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18953064"/>
        <c:axId val="418949536"/>
        <c:axId val="0"/>
      </c:bar3DChart>
      <c:catAx>
        <c:axId val="418953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18949536"/>
        <c:crosses val="autoZero"/>
        <c:auto val="1"/>
        <c:lblAlgn val="ctr"/>
        <c:lblOffset val="100"/>
        <c:noMultiLvlLbl val="0"/>
      </c:catAx>
      <c:valAx>
        <c:axId val="418949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18953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MX" sz="1800" b="1" dirty="0">
                <a:latin typeface="+mn-lt"/>
                <a:cs typeface="Arial" panose="020B0604020202020204" pitchFamily="34" charset="0"/>
              </a:rPr>
              <a:t>Queja por la prestación del servicio de energía o gas y</a:t>
            </a:r>
            <a:r>
              <a:rPr lang="es-MX" sz="1800" b="1" baseline="0" dirty="0">
                <a:latin typeface="+mn-lt"/>
                <a:cs typeface="Arial" panose="020B0604020202020204" pitchFamily="34" charset="0"/>
              </a:rPr>
              <a:t> otros</a:t>
            </a:r>
          </a:p>
          <a:p>
            <a: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s-CO" sz="1800" b="1" dirty="0">
                <a:latin typeface="+mn-lt"/>
                <a:cs typeface="Arial" panose="020B0604020202020204" pitchFamily="34" charset="0"/>
              </a:rPr>
              <a:t>III</a:t>
            </a:r>
            <a:r>
              <a:rPr lang="es-CO" sz="1800" b="1" baseline="0" dirty="0">
                <a:latin typeface="+mn-lt"/>
                <a:cs typeface="Arial" panose="020B0604020202020204" pitchFamily="34" charset="0"/>
              </a:rPr>
              <a:t> </a:t>
            </a:r>
            <a:r>
              <a:rPr lang="es-CO" sz="1800" b="1" dirty="0">
                <a:latin typeface="+mn-lt"/>
                <a:cs typeface="Arial" panose="020B0604020202020204" pitchFamily="34" charset="0"/>
              </a:rPr>
              <a:t>trimestre 2023</a:t>
            </a:r>
          </a:p>
        </c:rich>
      </c:tx>
      <c:layout>
        <c:manualLayout>
          <c:xMode val="edge"/>
          <c:yMode val="edge"/>
          <c:x val="0.16795000694620077"/>
          <c:y val="7.166703158541017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Hoja1!$A$2:$A$4</c:f>
              <c:strCache>
                <c:ptCount val="3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46</c:v>
                </c:pt>
                <c:pt idx="1">
                  <c:v>67</c:v>
                </c:pt>
                <c:pt idx="2">
                  <c:v>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78-4A42-A20D-8DAB71C2B1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18953064"/>
        <c:axId val="418949536"/>
        <c:axId val="0"/>
      </c:bar3DChart>
      <c:catAx>
        <c:axId val="418953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18949536"/>
        <c:crosses val="autoZero"/>
        <c:auto val="1"/>
        <c:lblAlgn val="ctr"/>
        <c:lblOffset val="100"/>
        <c:noMultiLvlLbl val="0"/>
      </c:catAx>
      <c:valAx>
        <c:axId val="418949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18953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391347143177152E-2"/>
          <c:y val="1.547227326855371E-2"/>
          <c:w val="0.92790812568577785"/>
          <c:h val="0.462658534728462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Días promedio de respuesta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3.875226036424352E-4"/>
                  <c:y val="8.8857633342752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2">
                        <a:lumMod val="9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Hoja1!$A$2:$A$10</c:f>
              <c:strCache>
                <c:ptCount val="9"/>
                <c:pt idx="0">
                  <c:v>Queja por la prestación del servicio de energía o gas y otro</c:v>
                </c:pt>
                <c:pt idx="1">
                  <c:v>Petición en interés general y particular</c:v>
                </c:pt>
                <c:pt idx="2">
                  <c:v>Consulta general</c:v>
                </c:pt>
                <c:pt idx="3">
                  <c:v>Concepto de Legalidad de Contratos de Condiciones Uniformes</c:v>
                </c:pt>
                <c:pt idx="4">
                  <c:v>Solicitud de información</c:v>
                </c:pt>
                <c:pt idx="5">
                  <c:v>Quejas y reclamos a la CREG </c:v>
                </c:pt>
                <c:pt idx="6">
                  <c:v>Petición Congreso, DIAN, secretarias y organismos de control</c:v>
                </c:pt>
                <c:pt idx="7">
                  <c:v>Solicitud de copia de documentos y constancia de ejecutoria</c:v>
                </c:pt>
                <c:pt idx="8">
                  <c:v>Petición de autoridad pública</c:v>
                </c:pt>
              </c:strCache>
            </c:strRef>
          </c:cat>
          <c:val>
            <c:numRef>
              <c:f>Hoja1!$B$2:$B$10</c:f>
              <c:numCache>
                <c:formatCode>0</c:formatCode>
                <c:ptCount val="9"/>
                <c:pt idx="0">
                  <c:v>26.775933609958507</c:v>
                </c:pt>
                <c:pt idx="1">
                  <c:v>16.068720379146921</c:v>
                </c:pt>
                <c:pt idx="2">
                  <c:v>15.124137931034483</c:v>
                </c:pt>
                <c:pt idx="3">
                  <c:v>15</c:v>
                </c:pt>
                <c:pt idx="4">
                  <c:v>12.320987654320987</c:v>
                </c:pt>
                <c:pt idx="5">
                  <c:v>10</c:v>
                </c:pt>
                <c:pt idx="6">
                  <c:v>5.2205882352941178</c:v>
                </c:pt>
                <c:pt idx="7">
                  <c:v>5</c:v>
                </c:pt>
                <c:pt idx="8">
                  <c:v>3.25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E9B-40D0-BA32-43DD5F62127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77564200"/>
        <c:axId val="377559104"/>
      </c:barChart>
      <c:catAx>
        <c:axId val="377564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b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77559104"/>
        <c:crossesAt val="0"/>
        <c:auto val="1"/>
        <c:lblAlgn val="ctr"/>
        <c:lblOffset val="100"/>
        <c:noMultiLvlLbl val="0"/>
      </c:catAx>
      <c:valAx>
        <c:axId val="377559104"/>
        <c:scaling>
          <c:orientation val="minMax"/>
          <c:max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77564200"/>
        <c:crosses val="autoZero"/>
        <c:crossBetween val="between"/>
        <c:majorUnit val="5"/>
        <c:min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58382000694021"/>
          <c:y val="0.95533644259461048"/>
          <c:w val="0.17135177455012304"/>
          <c:h val="4.46635574053894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aseline="0"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0.05577</cdr:x>
      <cdr:y>0.04962</cdr:y>
    </cdr:from>
    <cdr:to>
      <cdr:x>0.29517</cdr:x>
      <cdr:y>0.33052</cdr:y>
    </cdr:to>
    <cdr:sp macro="" textlink="">
      <cdr:nvSpPr>
        <cdr:cNvPr id="3" name="CuadroTexto 2">
          <a:extLst xmlns:a="http://schemas.openxmlformats.org/drawingml/2006/main">
            <a:ext uri="{FF2B5EF4-FFF2-40B4-BE49-F238E27FC236}">
              <a16:creationId xmlns:a16="http://schemas.microsoft.com/office/drawing/2014/main" id="{CC83F64C-3B71-407F-B93E-6CD14AE573DB}"/>
            </a:ext>
          </a:extLst>
        </cdr:cNvPr>
        <cdr:cNvSpPr txBox="1"/>
      </cdr:nvSpPr>
      <cdr:spPr>
        <a:xfrm xmlns:a="http://schemas.openxmlformats.org/drawingml/2006/main">
          <a:off x="387430" y="160343"/>
          <a:ext cx="1663013" cy="9075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l"/>
          <a:endParaRPr lang="es-CO" sz="1800" b="1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FA7353B9-6E43-4B41-BD53-B4CD240CB7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ECBCD86-E4A1-4264-999E-056597CE0B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A0CDD-0DA2-46D1-B53C-994B8C49F30C}" type="datetimeFigureOut">
              <a:rPr lang="es-CO" smtClean="0"/>
              <a:t>10/04/2024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E9D7104-0B10-45F4-8E97-A147391E3D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3ED599-1565-4C34-AB10-96770E0D7D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43301-4F13-43E3-9B28-DC30CCA9AB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87170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1810E-4D1C-4CA6-B903-4B3D4CC84FBD}" type="datetimeFigureOut">
              <a:rPr lang="es-CO" smtClean="0"/>
              <a:t>10/04/2024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11285-1F23-4120-97D8-5F57AF4F811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81796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685735-548D-4978-84D1-E4930AE9BB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sz="3600" b="1">
                <a:solidFill>
                  <a:srgbClr val="376092"/>
                </a:solidFill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9782EE-5009-4802-82C8-97AB8D8220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CO" sz="3600" b="1" kern="1200" dirty="0">
                <a:solidFill>
                  <a:srgbClr val="376092"/>
                </a:solidFill>
                <a:latin typeface="+mn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53887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1864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8D7BB0-5AF1-45D7-89FC-EE2D5B4C2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1F35206-858D-4631-AEC1-F63E55D603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627547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DD73350-D66C-42F4-9040-852F9C36BA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6EBFEA2-65E7-4BE5-82D3-D1ADF44D26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36157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ítulo 1">
            <a:extLst>
              <a:ext uri="{FF2B5EF4-FFF2-40B4-BE49-F238E27FC236}">
                <a16:creationId xmlns:a16="http://schemas.microsoft.com/office/drawing/2014/main" id="{F423AF1B-A0F5-4ED1-9351-5394C2456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0422" y="308057"/>
            <a:ext cx="6096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CO" sz="3200" kern="1200" dirty="0">
                <a:solidFill>
                  <a:srgbClr val="37609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81665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810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33DB27-9350-4278-81D3-0135AD028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CO" sz="3600" b="1" kern="1200" dirty="0">
                <a:solidFill>
                  <a:srgbClr val="37609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22990B-B1FA-451B-813B-DFD16AE26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3200" kern="1200" dirty="0" smtClean="0">
                <a:solidFill>
                  <a:srgbClr val="37609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pic>
        <p:nvPicPr>
          <p:cNvPr id="4" name="Imagen 3" descr="Texto&#10;&#10;Descripción generada automáticamente con confianza baja">
            <a:extLst>
              <a:ext uri="{FF2B5EF4-FFF2-40B4-BE49-F238E27FC236}">
                <a16:creationId xmlns:a16="http://schemas.microsoft.com/office/drawing/2014/main" id="{931DA337-2634-9A19-6EE8-228925355A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5" r="3488"/>
          <a:stretch/>
        </p:blipFill>
        <p:spPr>
          <a:xfrm>
            <a:off x="7086600" y="271461"/>
            <a:ext cx="4086226" cy="63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001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Texto&#10;&#10;Descripción generada automáticamente con confianza baja">
            <a:extLst>
              <a:ext uri="{FF2B5EF4-FFF2-40B4-BE49-F238E27FC236}">
                <a16:creationId xmlns:a16="http://schemas.microsoft.com/office/drawing/2014/main" id="{B1DF8730-EEF7-66F3-4DAB-9C94C0C736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5" r="3488"/>
          <a:stretch/>
        </p:blipFill>
        <p:spPr>
          <a:xfrm>
            <a:off x="7086600" y="271461"/>
            <a:ext cx="4086226" cy="63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66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E0CB7A-2D07-4D0F-88A5-F7928846D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87549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CO" sz="3600" b="1" kern="1200" dirty="0">
                <a:solidFill>
                  <a:srgbClr val="37609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5FCC922-E54A-44BF-86C4-A4E2237353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1468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0517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626DCA-D693-479E-8F40-18E399F88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4485" y="681036"/>
            <a:ext cx="6096000" cy="1325563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418C93-B44F-4AA0-B625-66AAB9CC9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2771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270DAE-C561-4C98-A52F-1680264F8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24903D-03EC-442B-9146-A7FDA836D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37609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952776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808E11-5732-4FF6-88BD-3F6E8AEE0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4485" y="681036"/>
            <a:ext cx="6096000" cy="1325563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30FCE7-A8A1-4237-B9D4-B203E6427D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EEC22F2-EFDB-44BF-8380-568AE50297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3777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4CB379-9CF7-4AF3-BF8E-B737AC6A7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EB31483-2E9C-4757-B3AD-4622D79403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87A76A4-8193-4477-89C7-F2412C19C1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63D7729-09E1-4D73-8BC2-D5E7DCEF26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3528CA0-6CCE-4A8A-B3DE-51EE772CC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4742" y="410368"/>
            <a:ext cx="6096000" cy="1325563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88692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F5D0EE-08E6-4C60-91FE-A6106C1AC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4485" y="681036"/>
            <a:ext cx="60960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86329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7.jp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43473AF-52EF-4552-BC9F-10DFEA6928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9505"/>
          <a:stretch/>
        </p:blipFill>
        <p:spPr>
          <a:xfrm>
            <a:off x="0" y="-1"/>
            <a:ext cx="12192000" cy="1792705"/>
          </a:xfrm>
          <a:prstGeom prst="rect">
            <a:avLst/>
          </a:prstGeom>
        </p:spPr>
      </p:pic>
      <p:pic>
        <p:nvPicPr>
          <p:cNvPr id="18" name="Imagen 17" descr="Logotipo&#10;&#10;Descripción generada automáticamente">
            <a:extLst>
              <a:ext uri="{FF2B5EF4-FFF2-40B4-BE49-F238E27FC236}">
                <a16:creationId xmlns:a16="http://schemas.microsoft.com/office/drawing/2014/main" id="{068D86D1-0729-4F22-8C39-F08E0328F80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244" y="5423370"/>
            <a:ext cx="1275005" cy="135681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68FD84A-1C1E-4900-89DC-E0B9E7FE297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249" y="5560226"/>
            <a:ext cx="1459460" cy="1068325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AA6D96DB-C67B-BE10-A1A1-15093B0B71BD}"/>
              </a:ext>
            </a:extLst>
          </p:cNvPr>
          <p:cNvSpPr/>
          <p:nvPr userDrawn="1"/>
        </p:nvSpPr>
        <p:spPr>
          <a:xfrm>
            <a:off x="7654834" y="222069"/>
            <a:ext cx="3069772" cy="8098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7" name="Imagen 6" descr="Texto&#10;&#10;Descripción generada automáticamente con confianza baja">
            <a:extLst>
              <a:ext uri="{FF2B5EF4-FFF2-40B4-BE49-F238E27FC236}">
                <a16:creationId xmlns:a16="http://schemas.microsoft.com/office/drawing/2014/main" id="{7EFA295C-C978-D68C-5C04-40A7794B2C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5" r="15348" b="-1"/>
          <a:stretch/>
        </p:blipFill>
        <p:spPr>
          <a:xfrm>
            <a:off x="7310353" y="229449"/>
            <a:ext cx="3584070" cy="63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15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7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11F2375-B345-4868-8844-52E3593E1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pic>
        <p:nvPicPr>
          <p:cNvPr id="4" name="Imagen 3" descr="Imagen que contiene Forma&#10;&#10;Descripción generada automáticamente">
            <a:extLst>
              <a:ext uri="{FF2B5EF4-FFF2-40B4-BE49-F238E27FC236}">
                <a16:creationId xmlns:a16="http://schemas.microsoft.com/office/drawing/2014/main" id="{7D2A38B1-22E8-4987-A226-9098C7FADE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973"/>
          <a:stretch/>
        </p:blipFill>
        <p:spPr>
          <a:xfrm>
            <a:off x="18044" y="26125"/>
            <a:ext cx="12162107" cy="1567543"/>
          </a:xfrm>
          <a:prstGeom prst="rect">
            <a:avLst/>
          </a:prstGeom>
        </p:spPr>
      </p:pic>
      <p:sp>
        <p:nvSpPr>
          <p:cNvPr id="8" name="Marcador de título 1">
            <a:extLst>
              <a:ext uri="{FF2B5EF4-FFF2-40B4-BE49-F238E27FC236}">
                <a16:creationId xmlns:a16="http://schemas.microsoft.com/office/drawing/2014/main" id="{0FB89E32-4A38-4BD1-8B17-0A75353DE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4485" y="681036"/>
            <a:ext cx="6096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410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37609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37609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7609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76092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buChar char="•"/>
        <a:defRPr lang="es-ES" sz="2400" b="0" i="0" u="none" strike="noStrike" kern="1200" cap="none" dirty="0" smtClean="0">
          <a:solidFill>
            <a:srgbClr val="376092"/>
          </a:solidFill>
          <a:latin typeface="Calibri" panose="020F0502020204030204" pitchFamily="34" charset="0"/>
          <a:ea typeface="+mn-ea"/>
          <a:cs typeface="Calibri" panose="020F0502020204030204" pitchFamily="34" charset="0"/>
          <a:sym typeface="Arial"/>
        </a:defRPr>
      </a:lvl4pPr>
      <a:lvl5pPr marL="2057400" marR="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buChar char="•"/>
        <a:defRPr lang="es-CO" sz="2400" b="0" i="0" u="none" strike="noStrike" kern="1200" cap="none" dirty="0">
          <a:solidFill>
            <a:srgbClr val="376092"/>
          </a:solidFill>
          <a:latin typeface="Calibri" panose="020F0502020204030204" pitchFamily="34" charset="0"/>
          <a:ea typeface="+mn-ea"/>
          <a:cs typeface="Calibri" panose="020F0502020204030204" pitchFamily="34" charset="0"/>
          <a:sym typeface="Aria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105950B-A480-42D8-B0B1-3E98635135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661"/>
          <a:stretch/>
        </p:blipFill>
        <p:spPr>
          <a:xfrm>
            <a:off x="0" y="0"/>
            <a:ext cx="12192000" cy="1600200"/>
          </a:xfrm>
          <a:prstGeom prst="rect">
            <a:avLst/>
          </a:prstGeom>
        </p:spPr>
      </p:pic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F53596C7-D456-433E-9C65-7DF10730E33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244" y="5423370"/>
            <a:ext cx="1275005" cy="135681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21BC056-0ECE-4CC2-819B-E2AE7EFDC8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249" y="5560226"/>
            <a:ext cx="1459460" cy="1068325"/>
          </a:xfrm>
          <a:prstGeom prst="rect">
            <a:avLst/>
          </a:prstGeom>
        </p:spPr>
      </p:pic>
      <p:pic>
        <p:nvPicPr>
          <p:cNvPr id="11" name="Imagen 10" descr="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3E76A3AB-ABCB-42D8-BC1C-AAEA2C71B60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915" y="1986363"/>
            <a:ext cx="5130800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93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B53B3FAA-7081-7F8E-F7FB-3F3FFCF5DF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16259"/>
            <a:ext cx="9144000" cy="2387600"/>
          </a:xfrm>
        </p:spPr>
        <p:txBody>
          <a:bodyPr/>
          <a:lstStyle/>
          <a:p>
            <a:pPr algn="ctr"/>
            <a:r>
              <a:rPr lang="es-ES" dirty="0"/>
              <a:t>PETICIONES, QUEJAS Y RECLAMOS INFORME JULIO - SEPTIEMBRE 2023.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66023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7620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2 Gráfico">
            <a:extLst>
              <a:ext uri="{FF2B5EF4-FFF2-40B4-BE49-F238E27FC236}">
                <a16:creationId xmlns:a16="http://schemas.microsoft.com/office/drawing/2014/main" id="{505E59CD-6E75-1C09-560E-33475567A7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731016"/>
              </p:ext>
            </p:extLst>
          </p:nvPr>
        </p:nvGraphicFramePr>
        <p:xfrm>
          <a:off x="378062" y="1151988"/>
          <a:ext cx="4706532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FCD13E77-5C3F-A330-B72F-03A0DE468F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517622"/>
              </p:ext>
            </p:extLst>
          </p:nvPr>
        </p:nvGraphicFramePr>
        <p:xfrm>
          <a:off x="6599101" y="1483023"/>
          <a:ext cx="5414778" cy="38919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14815">
                  <a:extLst>
                    <a:ext uri="{9D8B030D-6E8A-4147-A177-3AD203B41FA5}">
                      <a16:colId xmlns:a16="http://schemas.microsoft.com/office/drawing/2014/main" val="3909639776"/>
                    </a:ext>
                  </a:extLst>
                </a:gridCol>
                <a:gridCol w="899963">
                  <a:extLst>
                    <a:ext uri="{9D8B030D-6E8A-4147-A177-3AD203B41FA5}">
                      <a16:colId xmlns:a16="http://schemas.microsoft.com/office/drawing/2014/main" val="1073918947"/>
                    </a:ext>
                  </a:extLst>
                </a:gridCol>
              </a:tblGrid>
              <a:tr h="353814">
                <a:tc>
                  <a:txBody>
                    <a:bodyPr/>
                    <a:lstStyle/>
                    <a:p>
                      <a:pPr algn="ctr" fontAlgn="b"/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78006450"/>
                  </a:ext>
                </a:extLst>
              </a:tr>
              <a:tr h="35381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Petición en interés general y particular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422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8929919"/>
                  </a:ext>
                </a:extLst>
              </a:tr>
              <a:tr h="35381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Queja por la prestación del servicio de energía o gas y otro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241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59509964"/>
                  </a:ext>
                </a:extLst>
              </a:tr>
              <a:tr h="35381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Solicitud de información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162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305657"/>
                  </a:ext>
                </a:extLst>
              </a:tr>
              <a:tr h="35381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Consulta general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145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09102808"/>
                  </a:ext>
                </a:extLst>
              </a:tr>
              <a:tr h="35381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Petición Congreso, DIAN, secretarias y organismos de control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68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98114548"/>
                  </a:ext>
                </a:extLst>
              </a:tr>
              <a:tr h="35381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Petición de autoridad pública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4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22508839"/>
                  </a:ext>
                </a:extLst>
              </a:tr>
              <a:tr h="35381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Quejas y reclamos a la CREG 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3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73587383"/>
                  </a:ext>
                </a:extLst>
              </a:tr>
              <a:tr h="35381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Solicitud de copia de documentos y constancia de ejecutoria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2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6962027"/>
                  </a:ext>
                </a:extLst>
              </a:tr>
              <a:tr h="35381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Concepto de Legalidad de Contratos de Condiciones Uniformes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65016439"/>
                  </a:ext>
                </a:extLst>
              </a:tr>
              <a:tr h="35381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TOTAL GENERAL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1048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7163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9515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2 Gráfico">
            <a:extLst>
              <a:ext uri="{FF2B5EF4-FFF2-40B4-BE49-F238E27FC236}">
                <a16:creationId xmlns:a16="http://schemas.microsoft.com/office/drawing/2014/main" id="{768F8FA6-85C1-AB4E-641D-902CABA4C6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558147"/>
              </p:ext>
            </p:extLst>
          </p:nvPr>
        </p:nvGraphicFramePr>
        <p:xfrm>
          <a:off x="176981" y="1119683"/>
          <a:ext cx="4841437" cy="5540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F5A8C184-3739-22CE-0B27-DB5A1530DB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724474"/>
              </p:ext>
            </p:extLst>
          </p:nvPr>
        </p:nvGraphicFramePr>
        <p:xfrm>
          <a:off x="6726759" y="1487796"/>
          <a:ext cx="5029811" cy="35544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75490">
                  <a:extLst>
                    <a:ext uri="{9D8B030D-6E8A-4147-A177-3AD203B41FA5}">
                      <a16:colId xmlns:a16="http://schemas.microsoft.com/office/drawing/2014/main" val="1380269080"/>
                    </a:ext>
                  </a:extLst>
                </a:gridCol>
                <a:gridCol w="854321">
                  <a:extLst>
                    <a:ext uri="{9D8B030D-6E8A-4147-A177-3AD203B41FA5}">
                      <a16:colId xmlns:a16="http://schemas.microsoft.com/office/drawing/2014/main" val="2434099508"/>
                    </a:ext>
                  </a:extLst>
                </a:gridCol>
              </a:tblGrid>
              <a:tr h="463626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u="none" strike="noStrike">
                          <a:effectLst/>
                          <a:highlight>
                            <a:srgbClr val="E9EBF5"/>
                          </a:highlight>
                        </a:rPr>
                        <a:t>TIPO DE PETICIÓN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u="none" strike="noStrike" dirty="0">
                          <a:effectLst/>
                          <a:highlight>
                            <a:srgbClr val="E9EBF5"/>
                          </a:highlight>
                        </a:rPr>
                        <a:t>CANTIDAD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13444586"/>
                  </a:ext>
                </a:extLst>
              </a:tr>
              <a:tr h="44154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Petición en interés general y particular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153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43610917"/>
                  </a:ext>
                </a:extLst>
              </a:tr>
              <a:tr h="44154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Queja por la prestación del servicio de energía o gas y otro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46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6028931"/>
                  </a:ext>
                </a:extLst>
              </a:tr>
              <a:tr h="441549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effectLst/>
                        </a:rPr>
                        <a:t>Solicitud de información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46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77004606"/>
                  </a:ext>
                </a:extLst>
              </a:tr>
              <a:tr h="441549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Consulta general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38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98261771"/>
                  </a:ext>
                </a:extLst>
              </a:tr>
              <a:tr h="44154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Petición Congreso, DIAN, secretarias y organismos de control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93109157"/>
                  </a:ext>
                </a:extLst>
              </a:tr>
              <a:tr h="441549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Petición de autoridad pública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45163812"/>
                  </a:ext>
                </a:extLst>
              </a:tr>
              <a:tr h="44154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>
                          <a:effectLst/>
                        </a:rPr>
                        <a:t>TOTAL GENERAL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295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238437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0079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Gráfico">
            <a:extLst>
              <a:ext uri="{FF2B5EF4-FFF2-40B4-BE49-F238E27FC236}">
                <a16:creationId xmlns:a16="http://schemas.microsoft.com/office/drawing/2014/main" id="{D759472D-712F-9350-77F5-73F66CCBF1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7970056"/>
              </p:ext>
            </p:extLst>
          </p:nvPr>
        </p:nvGraphicFramePr>
        <p:xfrm>
          <a:off x="192107" y="531559"/>
          <a:ext cx="5277853" cy="6326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81D42C57-B87D-3A86-2872-AF4C7EF006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857435"/>
              </p:ext>
            </p:extLst>
          </p:nvPr>
        </p:nvGraphicFramePr>
        <p:xfrm>
          <a:off x="7350423" y="1322207"/>
          <a:ext cx="4649470" cy="38547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59751">
                  <a:extLst>
                    <a:ext uri="{9D8B030D-6E8A-4147-A177-3AD203B41FA5}">
                      <a16:colId xmlns:a16="http://schemas.microsoft.com/office/drawing/2014/main" val="2944760458"/>
                    </a:ext>
                  </a:extLst>
                </a:gridCol>
                <a:gridCol w="789719">
                  <a:extLst>
                    <a:ext uri="{9D8B030D-6E8A-4147-A177-3AD203B41FA5}">
                      <a16:colId xmlns:a16="http://schemas.microsoft.com/office/drawing/2014/main" val="1357308962"/>
                    </a:ext>
                  </a:extLst>
                </a:gridCol>
              </a:tblGrid>
              <a:tr h="402730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>
                          <a:effectLst/>
                          <a:highlight>
                            <a:srgbClr val="E9EBF5"/>
                          </a:highlight>
                        </a:rPr>
                        <a:t>TIPO DE PETICION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>
                          <a:effectLst/>
                          <a:highlight>
                            <a:srgbClr val="E9EBF5"/>
                          </a:highlight>
                        </a:rPr>
                        <a:t>CANTIDAD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24614178"/>
                  </a:ext>
                </a:extLst>
              </a:tr>
              <a:tr h="383553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Petición en interés general y particular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148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67533083"/>
                  </a:ext>
                </a:extLst>
              </a:tr>
              <a:tr h="383553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Solicitud de información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70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1424734"/>
                  </a:ext>
                </a:extLst>
              </a:tr>
              <a:tr h="383553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Queja por la prestación del servicio de energía o gas y otro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67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53365806"/>
                  </a:ext>
                </a:extLst>
              </a:tr>
              <a:tr h="383553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Consulta general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35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20029568"/>
                  </a:ext>
                </a:extLst>
              </a:tr>
              <a:tr h="383553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Petición Congreso, DIAN, secretarias y organismos de control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20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13687078"/>
                  </a:ext>
                </a:extLst>
              </a:tr>
              <a:tr h="383553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Petición de autoridad pública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3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99302914"/>
                  </a:ext>
                </a:extLst>
              </a:tr>
              <a:tr h="383553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Quejas y reclamos a la CREG 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3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85337992"/>
                  </a:ext>
                </a:extLst>
              </a:tr>
              <a:tr h="383553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Solicitud de copia de documentos y constancia de ejecutoria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19754246"/>
                  </a:ext>
                </a:extLst>
              </a:tr>
              <a:tr h="38355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TOTAL GENERAL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347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48814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5613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Gráfico">
            <a:extLst>
              <a:ext uri="{FF2B5EF4-FFF2-40B4-BE49-F238E27FC236}">
                <a16:creationId xmlns:a16="http://schemas.microsoft.com/office/drawing/2014/main" id="{22E196DB-E691-D21B-2CBB-A13CE44E80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6873473"/>
              </p:ext>
            </p:extLst>
          </p:nvPr>
        </p:nvGraphicFramePr>
        <p:xfrm>
          <a:off x="411679" y="1139483"/>
          <a:ext cx="4797083" cy="5718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5E806935-EBCD-4CEA-BB58-34B9644E34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218985"/>
              </p:ext>
            </p:extLst>
          </p:nvPr>
        </p:nvGraphicFramePr>
        <p:xfrm>
          <a:off x="7160804" y="1417592"/>
          <a:ext cx="4797083" cy="3768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99784">
                  <a:extLst>
                    <a:ext uri="{9D8B030D-6E8A-4147-A177-3AD203B41FA5}">
                      <a16:colId xmlns:a16="http://schemas.microsoft.com/office/drawing/2014/main" val="1301844395"/>
                    </a:ext>
                  </a:extLst>
                </a:gridCol>
                <a:gridCol w="797299">
                  <a:extLst>
                    <a:ext uri="{9D8B030D-6E8A-4147-A177-3AD203B41FA5}">
                      <a16:colId xmlns:a16="http://schemas.microsoft.com/office/drawing/2014/main" val="830166778"/>
                    </a:ext>
                  </a:extLst>
                </a:gridCol>
              </a:tblGrid>
              <a:tr h="437213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u="none" strike="noStrike" dirty="0">
                          <a:effectLst/>
                          <a:highlight>
                            <a:srgbClr val="E9EBF5"/>
                          </a:highlight>
                        </a:rPr>
                        <a:t>TIPO DE PETICION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u="none" strike="noStrike" dirty="0">
                          <a:effectLst/>
                          <a:highlight>
                            <a:srgbClr val="E9EBF5"/>
                          </a:highlight>
                        </a:rPr>
                        <a:t>CANTIDAD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59596331"/>
                  </a:ext>
                </a:extLst>
              </a:tr>
              <a:tr h="41639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Queja por la prestación del servicio de energía o gas y otro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128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1623139"/>
                  </a:ext>
                </a:extLst>
              </a:tr>
              <a:tr h="41639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Petición en interés general y particular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121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37033742"/>
                  </a:ext>
                </a:extLst>
              </a:tr>
              <a:tr h="41639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Consulta general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72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2219384"/>
                  </a:ext>
                </a:extLst>
              </a:tr>
              <a:tr h="41639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Solicitud de información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46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5761314"/>
                  </a:ext>
                </a:extLst>
              </a:tr>
              <a:tr h="41639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Petición Congreso, DIAN, secretarias y organismos de control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37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63727341"/>
                  </a:ext>
                </a:extLst>
              </a:tr>
              <a:tr h="41639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Concepto de Legalidad de Contratos de Condiciones Uniformes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63059161"/>
                  </a:ext>
                </a:extLst>
              </a:tr>
              <a:tr h="41639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Solicitud de copia de documentos y constancia de ejecutoria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6917956"/>
                  </a:ext>
                </a:extLst>
              </a:tr>
              <a:tr h="41639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TOTAL GENERAL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406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616564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3479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4">
            <a:extLst>
              <a:ext uri="{FF2B5EF4-FFF2-40B4-BE49-F238E27FC236}">
                <a16:creationId xmlns:a16="http://schemas.microsoft.com/office/drawing/2014/main" id="{4BCB2E37-4188-AE7F-8E77-C41B15DD8C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2300898"/>
              </p:ext>
            </p:extLst>
          </p:nvPr>
        </p:nvGraphicFramePr>
        <p:xfrm>
          <a:off x="1814801" y="1720132"/>
          <a:ext cx="6175648" cy="3400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8E8DE482-EAA3-27E0-1A6D-BB27EE76F524}"/>
              </a:ext>
            </a:extLst>
          </p:cNvPr>
          <p:cNvSpPr txBox="1"/>
          <p:nvPr/>
        </p:nvSpPr>
        <p:spPr>
          <a:xfrm>
            <a:off x="1814801" y="4797474"/>
            <a:ext cx="80243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es-CO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De las quejas interpuestas en el </a:t>
            </a:r>
            <a:r>
              <a:rPr lang="es-CO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tercer</a:t>
            </a:r>
            <a:r>
              <a:rPr kumimoji="0" lang="es-CO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trimestre de 2023, se presentaron </a:t>
            </a:r>
            <a:r>
              <a:rPr lang="es-CO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es-CO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quejas </a:t>
            </a:r>
            <a:r>
              <a:rPr lang="es-CO" b="1" dirty="0">
                <a:solidFill>
                  <a:srgbClr val="4472C4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 sugerencias relacionadas con las funciones propias de la CREG. Las cuales </a:t>
            </a:r>
            <a:r>
              <a:rPr lang="es-CO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kumimoji="0" lang="es-CO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fueron atendidas en su totalidad y con un promedio de respuesta de 1</a:t>
            </a:r>
            <a:r>
              <a:rPr lang="es-CO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kumimoji="0" lang="es-CO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días . </a:t>
            </a:r>
            <a:endParaRPr lang="es-CO" dirty="0"/>
          </a:p>
        </p:txBody>
      </p:sp>
      <p:sp>
        <p:nvSpPr>
          <p:cNvPr id="4" name="Título 9">
            <a:extLst>
              <a:ext uri="{FF2B5EF4-FFF2-40B4-BE49-F238E27FC236}">
                <a16:creationId xmlns:a16="http://schemas.microsoft.com/office/drawing/2014/main" id="{98E85B26-5009-4851-6983-0AF350A73F16}"/>
              </a:ext>
            </a:extLst>
          </p:cNvPr>
          <p:cNvSpPr txBox="1">
            <a:spLocks/>
          </p:cNvSpPr>
          <p:nvPr/>
        </p:nvSpPr>
        <p:spPr>
          <a:xfrm>
            <a:off x="5659987" y="962299"/>
            <a:ext cx="6860345" cy="757833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37609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CO" sz="3400" dirty="0"/>
              <a:t>Trámite de quejas y reclamos CREG</a:t>
            </a:r>
          </a:p>
        </p:txBody>
      </p:sp>
    </p:spTree>
    <p:extLst>
      <p:ext uri="{BB962C8B-B14F-4D97-AF65-F5344CB8AC3E}">
        <p14:creationId xmlns:p14="http://schemas.microsoft.com/office/powerpoint/2010/main" val="1362536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68FDF284-989C-65DE-4D23-A8548B1718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4906948"/>
              </p:ext>
            </p:extLst>
          </p:nvPr>
        </p:nvGraphicFramePr>
        <p:xfrm>
          <a:off x="676136" y="1307234"/>
          <a:ext cx="4491664" cy="3544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2C7D8C0A-0075-4BD2-A54B-0B39E148A7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830848"/>
              </p:ext>
            </p:extLst>
          </p:nvPr>
        </p:nvGraphicFramePr>
        <p:xfrm>
          <a:off x="7754445" y="2285162"/>
          <a:ext cx="3761419" cy="256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9280">
                  <a:extLst>
                    <a:ext uri="{9D8B030D-6E8A-4147-A177-3AD203B41FA5}">
                      <a16:colId xmlns:a16="http://schemas.microsoft.com/office/drawing/2014/main" val="691600774"/>
                    </a:ext>
                  </a:extLst>
                </a:gridCol>
                <a:gridCol w="1902139">
                  <a:extLst>
                    <a:ext uri="{9D8B030D-6E8A-4147-A177-3AD203B41FA5}">
                      <a16:colId xmlns:a16="http://schemas.microsoft.com/office/drawing/2014/main" val="3099246639"/>
                    </a:ext>
                  </a:extLst>
                </a:gridCol>
              </a:tblGrid>
              <a:tr h="513248"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ANÁLISIS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CANTIDAD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494768"/>
                  </a:ext>
                </a:extLst>
              </a:tr>
              <a:tr h="513248"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+mn-lt"/>
                          <a:cs typeface="Arial" panose="020B0604020202020204" pitchFamily="34" charset="0"/>
                        </a:rPr>
                        <a:t>TRASLADO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+mn-lt"/>
                          <a:cs typeface="Arial" panose="020B0604020202020204" pitchFamily="34" charset="0"/>
                        </a:rPr>
                        <a:t>60</a:t>
                      </a:r>
                    </a:p>
                    <a:p>
                      <a:pPr algn="ctr"/>
                      <a:endParaRPr lang="es-CO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47302"/>
                  </a:ext>
                </a:extLst>
              </a:tr>
              <a:tr h="513248"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+mn-lt"/>
                          <a:cs typeface="Arial" panose="020B0604020202020204" pitchFamily="34" charset="0"/>
                        </a:rPr>
                        <a:t>ORIENTACIÓN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+mn-lt"/>
                          <a:cs typeface="Arial" panose="020B0604020202020204" pitchFamily="34" charset="0"/>
                        </a:rPr>
                        <a:t>82</a:t>
                      </a:r>
                      <a:endParaRPr lang="es-CO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0347656"/>
                  </a:ext>
                </a:extLst>
              </a:tr>
              <a:tr h="513248"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+mn-lt"/>
                          <a:cs typeface="Arial" panose="020B0604020202020204" pitchFamily="34" charset="0"/>
                        </a:rPr>
                        <a:t>ARCHIVADO - COPIA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+mn-lt"/>
                          <a:cs typeface="Arial" panose="020B0604020202020204" pitchFamily="34" charset="0"/>
                        </a:rPr>
                        <a:t>99</a:t>
                      </a:r>
                      <a:endParaRPr lang="es-CO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062941"/>
                  </a:ext>
                </a:extLst>
              </a:tr>
              <a:tr h="513248">
                <a:tc>
                  <a:txBody>
                    <a:bodyPr/>
                    <a:lstStyle/>
                    <a:p>
                      <a:pPr algn="l"/>
                      <a:r>
                        <a:rPr lang="es-CO" sz="1200" b="1" dirty="0">
                          <a:latin typeface="+mn-lt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u="none" dirty="0">
                          <a:latin typeface="+mn-lt"/>
                          <a:cs typeface="Arial" panose="020B0604020202020204" pitchFamily="34" charset="0"/>
                        </a:rPr>
                        <a:t>241</a:t>
                      </a:r>
                      <a:endParaRPr lang="es-CO" sz="1200" b="1" u="none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219868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42168976-0E80-5E59-CA8F-CDFCB9F89678}"/>
              </a:ext>
            </a:extLst>
          </p:cNvPr>
          <p:cNvSpPr txBox="1"/>
          <p:nvPr/>
        </p:nvSpPr>
        <p:spPr>
          <a:xfrm>
            <a:off x="356535" y="5040969"/>
            <a:ext cx="88959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CO" b="1" kern="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En el tercer trimestre de 2023, se presentaron 241 quejas y reclamos. De las cuales, 99 quejas eran copia del trámite de reclamación presentado por el usuario ante la empresa prestadora del servicio o peticiones a las que ya se les había dado respuesta. Para </a:t>
            </a:r>
            <a:r>
              <a:rPr lang="es-CO" b="1" dirty="0">
                <a:solidFill>
                  <a:schemeClr val="accent5">
                    <a:lumMod val="50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las demás peticiones registradas se da el traslado correspondiente a la autoridad pública o empresa competente y/o se brinda orientación al ciudadano sobre el tema.</a:t>
            </a:r>
            <a:endParaRPr lang="es-CO" dirty="0">
              <a:solidFill>
                <a:schemeClr val="accent5">
                  <a:lumMod val="50000"/>
                </a:schemeClr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93373340-E1C9-C5F5-E112-CDA687C163C4}"/>
              </a:ext>
            </a:extLst>
          </p:cNvPr>
          <p:cNvSpPr txBox="1">
            <a:spLocks/>
          </p:cNvSpPr>
          <p:nvPr/>
        </p:nvSpPr>
        <p:spPr>
          <a:xfrm>
            <a:off x="5575641" y="279524"/>
            <a:ext cx="6749844" cy="13255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37609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CO" sz="3400" dirty="0">
                <a:cs typeface="Arial" panose="020B0604020202020204" pitchFamily="34" charset="0"/>
              </a:rPr>
              <a:t>Trámite de quejas y reclamos otros</a:t>
            </a:r>
            <a:endParaRPr lang="es-CO" sz="3400" dirty="0"/>
          </a:p>
        </p:txBody>
      </p:sp>
    </p:spTree>
    <p:extLst>
      <p:ext uri="{BB962C8B-B14F-4D97-AF65-F5344CB8AC3E}">
        <p14:creationId xmlns:p14="http://schemas.microsoft.com/office/powerpoint/2010/main" val="3362548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E988BA0E-18FF-1CB0-2591-10B534AB27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8979911"/>
              </p:ext>
            </p:extLst>
          </p:nvPr>
        </p:nvGraphicFramePr>
        <p:xfrm>
          <a:off x="443426" y="1348347"/>
          <a:ext cx="11305147" cy="5141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ítulo 1">
            <a:extLst>
              <a:ext uri="{FF2B5EF4-FFF2-40B4-BE49-F238E27FC236}">
                <a16:creationId xmlns:a16="http://schemas.microsoft.com/office/drawing/2014/main" id="{7E3DFE66-ACBF-F255-37F5-BC17D512BF6C}"/>
              </a:ext>
            </a:extLst>
          </p:cNvPr>
          <p:cNvSpPr txBox="1">
            <a:spLocks/>
          </p:cNvSpPr>
          <p:nvPr/>
        </p:nvSpPr>
        <p:spPr>
          <a:xfrm>
            <a:off x="6095999" y="229549"/>
            <a:ext cx="6096000" cy="13255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37609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 sz="3400" dirty="0"/>
              <a:t>Tiempo promedio de respuesta</a:t>
            </a:r>
            <a:endParaRPr lang="es-CO" sz="3400" dirty="0"/>
          </a:p>
        </p:txBody>
      </p:sp>
    </p:spTree>
    <p:extLst>
      <p:ext uri="{BB962C8B-B14F-4D97-AF65-F5344CB8AC3E}">
        <p14:creationId xmlns:p14="http://schemas.microsoft.com/office/powerpoint/2010/main" val="3840805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5 Tabla">
            <a:extLst>
              <a:ext uri="{FF2B5EF4-FFF2-40B4-BE49-F238E27FC236}">
                <a16:creationId xmlns:a16="http://schemas.microsoft.com/office/drawing/2014/main" id="{17513AC4-81BD-C08F-E02D-CFF8CBDCE3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363830"/>
              </p:ext>
            </p:extLst>
          </p:nvPr>
        </p:nvGraphicFramePr>
        <p:xfrm>
          <a:off x="1714295" y="1537421"/>
          <a:ext cx="7654498" cy="3384377"/>
        </p:xfrm>
        <a:graphic>
          <a:graphicData uri="http://schemas.openxmlformats.org/drawingml/2006/table">
            <a:tbl>
              <a:tblPr/>
              <a:tblGrid>
                <a:gridCol w="12930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4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2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85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3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1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CO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42" marR="4344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400" b="1" dirty="0">
                          <a:effectLst/>
                        </a:rPr>
                        <a:t>Enero - Marzo</a:t>
                      </a:r>
                      <a:endParaRPr lang="es-CO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42" marR="4344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15595" marR="9525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400" b="1" dirty="0">
                          <a:effectLst/>
                        </a:rPr>
                        <a:t>Abril - Junio</a:t>
                      </a:r>
                      <a:endParaRPr lang="es-CO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42" marR="4344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400" b="1" dirty="0">
                          <a:effectLst/>
                        </a:rPr>
                        <a:t>Julio - Septiembre</a:t>
                      </a:r>
                      <a:endParaRPr lang="es-CO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42" marR="4344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Octubre - Diciembre</a:t>
                      </a:r>
                      <a:endParaRPr lang="es-CO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42" marR="4344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43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CO" sz="1600" dirty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Concedidas</a:t>
                      </a:r>
                      <a:endParaRPr lang="es-CO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CO" sz="1200" dirty="0">
                        <a:effectLst/>
                      </a:endParaRPr>
                    </a:p>
                  </a:txBody>
                  <a:tcPr marL="43442" marR="4344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CO" sz="2400" dirty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</a:rPr>
                        <a:t>263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2400" dirty="0">
                          <a:effectLst/>
                          <a:latin typeface="+mn-lt"/>
                        </a:rPr>
                        <a:t> </a:t>
                      </a:r>
                      <a:endParaRPr lang="es-CO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42" marR="43442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s-C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43442" marR="43442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s-C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43442" marR="43442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3442" marR="43442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80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CO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800" b="1" dirty="0">
                          <a:effectLst/>
                        </a:rPr>
                        <a:t>Negadas</a:t>
                      </a:r>
                    </a:p>
                  </a:txBody>
                  <a:tcPr marL="43442" marR="4344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CO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3442" marR="4344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15595" marR="9525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CO" sz="1800" dirty="0">
                        <a:effectLst/>
                        <a:latin typeface="+mn-lt"/>
                      </a:endParaRPr>
                    </a:p>
                    <a:p>
                      <a:pPr marL="315595" marR="9525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3442" marR="4344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CO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3442" marR="4344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3442" marR="4344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BAD5DD8F-1FEF-CC83-DE92-AAE6DF917D8B}"/>
              </a:ext>
            </a:extLst>
          </p:cNvPr>
          <p:cNvSpPr txBox="1"/>
          <p:nvPr/>
        </p:nvSpPr>
        <p:spPr>
          <a:xfrm>
            <a:off x="1455310" y="4997413"/>
            <a:ext cx="8172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s-CO" b="1" kern="0" dirty="0">
                <a:solidFill>
                  <a:srgbClr val="002060"/>
                </a:solidFill>
              </a:rPr>
              <a:t>De las solicitudes de información interpuestas en la entidad,  ninguna fue negada por la CREG.</a:t>
            </a:r>
          </a:p>
        </p:txBody>
      </p:sp>
    </p:spTree>
    <p:extLst>
      <p:ext uri="{BB962C8B-B14F-4D97-AF65-F5344CB8AC3E}">
        <p14:creationId xmlns:p14="http://schemas.microsoft.com/office/powerpoint/2010/main" val="1655380452"/>
      </p:ext>
    </p:extLst>
  </p:cSld>
  <p:clrMapOvr>
    <a:masterClrMapping/>
  </p:clrMapOvr>
</p:sld>
</file>

<file path=ppt/theme/theme1.xml><?xml version="1.0" encoding="utf-8"?>
<a:theme xmlns:a="http://schemas.openxmlformats.org/drawingml/2006/main" name="Portad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i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ier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2933</TotalTime>
  <Words>504</Words>
  <Application>Microsoft Office PowerPoint</Application>
  <PresentationFormat>Panorámica</PresentationFormat>
  <Paragraphs>143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Aptos Narrow</vt:lpstr>
      <vt:lpstr>Arial</vt:lpstr>
      <vt:lpstr>Calibri</vt:lpstr>
      <vt:lpstr>Portada</vt:lpstr>
      <vt:lpstr>Contenido</vt:lpstr>
      <vt:lpstr>Cierre</vt:lpstr>
      <vt:lpstr>PETICIONES, QUEJAS Y RECLAMOS INFORME JULIO - SEPTIEMBRE 2023.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Diana Velandia</dc:creator>
  <cp:lastModifiedBy>Carlos Andres Chaparro Chaparro</cp:lastModifiedBy>
  <cp:revision>25</cp:revision>
  <dcterms:created xsi:type="dcterms:W3CDTF">2021-08-10T14:34:17Z</dcterms:created>
  <dcterms:modified xsi:type="dcterms:W3CDTF">2024-04-11T21:38:21Z</dcterms:modified>
</cp:coreProperties>
</file>