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</p:sldMasterIdLst>
  <p:notesMasterIdLst>
    <p:notesMasterId r:id="rId32"/>
  </p:notesMasterIdLst>
  <p:sldIdLst>
    <p:sldId id="711" r:id="rId3"/>
    <p:sldId id="285" r:id="rId4"/>
    <p:sldId id="675" r:id="rId5"/>
    <p:sldId id="259" r:id="rId6"/>
    <p:sldId id="261" r:id="rId7"/>
    <p:sldId id="676" r:id="rId8"/>
    <p:sldId id="707" r:id="rId9"/>
    <p:sldId id="708" r:id="rId10"/>
    <p:sldId id="709" r:id="rId11"/>
    <p:sldId id="710" r:id="rId12"/>
    <p:sldId id="262" r:id="rId13"/>
    <p:sldId id="287" r:id="rId14"/>
    <p:sldId id="267" r:id="rId15"/>
    <p:sldId id="289" r:id="rId16"/>
    <p:sldId id="257" r:id="rId17"/>
    <p:sldId id="275" r:id="rId18"/>
    <p:sldId id="681" r:id="rId19"/>
    <p:sldId id="626" r:id="rId20"/>
    <p:sldId id="683" r:id="rId21"/>
    <p:sldId id="684" r:id="rId22"/>
    <p:sldId id="685" r:id="rId23"/>
    <p:sldId id="686" r:id="rId24"/>
    <p:sldId id="605" r:id="rId25"/>
    <p:sldId id="688" r:id="rId26"/>
    <p:sldId id="606" r:id="rId27"/>
    <p:sldId id="623" r:id="rId28"/>
    <p:sldId id="702" r:id="rId29"/>
    <p:sldId id="584" r:id="rId30"/>
    <p:sldId id="585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lejandra Solano Vargas" initials="MASV" lastIdx="9" clrIdx="0">
    <p:extLst>
      <p:ext uri="{19B8F6BF-5375-455C-9EA6-DF929625EA0E}">
        <p15:presenceInfo xmlns:p15="http://schemas.microsoft.com/office/powerpoint/2012/main" userId="S::msolano@creg.gov.co::8cbad823-3c32-4939-b285-08cb0c479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BBA9"/>
    <a:srgbClr val="FAA600"/>
    <a:srgbClr val="FF0066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Sistemas%20Proyectamos\Desktop\2023\CREG\Gr&#225;ficas%20CRE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stemas%20Proyectamos\Desktop\2023\CREG\Gr&#225;ficas%20CRE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46625238121475"/>
          <c:y val="3.1876338971665197E-2"/>
          <c:w val="0.70111949815049945"/>
          <c:h val="0.69573315693723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Hoja1!$D$210</c:f>
              <c:strCache>
                <c:ptCount val="1"/>
                <c:pt idx="0">
                  <c:v>Normatividad de la regulación / conceptos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Hoja1!$E$210:$M$210</c:f>
              <c:numCache>
                <c:formatCode>0%</c:formatCode>
                <c:ptCount val="9"/>
                <c:pt idx="0">
                  <c:v>0.21</c:v>
                </c:pt>
                <c:pt idx="1">
                  <c:v>0.2</c:v>
                </c:pt>
                <c:pt idx="2">
                  <c:v>0.22</c:v>
                </c:pt>
                <c:pt idx="3">
                  <c:v>0.17</c:v>
                </c:pt>
                <c:pt idx="4" formatCode="General">
                  <c:v>0</c:v>
                </c:pt>
                <c:pt idx="5">
                  <c:v>0.14000000000000001</c:v>
                </c:pt>
                <c:pt idx="6">
                  <c:v>0.38</c:v>
                </c:pt>
                <c:pt idx="7">
                  <c:v>0.16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1-4F49-8F68-499B32E5B0C9}"/>
            </c:ext>
          </c:extLst>
        </c:ser>
        <c:ser>
          <c:idx val="1"/>
          <c:order val="1"/>
          <c:tx>
            <c:strRef>
              <c:f>Hoja1!$D$211</c:f>
              <c:strCache>
                <c:ptCount val="1"/>
                <c:pt idx="0">
                  <c:v>Acceso a la información / más pública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1-4F49-8F68-499B32E5B0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Hoja1!$E$211:$M$211</c:f>
              <c:numCache>
                <c:formatCode>0%</c:formatCode>
                <c:ptCount val="9"/>
                <c:pt idx="0">
                  <c:v>0.11</c:v>
                </c:pt>
                <c:pt idx="1">
                  <c:v>0.08</c:v>
                </c:pt>
                <c:pt idx="2">
                  <c:v>0.1</c:v>
                </c:pt>
                <c:pt idx="3">
                  <c:v>0.33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0.19</c:v>
                </c:pt>
                <c:pt idx="7">
                  <c:v>0.16</c:v>
                </c:pt>
                <c:pt idx="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11-4F49-8F68-499B32E5B0C9}"/>
            </c:ext>
          </c:extLst>
        </c:ser>
        <c:ser>
          <c:idx val="2"/>
          <c:order val="2"/>
          <c:tx>
            <c:strRef>
              <c:f>Hoja1!$D$212</c:f>
              <c:strCache>
                <c:ptCount val="1"/>
                <c:pt idx="0">
                  <c:v>Conceptos sobre tarifas / formulas aplicadas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11-4F49-8F68-499B32E5B0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11-4F49-8F68-499B32E5B0C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Hoja1!$E$212:$M$212</c:f>
              <c:numCache>
                <c:formatCode>0%</c:formatCode>
                <c:ptCount val="9"/>
                <c:pt idx="0">
                  <c:v>0.1</c:v>
                </c:pt>
                <c:pt idx="1">
                  <c:v>0.06</c:v>
                </c:pt>
                <c:pt idx="2">
                  <c:v>0.11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0.14000000000000001</c:v>
                </c:pt>
                <c:pt idx="6">
                  <c:v>0.19</c:v>
                </c:pt>
                <c:pt idx="7" formatCode="General">
                  <c:v>0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11-4F49-8F68-499B32E5B0C9}"/>
            </c:ext>
          </c:extLst>
        </c:ser>
        <c:ser>
          <c:idx val="3"/>
          <c:order val="3"/>
          <c:tx>
            <c:strRef>
              <c:f>Hoja1!$D$213</c:f>
              <c:strCache>
                <c:ptCount val="1"/>
                <c:pt idx="0">
                  <c:v>Los diferentes pasos del proceso / metodologías</c:v>
                </c:pt>
              </c:strCache>
            </c:strRef>
          </c:tx>
          <c:spPr>
            <a:solidFill>
              <a:schemeClr val="accent4"/>
            </a:solidFill>
            <a:ln w="3175"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Hoja1!$E$213:$M$213</c:f>
              <c:numCache>
                <c:formatCode>0%</c:formatCode>
                <c:ptCount val="9"/>
                <c:pt idx="0">
                  <c:v>0.09</c:v>
                </c:pt>
                <c:pt idx="1">
                  <c:v>0.08</c:v>
                </c:pt>
                <c:pt idx="2">
                  <c:v>0.09</c:v>
                </c:pt>
                <c:pt idx="3">
                  <c:v>0.08</c:v>
                </c:pt>
                <c:pt idx="4" formatCode="General">
                  <c:v>0</c:v>
                </c:pt>
                <c:pt idx="5">
                  <c:v>7.0000000000000007E-2</c:v>
                </c:pt>
                <c:pt idx="6">
                  <c:v>0.1</c:v>
                </c:pt>
                <c:pt idx="7">
                  <c:v>0.17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11-4F49-8F68-499B32E5B0C9}"/>
            </c:ext>
          </c:extLst>
        </c:ser>
        <c:ser>
          <c:idx val="4"/>
          <c:order val="4"/>
          <c:tx>
            <c:strRef>
              <c:f>Hoja1!$D$214</c:f>
              <c:strCache>
                <c:ptCount val="1"/>
                <c:pt idx="0">
                  <c:v>Información de los comisionados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11-4F49-8F68-499B32E5B0C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11-4F49-8F68-499B32E5B0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Hoja1!$E$214:$M$214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0.08</c:v>
                </c:pt>
                <c:pt idx="2">
                  <c:v>7.0000000000000007E-2</c:v>
                </c:pt>
                <c:pt idx="3" formatCode="General">
                  <c:v>0</c:v>
                </c:pt>
                <c:pt idx="4">
                  <c:v>0.33</c:v>
                </c:pt>
                <c:pt idx="5">
                  <c:v>7.0000000000000007E-2</c:v>
                </c:pt>
                <c:pt idx="6">
                  <c:v>0.1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11-4F49-8F68-499B32E5B0C9}"/>
            </c:ext>
          </c:extLst>
        </c:ser>
        <c:ser>
          <c:idx val="5"/>
          <c:order val="5"/>
          <c:tx>
            <c:strRef>
              <c:f>Hoja1!$D$215</c:f>
              <c:strCache>
                <c:ptCount val="1"/>
                <c:pt idx="0">
                  <c:v>Funcionalidad de la entidad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11-4F49-8F68-499B32E5B0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11-4F49-8F68-499B32E5B0C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E11-4F49-8F68-499B32E5B0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Hoja1!$E$215:$M$215</c:f>
              <c:numCache>
                <c:formatCode>0%</c:formatCode>
                <c:ptCount val="9"/>
                <c:pt idx="0">
                  <c:v>0.04</c:v>
                </c:pt>
                <c:pt idx="1">
                  <c:v>0.06</c:v>
                </c:pt>
                <c:pt idx="2">
                  <c:v>0.03</c:v>
                </c:pt>
                <c:pt idx="3" formatCode="General">
                  <c:v>0</c:v>
                </c:pt>
                <c:pt idx="4">
                  <c:v>0.17</c:v>
                </c:pt>
                <c:pt idx="5" formatCode="General">
                  <c:v>0</c:v>
                </c:pt>
                <c:pt idx="6">
                  <c:v>0.05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E11-4F49-8F68-499B32E5B0C9}"/>
            </c:ext>
          </c:extLst>
        </c:ser>
        <c:ser>
          <c:idx val="6"/>
          <c:order val="6"/>
          <c:tx>
            <c:strRef>
              <c:f>Hoja1!$D$216</c:f>
              <c:strCache>
                <c:ptCount val="1"/>
                <c:pt idx="0">
                  <c:v>La organización estructural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Hoja1!$E$216:$M$216</c:f>
              <c:numCache>
                <c:formatCode>0%</c:formatCode>
                <c:ptCount val="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7.0000000000000007E-2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E11-4F49-8F68-499B32E5B0C9}"/>
            </c:ext>
          </c:extLst>
        </c:ser>
        <c:ser>
          <c:idx val="7"/>
          <c:order val="7"/>
          <c:tx>
            <c:strRef>
              <c:f>Hoja1!$D$217</c:f>
              <c:strCache>
                <c:ptCount val="1"/>
                <c:pt idx="0">
                  <c:v>Las sedes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Hoja1!$E$217:$M$217</c:f>
              <c:numCache>
                <c:formatCode>0%</c:formatCode>
                <c:ptCount val="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E11-4F49-8F68-499B32E5B0C9}"/>
            </c:ext>
          </c:extLst>
        </c:ser>
        <c:ser>
          <c:idx val="8"/>
          <c:order val="8"/>
          <c:tx>
            <c:strRef>
              <c:f>Hoja1!$D$218</c:f>
              <c:strCache>
                <c:ptCount val="1"/>
                <c:pt idx="0">
                  <c:v>Todo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11-4F49-8F68-499B32E5B0C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E11-4F49-8F68-499B32E5B0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Hoja1!$E$218:$M$218</c:f>
              <c:numCache>
                <c:formatCode>0%</c:formatCode>
                <c:ptCount val="9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0.05</c:v>
                </c:pt>
                <c:pt idx="7">
                  <c:v>0.17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E11-4F49-8F68-499B32E5B0C9}"/>
            </c:ext>
          </c:extLst>
        </c:ser>
        <c:ser>
          <c:idx val="9"/>
          <c:order val="9"/>
          <c:tx>
            <c:strRef>
              <c:f>Hoja1!$D$219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E11-4F49-8F68-499B32E5B0C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E11-4F49-8F68-499B32E5B0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Hoja1!$E$219:$M$219</c:f>
              <c:numCache>
                <c:formatCode>0%</c:formatCode>
                <c:ptCount val="9"/>
                <c:pt idx="0">
                  <c:v>0.08</c:v>
                </c:pt>
                <c:pt idx="1">
                  <c:v>0.09</c:v>
                </c:pt>
                <c:pt idx="2">
                  <c:v>0.08</c:v>
                </c:pt>
                <c:pt idx="3" formatCode="General">
                  <c:v>0</c:v>
                </c:pt>
                <c:pt idx="4">
                  <c:v>0.33</c:v>
                </c:pt>
                <c:pt idx="5">
                  <c:v>7.0000000000000007E-2</c:v>
                </c:pt>
                <c:pt idx="6">
                  <c:v>0.05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E11-4F49-8F68-499B32E5B0C9}"/>
            </c:ext>
          </c:extLst>
        </c:ser>
        <c:ser>
          <c:idx val="10"/>
          <c:order val="10"/>
          <c:tx>
            <c:strRef>
              <c:f>Hoja1!$D$220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Hoja1!$E$220:$M$220</c:f>
              <c:numCache>
                <c:formatCode>0%</c:formatCode>
                <c:ptCount val="9"/>
                <c:pt idx="0">
                  <c:v>0.23</c:v>
                </c:pt>
                <c:pt idx="1">
                  <c:v>0.27</c:v>
                </c:pt>
                <c:pt idx="2">
                  <c:v>0.22</c:v>
                </c:pt>
                <c:pt idx="3">
                  <c:v>0.33</c:v>
                </c:pt>
                <c:pt idx="4">
                  <c:v>0.17</c:v>
                </c:pt>
                <c:pt idx="5">
                  <c:v>0.5</c:v>
                </c:pt>
                <c:pt idx="6">
                  <c:v>0.05</c:v>
                </c:pt>
                <c:pt idx="7">
                  <c:v>0.17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E11-4F49-8F68-499B32E5B0C9}"/>
            </c:ext>
          </c:extLst>
        </c:ser>
        <c:ser>
          <c:idx val="11"/>
          <c:order val="11"/>
          <c:tx>
            <c:strRef>
              <c:f>Hoja1!$D$221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EF0077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E11-4F49-8F68-499B32E5B0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E11-4F49-8F68-499B32E5B0C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E11-4F49-8F68-499B32E5B0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E11-4F49-8F68-499B32E5B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Hoja1!$E$208:$M$208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Hoja1!$E$221:$M$221</c:f>
              <c:numCache>
                <c:formatCode>0%</c:formatCode>
                <c:ptCount val="9"/>
                <c:pt idx="0">
                  <c:v>0.09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0.25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0.17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8E11-4F49-8F68-499B32E5B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16612128"/>
        <c:axId val="1522443120"/>
      </c:barChart>
      <c:catAx>
        <c:axId val="3166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2443120"/>
        <c:crosses val="autoZero"/>
        <c:auto val="1"/>
        <c:lblAlgn val="ctr"/>
        <c:lblOffset val="1000"/>
        <c:noMultiLvlLbl val="0"/>
      </c:catAx>
      <c:valAx>
        <c:axId val="1522443120"/>
        <c:scaling>
          <c:orientation val="minMax"/>
          <c:max val="1.2"/>
        </c:scaling>
        <c:delete val="1"/>
        <c:axPos val="b"/>
        <c:numFmt formatCode="0%" sourceLinked="1"/>
        <c:majorTickMark val="none"/>
        <c:minorTickMark val="none"/>
        <c:tickLblPos val="nextTo"/>
        <c:crossAx val="3166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998757522317376E-2"/>
          <c:y val="0.76817938187283652"/>
          <c:w val="0.94800124247768258"/>
          <c:h val="0.19125073216322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3"/>
          <c:order val="0"/>
          <c:tx>
            <c:strRef>
              <c:f>'Hoja(2)'!$A$8</c:f>
              <c:strCache>
                <c:ptCount val="1"/>
                <c:pt idx="0">
                  <c:v> [5] Muy claro</c:v>
                </c:pt>
              </c:strCache>
            </c:strRef>
          </c:tx>
          <c:spPr>
            <a:solidFill>
              <a:srgbClr val="00BBA9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27-4509-B199-1927B860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'Hoja(2)'!$B$6:$J$6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'Hoja(2)'!$B$8:$J$8</c:f>
              <c:numCache>
                <c:formatCode>0%</c:formatCode>
                <c:ptCount val="9"/>
                <c:pt idx="0">
                  <c:v>0.14000000000000001</c:v>
                </c:pt>
                <c:pt idx="1">
                  <c:v>0.21</c:v>
                </c:pt>
                <c:pt idx="2">
                  <c:v>0.12</c:v>
                </c:pt>
                <c:pt idx="3">
                  <c:v>0.08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0.04</c:v>
                </c:pt>
                <c:pt idx="7">
                  <c:v>0.22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7-4509-B199-1927B860D15F}"/>
            </c:ext>
          </c:extLst>
        </c:ser>
        <c:ser>
          <c:idx val="2"/>
          <c:order val="1"/>
          <c:tx>
            <c:strRef>
              <c:f>'Hoja(2)'!$A$9</c:f>
              <c:strCache>
                <c:ptCount val="1"/>
                <c:pt idx="0">
                  <c:v> [4]</c:v>
                </c:pt>
              </c:strCache>
            </c:strRef>
          </c:tx>
          <c:spPr>
            <a:solidFill>
              <a:srgbClr val="A7E000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27-4509-B199-1927B860D15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7-4509-B199-1927B860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'Hoja(2)'!$B$6:$J$6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'Hoja(2)'!$B$9:$J$9</c:f>
              <c:numCache>
                <c:formatCode>0%</c:formatCode>
                <c:ptCount val="9"/>
                <c:pt idx="0">
                  <c:v>0.14000000000000001</c:v>
                </c:pt>
                <c:pt idx="1">
                  <c:v>0.21</c:v>
                </c:pt>
                <c:pt idx="2">
                  <c:v>0.12</c:v>
                </c:pt>
                <c:pt idx="3">
                  <c:v>0.15</c:v>
                </c:pt>
                <c:pt idx="4">
                  <c:v>0.14000000000000001</c:v>
                </c:pt>
                <c:pt idx="5" formatCode="General">
                  <c:v>0</c:v>
                </c:pt>
                <c:pt idx="6">
                  <c:v>0.05</c:v>
                </c:pt>
                <c:pt idx="7">
                  <c:v>0.11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7-4509-B199-1927B860D15F}"/>
            </c:ext>
          </c:extLst>
        </c:ser>
        <c:ser>
          <c:idx val="1"/>
          <c:order val="2"/>
          <c:tx>
            <c:strRef>
              <c:f>'Hoja(2)'!$A$10</c:f>
              <c:strCache>
                <c:ptCount val="1"/>
                <c:pt idx="0">
                  <c:v> [3]</c:v>
                </c:pt>
              </c:strCache>
            </c:strRef>
          </c:tx>
          <c:spPr>
            <a:solidFill>
              <a:srgbClr val="FFE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'Hoja(2)'!$B$6:$J$6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'Hoja(2)'!$B$10:$J$10</c:f>
              <c:numCache>
                <c:formatCode>0%</c:formatCode>
                <c:ptCount val="9"/>
                <c:pt idx="0">
                  <c:v>0.51</c:v>
                </c:pt>
                <c:pt idx="1">
                  <c:v>0.44</c:v>
                </c:pt>
                <c:pt idx="2">
                  <c:v>0.55000000000000004</c:v>
                </c:pt>
                <c:pt idx="3">
                  <c:v>0.61</c:v>
                </c:pt>
                <c:pt idx="4">
                  <c:v>0.28999999999999998</c:v>
                </c:pt>
                <c:pt idx="5">
                  <c:v>0.67</c:v>
                </c:pt>
                <c:pt idx="6">
                  <c:v>0.32</c:v>
                </c:pt>
                <c:pt idx="7">
                  <c:v>0.56000000000000005</c:v>
                </c:pt>
                <c:pt idx="8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27-4509-B199-1927B860D15F}"/>
            </c:ext>
          </c:extLst>
        </c:ser>
        <c:ser>
          <c:idx val="0"/>
          <c:order val="3"/>
          <c:tx>
            <c:strRef>
              <c:f>'Hoja(2)'!$A$11</c:f>
              <c:strCache>
                <c:ptCount val="1"/>
                <c:pt idx="0">
                  <c:v> [2]</c:v>
                </c:pt>
              </c:strCache>
            </c:strRef>
          </c:tx>
          <c:spPr>
            <a:solidFill>
              <a:srgbClr val="FAA60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27-4509-B199-1927B860D15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27-4509-B199-1927B860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'Hoja(2)'!$B$6:$J$6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'Hoja(2)'!$B$11:$J$11</c:f>
              <c:numCache>
                <c:formatCode>0%</c:formatCode>
                <c:ptCount val="9"/>
                <c:pt idx="0">
                  <c:v>0.1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0.08</c:v>
                </c:pt>
                <c:pt idx="4">
                  <c:v>0.14000000000000001</c:v>
                </c:pt>
                <c:pt idx="5">
                  <c:v>0.27</c:v>
                </c:pt>
                <c:pt idx="6">
                  <c:v>0.27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27-4509-B199-1927B860D15F}"/>
            </c:ext>
          </c:extLst>
        </c:ser>
        <c:ser>
          <c:idx val="5"/>
          <c:order val="4"/>
          <c:tx>
            <c:strRef>
              <c:f>'Hoja(2)'!$A$12</c:f>
              <c:strCache>
                <c:ptCount val="1"/>
                <c:pt idx="0">
                  <c:v> [1] Poco claro</c:v>
                </c:pt>
              </c:strCache>
            </c:strRef>
          </c:tx>
          <c:spPr>
            <a:solidFill>
              <a:srgbClr val="EF0077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27-4509-B199-1927B860D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'Hoja(2)'!$B$6:$J$6</c:f>
              <c:strCache>
                <c:ptCount val="9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  <c:pt idx="8">
                  <c:v>Proveedores</c:v>
                </c:pt>
              </c:strCache>
            </c:strRef>
          </c:cat>
          <c:val>
            <c:numRef>
              <c:f>'Hoja(2)'!$B$12:$J$12</c:f>
              <c:numCache>
                <c:formatCode>0%</c:formatCode>
                <c:ptCount val="9"/>
                <c:pt idx="0">
                  <c:v>0.11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0.08</c:v>
                </c:pt>
                <c:pt idx="4">
                  <c:v>0.43</c:v>
                </c:pt>
                <c:pt idx="5">
                  <c:v>0.06</c:v>
                </c:pt>
                <c:pt idx="6">
                  <c:v>0.32</c:v>
                </c:pt>
                <c:pt idx="7">
                  <c:v>0.11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27-4509-B199-1927B860D1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99221696"/>
        <c:axId val="1018972352"/>
      </c:barChart>
      <c:catAx>
        <c:axId val="12992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018972352"/>
        <c:crosses val="autoZero"/>
        <c:auto val="1"/>
        <c:lblAlgn val="ctr"/>
        <c:lblOffset val="1000"/>
        <c:noMultiLvlLbl val="0"/>
      </c:catAx>
      <c:valAx>
        <c:axId val="101897235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27260574224944"/>
          <c:y val="0.89368826933924717"/>
          <c:w val="0.62348221211431731"/>
          <c:h val="5.9499572769371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'Hoja(2)'!$A$7</c:f>
              <c:strCache>
                <c:ptCount val="1"/>
                <c:pt idx="0">
                  <c:v>Base: Los que recuerdan haber escuchado algo sobre la CREG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6576" tIns="18288" rIns="36576" bIns="18288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'Hoja(2)'!$B$6:$I$6</c:f>
              <c:strCache>
                <c:ptCount val="8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</c:strCache>
            </c:strRef>
          </c:cat>
          <c:val>
            <c:numRef>
              <c:f>'Hoja(2)'!$B$7:$J$7</c:f>
              <c:numCache>
                <c:formatCode>General</c:formatCode>
                <c:ptCount val="9"/>
                <c:pt idx="0">
                  <c:v>512</c:v>
                </c:pt>
                <c:pt idx="1">
                  <c:v>157</c:v>
                </c:pt>
                <c:pt idx="2">
                  <c:v>276</c:v>
                </c:pt>
                <c:pt idx="3">
                  <c:v>14</c:v>
                </c:pt>
                <c:pt idx="4">
                  <c:v>7</c:v>
                </c:pt>
                <c:pt idx="5">
                  <c:v>15</c:v>
                </c:pt>
                <c:pt idx="6">
                  <c:v>27</c:v>
                </c:pt>
                <c:pt idx="7">
                  <c:v>9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5-4D2D-A89A-BACE87F075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9221696"/>
        <c:axId val="1018972352"/>
      </c:barChart>
      <c:catAx>
        <c:axId val="12992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972352"/>
        <c:crosses val="autoZero"/>
        <c:auto val="1"/>
        <c:lblAlgn val="ctr"/>
        <c:lblOffset val="100"/>
        <c:noMultiLvlLbl val="0"/>
      </c:catAx>
      <c:valAx>
        <c:axId val="101897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'Hoja(2)'!$A$19</c:f>
              <c:strCache>
                <c:ptCount val="1"/>
                <c:pt idx="0">
                  <c:v> PROMEDIO (1-5)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6576" tIns="18288" rIns="36576" bIns="18288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'Hoja(2)'!$B$6:$I$6</c:f>
              <c:strCache>
                <c:ptCount val="8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</c:strCache>
            </c:strRef>
          </c:cat>
          <c:val>
            <c:numRef>
              <c:f>'Hoja(2)'!$B$19:$J$19</c:f>
              <c:numCache>
                <c:formatCode>General</c:formatCode>
                <c:ptCount val="9"/>
                <c:pt idx="0">
                  <c:v>3.1</c:v>
                </c:pt>
                <c:pt idx="1">
                  <c:v>3.4</c:v>
                </c:pt>
                <c:pt idx="2">
                  <c:v>3</c:v>
                </c:pt>
                <c:pt idx="3">
                  <c:v>3.1</c:v>
                </c:pt>
                <c:pt idx="4">
                  <c:v>2.1</c:v>
                </c:pt>
                <c:pt idx="5">
                  <c:v>2.6</c:v>
                </c:pt>
                <c:pt idx="6">
                  <c:v>2.2000000000000002</c:v>
                </c:pt>
                <c:pt idx="7">
                  <c:v>3.3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B-4BA8-8390-62713F5D77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9221696"/>
        <c:axId val="1018972352"/>
      </c:barChart>
      <c:catAx>
        <c:axId val="12992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972352"/>
        <c:crosses val="autoZero"/>
        <c:auto val="1"/>
        <c:lblAlgn val="ctr"/>
        <c:lblOffset val="100"/>
        <c:noMultiLvlLbl val="0"/>
      </c:catAx>
      <c:valAx>
        <c:axId val="101897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'Hoja(2)'!$A$16</c:f>
              <c:strCache>
                <c:ptCount val="1"/>
                <c:pt idx="0">
                  <c:v> TOP TWO BOXES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00BBA9">
                  <a:alpha val="20000"/>
                </a:srgbClr>
              </a:solidFill>
              <a:ln>
                <a:solidFill>
                  <a:srgbClr val="00BBA9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6576" tIns="18288" rIns="36576" bIns="18288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'Hoja(2)'!$B$6:$I$6</c:f>
              <c:strCache>
                <c:ptCount val="8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</c:strCache>
            </c:strRef>
          </c:cat>
          <c:val>
            <c:numRef>
              <c:f>'Hoja(2)'!$B$16:$J$16</c:f>
              <c:numCache>
                <c:formatCode>0%</c:formatCode>
                <c:ptCount val="9"/>
                <c:pt idx="0">
                  <c:v>0.28000000000000003</c:v>
                </c:pt>
                <c:pt idx="1">
                  <c:v>0.42</c:v>
                </c:pt>
                <c:pt idx="2">
                  <c:v>0.24</c:v>
                </c:pt>
                <c:pt idx="3">
                  <c:v>0.23</c:v>
                </c:pt>
                <c:pt idx="4">
                  <c:v>0.14000000000000001</c:v>
                </c:pt>
                <c:pt idx="5" formatCode="General">
                  <c:v>0</c:v>
                </c:pt>
                <c:pt idx="6">
                  <c:v>0.09</c:v>
                </c:pt>
                <c:pt idx="7">
                  <c:v>0.33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5-4260-A162-4575919FE5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9221696"/>
        <c:axId val="1018972352"/>
      </c:barChart>
      <c:catAx>
        <c:axId val="12992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972352"/>
        <c:crosses val="autoZero"/>
        <c:auto val="1"/>
        <c:lblAlgn val="ctr"/>
        <c:lblOffset val="100"/>
        <c:noMultiLvlLbl val="0"/>
      </c:catAx>
      <c:valAx>
        <c:axId val="1018972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'Hoja(2)'!$A$17</c:f>
              <c:strCache>
                <c:ptCount val="1"/>
                <c:pt idx="0">
                  <c:v> TOP THREE BOXES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FFEE00">
                  <a:alpha val="35000"/>
                </a:srgbClr>
              </a:solidFill>
              <a:ln>
                <a:solidFill>
                  <a:srgbClr val="FFFF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6576" tIns="18288" rIns="36576" bIns="18288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'Hoja(2)'!$B$6:$I$6</c:f>
              <c:strCache>
                <c:ptCount val="8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</c:strCache>
            </c:strRef>
          </c:cat>
          <c:val>
            <c:numRef>
              <c:f>'Hoja(2)'!$B$17:$J$17</c:f>
              <c:numCache>
                <c:formatCode>0%</c:formatCode>
                <c:ptCount val="9"/>
                <c:pt idx="0">
                  <c:v>0.79</c:v>
                </c:pt>
                <c:pt idx="1">
                  <c:v>0.86</c:v>
                </c:pt>
                <c:pt idx="2">
                  <c:v>0.79</c:v>
                </c:pt>
                <c:pt idx="3">
                  <c:v>0.85</c:v>
                </c:pt>
                <c:pt idx="4">
                  <c:v>0.43</c:v>
                </c:pt>
                <c:pt idx="5">
                  <c:v>0.67</c:v>
                </c:pt>
                <c:pt idx="6">
                  <c:v>0.41</c:v>
                </c:pt>
                <c:pt idx="7">
                  <c:v>0.89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C-47E2-85BF-F742F48545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9221696"/>
        <c:axId val="1018972352"/>
      </c:barChart>
      <c:catAx>
        <c:axId val="12992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972352"/>
        <c:crosses val="autoZero"/>
        <c:auto val="1"/>
        <c:lblAlgn val="ctr"/>
        <c:lblOffset val="100"/>
        <c:noMultiLvlLbl val="0"/>
      </c:catAx>
      <c:valAx>
        <c:axId val="1018972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'Hoja(2)'!$A$18</c:f>
              <c:strCache>
                <c:ptCount val="1"/>
                <c:pt idx="0">
                  <c:v> BOTTOM TWO BOXES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solidFill>
                <a:srgbClr val="EF0077">
                  <a:alpha val="35000"/>
                </a:srgbClr>
              </a:solidFill>
              <a:ln>
                <a:solidFill>
                  <a:srgbClr val="FF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6576" tIns="18288" rIns="36576" bIns="18288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'Hoja(2)'!$B$6:$I$6</c:f>
              <c:strCache>
                <c:ptCount val="8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Legislativo</c:v>
                </c:pt>
                <c:pt idx="5">
                  <c:v>Gremios y asociaciones</c:v>
                </c:pt>
                <c:pt idx="6">
                  <c:v>Medios de comunicación</c:v>
                </c:pt>
                <c:pt idx="7">
                  <c:v>Academia/Consultores del sector</c:v>
                </c:pt>
              </c:strCache>
            </c:strRef>
          </c:cat>
          <c:val>
            <c:numRef>
              <c:f>'Hoja(2)'!$B$18:$J$18</c:f>
              <c:numCache>
                <c:formatCode>0%</c:formatCode>
                <c:ptCount val="9"/>
                <c:pt idx="0">
                  <c:v>0.21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0.15</c:v>
                </c:pt>
                <c:pt idx="4">
                  <c:v>0.56999999999999995</c:v>
                </c:pt>
                <c:pt idx="5">
                  <c:v>0.33</c:v>
                </c:pt>
                <c:pt idx="6">
                  <c:v>0.59</c:v>
                </c:pt>
                <c:pt idx="7">
                  <c:v>0.11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F-4293-B89A-196C78B1FD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9221696"/>
        <c:axId val="1018972352"/>
      </c:barChart>
      <c:catAx>
        <c:axId val="129922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972352"/>
        <c:crosses val="autoZero"/>
        <c:auto val="1"/>
        <c:lblAlgn val="ctr"/>
        <c:lblOffset val="100"/>
        <c:noMultiLvlLbl val="0"/>
      </c:catAx>
      <c:valAx>
        <c:axId val="1018972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992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46625238121475"/>
          <c:y val="3.1876338971665197E-2"/>
          <c:w val="0.70111949815049945"/>
          <c:h val="0.695733156937233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'Hoja(2)'!$D$107</c:f>
              <c:strCache>
                <c:ptCount val="1"/>
                <c:pt idx="0">
                  <c:v>La información es clara / detallada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('Hoja(2)'!$E$107:$H$107,'Hoja(2)'!$K$107:$M$107)</c:f>
              <c:numCache>
                <c:formatCode>0%</c:formatCode>
                <c:ptCount val="7"/>
                <c:pt idx="0">
                  <c:v>0.75</c:v>
                </c:pt>
                <c:pt idx="1">
                  <c:v>0.77</c:v>
                </c:pt>
                <c:pt idx="2">
                  <c:v>0.75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DDE-457B-9A43-7B7EFA65F4E6}"/>
            </c:ext>
          </c:extLst>
        </c:ser>
        <c:ser>
          <c:idx val="2"/>
          <c:order val="1"/>
          <c:tx>
            <c:strRef>
              <c:f>'Hoja(2)'!$D$108</c:f>
              <c:strCache>
                <c:ptCount val="1"/>
                <c:pt idx="0">
                  <c:v>Esta basada en la normatividad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DE-457B-9A43-7B7EFA65F4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E-457B-9A43-7B7EFA65F4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E-457B-9A43-7B7EFA65F4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E-457B-9A43-7B7EFA65F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('Hoja(2)'!$E$108:$H$108,'Hoja(2)'!$K$108:$M$108)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</c:v>
                </c:pt>
                <c:pt idx="2">
                  <c:v>0.03</c:v>
                </c:pt>
                <c:pt idx="3" formatCode="General">
                  <c:v>0</c:v>
                </c:pt>
                <c:pt idx="4">
                  <c:v>1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DDE-457B-9A43-7B7EFA65F4E6}"/>
            </c:ext>
          </c:extLst>
        </c:ser>
        <c:ser>
          <c:idx val="3"/>
          <c:order val="2"/>
          <c:tx>
            <c:strRef>
              <c:f>'Hoja(2)'!$D$109</c:f>
              <c:strCache>
                <c:ptCount val="1"/>
                <c:pt idx="0">
                  <c:v>Se ha hecho pública la información con las comunidades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DDDE-457B-9A43-7B7EFA65F4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DE-457B-9A43-7B7EFA65F4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DDE-457B-9A43-7B7EFA65F4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DE-457B-9A43-7B7EFA65F4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DE-457B-9A43-7B7EFA65F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('Hoja(2)'!$E$109:$H$109,'Hoja(2)'!$K$109:$M$109)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0.03</c:v>
                </c:pt>
                <c:pt idx="2">
                  <c:v>0.13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DDDE-457B-9A43-7B7EFA65F4E6}"/>
            </c:ext>
          </c:extLst>
        </c:ser>
        <c:ser>
          <c:idx val="4"/>
          <c:order val="3"/>
          <c:tx>
            <c:strRef>
              <c:f>'Hoja(2)'!$D$110</c:f>
              <c:strCache>
                <c:ptCount val="1"/>
                <c:pt idx="0">
                  <c:v>La información llega oportuna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DE-457B-9A43-7B7EFA65F4E6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('Hoja(2)'!$E$110:$H$110,'Hoja(2)'!$K$110:$M$110)</c:f>
              <c:numCache>
                <c:formatCode>General</c:formatCode>
                <c:ptCount val="7"/>
                <c:pt idx="0" formatCode="0%">
                  <c:v>0.02</c:v>
                </c:pt>
                <c:pt idx="1">
                  <c:v>0</c:v>
                </c:pt>
                <c:pt idx="2" formatCode="0%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DDE-457B-9A43-7B7EFA65F4E6}"/>
            </c:ext>
          </c:extLst>
        </c:ser>
        <c:ser>
          <c:idx val="5"/>
          <c:order val="4"/>
          <c:tx>
            <c:strRef>
              <c:f>'Hoja(2)'!$D$111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6622717605195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DE-457B-9A43-7B7EFA65F4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DE-457B-9A43-7B7EFA65F4E6}"/>
                </c:ext>
              </c:extLst>
            </c:dLbl>
            <c:dLbl>
              <c:idx val="2"/>
              <c:layout>
                <c:manualLayout>
                  <c:x val="7.9155679401298855E-3"/>
                  <c:y val="-5.312661789621859E-17"/>
                </c:manualLayout>
              </c:layout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DE-457B-9A43-7B7EFA65F4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DE-457B-9A43-7B7EFA65F4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DE-457B-9A43-7B7EFA65F4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DE-457B-9A43-7B7EFA65F4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DE-457B-9A43-7B7EFA65F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('Hoja(2)'!$E$111:$H$111,'Hoja(2)'!$K$111:$M$111)</c:f>
              <c:numCache>
                <c:formatCode>General</c:formatCode>
                <c:ptCount val="7"/>
                <c:pt idx="0" formatCode="0%">
                  <c:v>0.03</c:v>
                </c:pt>
                <c:pt idx="1">
                  <c:v>0</c:v>
                </c:pt>
                <c:pt idx="2" formatCode="0%">
                  <c:v>0.06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DDDE-457B-9A43-7B7EFA65F4E6}"/>
            </c:ext>
          </c:extLst>
        </c:ser>
        <c:ser>
          <c:idx val="6"/>
          <c:order val="5"/>
          <c:tx>
            <c:strRef>
              <c:f>'Hoja(2)'!$D$112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EF007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986815281558629E-3"/>
                  <c:y val="0"/>
                </c:manualLayout>
              </c:layout>
              <c:spPr>
                <a:solidFill>
                  <a:srgbClr val="EF0077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DDE-457B-9A43-7B7EFA65F4E6}"/>
                </c:ext>
              </c:extLst>
            </c:dLbl>
            <c:dLbl>
              <c:idx val="1"/>
              <c:layout>
                <c:manualLayout>
                  <c:x val="7.9155679401298855E-3"/>
                  <c:y val="-1.062532357924371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DDE-457B-9A43-7B7EFA65F4E6}"/>
                </c:ext>
              </c:extLst>
            </c:dLbl>
            <c:dLbl>
              <c:idx val="2"/>
              <c:layout>
                <c:manualLayout>
                  <c:x val="1.5831135880259771E-2"/>
                  <c:y val="-5.31266178962185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DDE-457B-9A43-7B7EFA65F4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DDE-457B-9A43-7B7EFA65F4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DDE-457B-9A43-7B7EFA65F4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DDE-457B-9A43-7B7EFA65F4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DDE-457B-9A43-7B7EFA65F4E6}"/>
                </c:ext>
              </c:extLst>
            </c:dLbl>
            <c:spPr>
              <a:solidFill>
                <a:srgbClr val="EF007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('Hoja(2)'!$E$105:$H$105,'Hoja(2)'!$K$105:$M$105)</c:f>
              <c:strCache>
                <c:ptCount val="7"/>
                <c:pt idx="0">
                  <c:v>Total</c:v>
                </c:pt>
                <c:pt idx="1">
                  <c:v>Regulados</c:v>
                </c:pt>
                <c:pt idx="2">
                  <c:v>Usuarios</c:v>
                </c:pt>
                <c:pt idx="3">
                  <c:v>Gobierno</c:v>
                </c:pt>
                <c:pt idx="4">
                  <c:v>Medios de comunicación</c:v>
                </c:pt>
                <c:pt idx="5">
                  <c:v>Academia/Consultores del sector</c:v>
                </c:pt>
                <c:pt idx="6">
                  <c:v>Proveedores</c:v>
                </c:pt>
              </c:strCache>
              <c:extLst/>
            </c:strRef>
          </c:cat>
          <c:val>
            <c:numRef>
              <c:f>('Hoja(2)'!$E$112:$H$112,'Hoja(2)'!$K$112:$M$112)</c:f>
              <c:numCache>
                <c:formatCode>0%</c:formatCode>
                <c:ptCount val="7"/>
                <c:pt idx="0">
                  <c:v>0.06</c:v>
                </c:pt>
                <c:pt idx="1">
                  <c:v>0.1</c:v>
                </c:pt>
                <c:pt idx="2">
                  <c:v>0.03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B-DDDE-457B-9A43-7B7EFA65F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16612128"/>
        <c:axId val="1522443120"/>
      </c:barChart>
      <c:catAx>
        <c:axId val="3166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22443120"/>
        <c:crosses val="autoZero"/>
        <c:auto val="1"/>
        <c:lblAlgn val="ctr"/>
        <c:lblOffset val="1000"/>
        <c:noMultiLvlLbl val="0"/>
      </c:catAx>
      <c:valAx>
        <c:axId val="1522443120"/>
        <c:scaling>
          <c:orientation val="minMax"/>
          <c:max val="2"/>
        </c:scaling>
        <c:delete val="1"/>
        <c:axPos val="b"/>
        <c:numFmt formatCode="0%" sourceLinked="1"/>
        <c:majorTickMark val="out"/>
        <c:minorTickMark val="none"/>
        <c:tickLblPos val="nextTo"/>
        <c:crossAx val="3166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95996482366237"/>
          <c:y val="0.80678725878752966"/>
          <c:w val="0.75780931489889458"/>
          <c:h val="0.1087346339285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6B13-24F7-4D9E-8B86-8E81DBFC4A40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6443-FF31-40A6-9742-EAA1019AC0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33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08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80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62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27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96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99B5-FD9C-497A-9B2B-53C0AE5389F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70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496" y="1399822"/>
            <a:ext cx="9144000" cy="2392364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37609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496" y="39519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149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7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22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5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68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42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37609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3760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72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9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70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2840" y="118457"/>
            <a:ext cx="7669161" cy="717880"/>
          </a:xfrm>
        </p:spPr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06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1695" y="73026"/>
            <a:ext cx="7777540" cy="697139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30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6728" y="101600"/>
            <a:ext cx="7665272" cy="725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067300" y="9953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40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434933" y="103943"/>
            <a:ext cx="7669161" cy="71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11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9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0" r:id="rId3"/>
    <p:sldLayoutId id="2147483691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ionpublica.gov.co/eva/gestornormativo/norma.php?i=67636#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microsoft.com/office/2007/relationships/hdphoto" Target="../media/hdphoto5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49.svg"/><Relationship Id="rId3" Type="http://schemas.openxmlformats.org/officeDocument/2006/relationships/image" Target="../media/image46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48.png"/><Relationship Id="rId2" Type="http://schemas.openxmlformats.org/officeDocument/2006/relationships/chart" Target="../charts/chart1.xml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3.png"/><Relationship Id="rId4" Type="http://schemas.openxmlformats.org/officeDocument/2006/relationships/image" Target="../media/image47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1.png"/><Relationship Id="rId3" Type="http://schemas.openxmlformats.org/officeDocument/2006/relationships/image" Target="../media/image46.pn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2" Type="http://schemas.openxmlformats.org/officeDocument/2006/relationships/chart" Target="../charts/chart8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48.png"/><Relationship Id="rId10" Type="http://schemas.openxmlformats.org/officeDocument/2006/relationships/image" Target="../media/image16.svg"/><Relationship Id="rId4" Type="http://schemas.openxmlformats.org/officeDocument/2006/relationships/image" Target="../media/image47.sv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CD73A24-96C6-9589-432E-1887CC16485A}"/>
              </a:ext>
            </a:extLst>
          </p:cNvPr>
          <p:cNvSpPr/>
          <p:nvPr/>
        </p:nvSpPr>
        <p:spPr>
          <a:xfrm>
            <a:off x="2027517" y="2182615"/>
            <a:ext cx="8136965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Caracterización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 de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usuarios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ciudadanos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y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grupos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interesados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Comisión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Regulación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de Energía y Gas (CREG) </a:t>
            </a:r>
          </a:p>
          <a:p>
            <a:pPr algn="ctr"/>
            <a:endParaRPr 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788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>
            <a:extLst>
              <a:ext uri="{FF2B5EF4-FFF2-40B4-BE49-F238E27FC236}">
                <a16:creationId xmlns:a16="http://schemas.microsoft.com/office/drawing/2014/main" id="{01FADB56-5271-47BD-9126-FB17AAF7C9D9}"/>
              </a:ext>
            </a:extLst>
          </p:cNvPr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3D730-24E8-4383-739B-D250195BE664}"/>
              </a:ext>
            </a:extLst>
          </p:cNvPr>
          <p:cNvSpPr txBox="1"/>
          <p:nvPr/>
        </p:nvSpPr>
        <p:spPr>
          <a:xfrm>
            <a:off x="665349" y="2614863"/>
            <a:ext cx="4821051" cy="123110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trabaje de manera colaborativa la divulgación de temas que competen a las entidades.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136411B-62A0-19DB-1918-D6EBC968AE93}"/>
              </a:ext>
            </a:extLst>
          </p:cNvPr>
          <p:cNvSpPr/>
          <p:nvPr/>
        </p:nvSpPr>
        <p:spPr>
          <a:xfrm>
            <a:off x="665349" y="1952042"/>
            <a:ext cx="4821051" cy="66282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Otras entidades reguladoras nacionales e internacionales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4A5403-ED81-6B9C-C2AA-B62ED0C03963}"/>
              </a:ext>
            </a:extLst>
          </p:cNvPr>
          <p:cNvSpPr txBox="1"/>
          <p:nvPr/>
        </p:nvSpPr>
        <p:spPr>
          <a:xfrm>
            <a:off x="5831106" y="2647817"/>
            <a:ext cx="5895871" cy="196977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brinde apoyo y soporte en la producción y divulgación de la información a todos los procesos de la entidad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procure la anticipación a los problemas.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79192B-A9F5-FA9B-9E2D-E586AF6076AB}"/>
              </a:ext>
            </a:extLst>
          </p:cNvPr>
          <p:cNvSpPr/>
          <p:nvPr/>
        </p:nvSpPr>
        <p:spPr>
          <a:xfrm>
            <a:off x="5830907" y="1952042"/>
            <a:ext cx="5895871" cy="695775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Funcionarios CREG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662" y="190041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Normatividad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8559" y="973085"/>
            <a:ext cx="641737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Decreto 2696 de 2004. (subrogado por el Decreto 1078 de 2015):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Define las reglas mínimas para garantizar la divulgación y participación en las actuaciones de las Comisiones de Regulación.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Ley 1712 de 2014</a:t>
            </a:r>
            <a:r>
              <a:rPr lang="es-ES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Ley de transparencia y derecho al acceso de la información.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Decreto 2482 de 2012: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</a:rPr>
              <a:t>Derogado por el Decreto 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1083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</a:rPr>
              <a:t> de 2015)</a:t>
            </a:r>
            <a:r>
              <a:rPr lang="es-ES" sz="14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Lineamientos generales para la integración de la planeación y la gestión.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Decreto</a:t>
            </a:r>
            <a:r>
              <a:rPr lang="es-CO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1008 DE 2018: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 el cual se establecen los lineamientos generales de la política de Gobierno Digital y se subroga el capítulo 1 del título 9 de la parte 2 del Decreto 1078 de 2015, Decreto único reglamentario del sector de tecnologías de la información y las comunicaciones.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COMPES 3654 de 2010: </a:t>
            </a:r>
            <a:r>
              <a:rPr lang="es-CO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Política de rendición de cuentas.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Modelo Integrado de Planeación y Gestión:</a:t>
            </a:r>
            <a:r>
              <a:rPr lang="es-ES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 una herramienta que simplifica e integra los sistemas de desarrollo administrativo y gestión de la calidad y los articula con el sistema de control interno para hacer los procesos dentro de la entidad más sencillos y eficientes.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Matriz de grupos de valor y partes interesadas.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Guía de caracterización de ciudadanos, usuarios e interesados (MIPG).</a:t>
            </a:r>
          </a:p>
        </p:txBody>
      </p:sp>
      <p:pic>
        <p:nvPicPr>
          <p:cNvPr id="2050" name="Picture 2" descr="Normatividad – IMER">
            <a:extLst>
              <a:ext uri="{FF2B5EF4-FFF2-40B4-BE49-F238E27FC236}">
                <a16:creationId xmlns:a16="http://schemas.microsoft.com/office/drawing/2014/main" id="{826AFCE9-7039-4FFC-AD9C-3F732864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4" y="1957387"/>
            <a:ext cx="3753852" cy="34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0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99325" y="199908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Mapa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usuarios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23971"/>
              </p:ext>
            </p:extLst>
          </p:nvPr>
        </p:nvGraphicFramePr>
        <p:xfrm>
          <a:off x="1697255" y="1450207"/>
          <a:ext cx="9339713" cy="48008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7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TIPO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¿Para qué?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¿Cómo?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¿Por qué?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Metodología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Geográficas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Ubicación geográfica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Conocer donde se concentran los grupos objetivos de la CREG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Segmentar usuarios por ubicación geográfica  (base de datos)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2060"/>
                          </a:solidFill>
                          <a:effectLst/>
                        </a:rPr>
                        <a:t>Presenta los lugares donde la entidad debe hacer presencia</a:t>
                      </a:r>
                      <a:endParaRPr lang="es-CO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Información en base de datos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Demográficas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Actividad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Definir el tipo de mensaje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Segmentar usuarios por actividad económica, etnia,</a:t>
                      </a:r>
                      <a:r>
                        <a:rPr lang="es-CO" sz="1200" baseline="0" dirty="0">
                          <a:solidFill>
                            <a:srgbClr val="002060"/>
                          </a:solidFill>
                          <a:effectLst/>
                        </a:rPr>
                        <a:t> lenguas e idiomas (lengua de señas colombiana) 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 y tipo de relación con la CREG   (base de datos)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Establece el tipo de información que requieren los usuarios por parte de la CREG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Información en base de datos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Intrínseco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2060"/>
                          </a:solidFill>
                          <a:effectLst/>
                        </a:rPr>
                        <a:t>Acceso a canales</a:t>
                      </a:r>
                      <a:endParaRPr lang="es-CO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Establecer los medios de comunicación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Analizar los medios a través de los cuales los usuarios quieren recibir información con respecto a la CREG 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Define canales efectivos para divulgación de información por parte de la CREG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La información se recopila a través del estudio de percepción realizado en la entidad y encuestas durante audiencias de rendición de cuentas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effectLst/>
                        </a:rPr>
                        <a:t>Comportamiento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2060"/>
                          </a:solidFill>
                          <a:effectLst/>
                        </a:rPr>
                        <a:t>Beneficios buscados</a:t>
                      </a:r>
                      <a:endParaRPr lang="es-CO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Identificar la información que los grupos objetivos quieren recibir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Analizar las encuestas contestadas por los usuarios durante el desarrollo de las rendiciones de cuentas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Prioriza temas para tratar en las rendiciones de cuentas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2060"/>
                          </a:solidFill>
                          <a:effectLst/>
                        </a:rPr>
                        <a:t> La información se recopila a través del estudio de percepción realizado en la entidad y encuestas durante audiencias de rendición de cuentas </a:t>
                      </a:r>
                      <a:endParaRPr lang="es-CO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47126" marR="471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4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62582" y="1528604"/>
            <a:ext cx="502255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Datos primarios</a:t>
            </a:r>
            <a:endParaRPr lang="es-CO" sz="20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Resultados estudio de percepción CREG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Listados de inscripción eventos CREG (los eventos son periódicos). </a:t>
            </a:r>
          </a:p>
          <a:p>
            <a:pPr algn="just"/>
            <a:endParaRPr lang="es-CO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Datos secundarios</a:t>
            </a:r>
          </a:p>
          <a:p>
            <a:pPr algn="just"/>
            <a:r>
              <a:rPr lang="es-CO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Base de datos CREG: </a:t>
            </a:r>
            <a:r>
              <a:rPr lang="es-CO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base de datos está tipificada de acuerdo con el tipo de usuarios de la CREG (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Gobierno nacional, gobierno local y regional, entidades adscritas y pares, legislativo, entes de control, gremios, medios de comunicación, academia, empresas reguladas, usuarios y vocales de control). </a:t>
            </a:r>
            <a:endParaRPr lang="es-CO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iseños no experimentales de investiga...- Miellekartta">
            <a:extLst>
              <a:ext uri="{FF2B5EF4-FFF2-40B4-BE49-F238E27FC236}">
                <a16:creationId xmlns:a16="http://schemas.microsoft.com/office/drawing/2014/main" id="{9C804522-2904-4612-B6DC-1C7DAF79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5" y="2133600"/>
            <a:ext cx="4756735" cy="36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82F1A798-4656-71C3-3836-B427A848A4A1}"/>
              </a:ext>
            </a:extLst>
          </p:cNvPr>
          <p:cNvSpPr/>
          <p:nvPr/>
        </p:nvSpPr>
        <p:spPr>
          <a:xfrm>
            <a:off x="5994230" y="1528604"/>
            <a:ext cx="439721" cy="457301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  <a:endParaRPr lang="es-CO" b="1" dirty="0"/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322B4630-CF79-798F-C906-1DC11C8F4D5E}"/>
              </a:ext>
            </a:extLst>
          </p:cNvPr>
          <p:cNvSpPr/>
          <p:nvPr/>
        </p:nvSpPr>
        <p:spPr>
          <a:xfrm>
            <a:off x="5994231" y="3200349"/>
            <a:ext cx="439721" cy="457301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097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EDDE73D-739F-4806-AA04-4D7F395E0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90241"/>
              </p:ext>
            </p:extLst>
          </p:nvPr>
        </p:nvGraphicFramePr>
        <p:xfrm>
          <a:off x="1700465" y="1487630"/>
          <a:ext cx="9063787" cy="4671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4673">
                  <a:extLst>
                    <a:ext uri="{9D8B030D-6E8A-4147-A177-3AD203B41FA5}">
                      <a16:colId xmlns:a16="http://schemas.microsoft.com/office/drawing/2014/main" val="3458014119"/>
                    </a:ext>
                  </a:extLst>
                </a:gridCol>
                <a:gridCol w="3285608">
                  <a:extLst>
                    <a:ext uri="{9D8B030D-6E8A-4147-A177-3AD203B41FA5}">
                      <a16:colId xmlns:a16="http://schemas.microsoft.com/office/drawing/2014/main" val="200313367"/>
                    </a:ext>
                  </a:extLst>
                </a:gridCol>
                <a:gridCol w="3163506">
                  <a:extLst>
                    <a:ext uri="{9D8B030D-6E8A-4147-A177-3AD203B41FA5}">
                      <a16:colId xmlns:a16="http://schemas.microsoft.com/office/drawing/2014/main" val="1254701290"/>
                    </a:ext>
                  </a:extLst>
                </a:gridCol>
              </a:tblGrid>
              <a:tr h="63701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Público de interés </a:t>
                      </a:r>
                      <a:endParaRPr lang="es-CO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Ubicación geográfica </a:t>
                      </a:r>
                      <a:endParaRPr lang="es-CO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Demografía </a:t>
                      </a:r>
                      <a:endParaRPr lang="es-CO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045287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Prestadores del servicio regulado</a:t>
                      </a:r>
                    </a:p>
                    <a:p>
                      <a:endParaRPr lang="es-CO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32 departamentos 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Ingenieros, abogados , y economistas. 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92499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Usuarios</a:t>
                      </a:r>
                    </a:p>
                    <a:p>
                      <a:endParaRPr lang="es-CO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32 departamentos 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276 usuarios de servicios públicos de energía eléctrica, gas natural, GLP y combustibles líquidos. 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08481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002060"/>
                          </a:solidFill>
                        </a:rPr>
                        <a:t>Comités de veeduría ciudadana, vocales de control social, ONGS</a:t>
                      </a:r>
                    </a:p>
                    <a:p>
                      <a:endParaRPr lang="es-CO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32 departamentos </a:t>
                      </a:r>
                    </a:p>
                    <a:p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rgbClr val="002060"/>
                          </a:solidFill>
                        </a:rPr>
                        <a:t>Trabajadores, directores y desempleados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5156337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Entidades de control y vigilancia</a:t>
                      </a: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2060"/>
                          </a:solidFill>
                        </a:rPr>
                        <a:t>El 100% de entidades registradas </a:t>
                      </a:r>
                    </a:p>
                    <a:p>
                      <a:r>
                        <a:rPr lang="es-ES" sz="1400" dirty="0">
                          <a:solidFill>
                            <a:srgbClr val="002060"/>
                          </a:solidFill>
                        </a:rPr>
                        <a:t>en la base de datos tiene sede principal en  la capital de Colombia, aunque también tienen sedes regionales.</a:t>
                      </a:r>
                    </a:p>
                    <a:p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2060"/>
                          </a:solidFill>
                        </a:rPr>
                        <a:t>Las personas cuentan con niveles académicos altos y con cargos gerenciales. 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0516132"/>
                  </a:ext>
                </a:extLst>
              </a:tr>
              <a:tr h="986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Gobierno nacional</a:t>
                      </a:r>
                    </a:p>
                    <a:p>
                      <a:endParaRPr lang="es-CO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2060"/>
                          </a:solidFill>
                        </a:rPr>
                        <a:t>El 100% de entidades del gobierno nacional  registradas en la base de datos tiene sede principal en la capital de Colombia.</a:t>
                      </a:r>
                    </a:p>
                    <a:p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002060"/>
                          </a:solidFill>
                        </a:rPr>
                        <a:t>Las personas cuentan con un nivel académico alto y con cargos que influyen en la toma de decisiones a nivel nacional.</a:t>
                      </a:r>
                      <a:endParaRPr lang="es-CO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3707602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id="{28DEE74F-E27E-4700-AD50-EA7EB86FEC65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Análisis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los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públicos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interés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2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EDDE73D-739F-4806-AA04-4D7F395E0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7036"/>
              </p:ext>
            </p:extLst>
          </p:nvPr>
        </p:nvGraphicFramePr>
        <p:xfrm>
          <a:off x="1827917" y="1707643"/>
          <a:ext cx="8888210" cy="40835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2013">
                  <a:extLst>
                    <a:ext uri="{9D8B030D-6E8A-4147-A177-3AD203B41FA5}">
                      <a16:colId xmlns:a16="http://schemas.microsoft.com/office/drawing/2014/main" val="3458014119"/>
                    </a:ext>
                  </a:extLst>
                </a:gridCol>
                <a:gridCol w="3212796">
                  <a:extLst>
                    <a:ext uri="{9D8B030D-6E8A-4147-A177-3AD203B41FA5}">
                      <a16:colId xmlns:a16="http://schemas.microsoft.com/office/drawing/2014/main" val="200313367"/>
                    </a:ext>
                  </a:extLst>
                </a:gridCol>
                <a:gridCol w="3093401">
                  <a:extLst>
                    <a:ext uri="{9D8B030D-6E8A-4147-A177-3AD203B41FA5}">
                      <a16:colId xmlns:a16="http://schemas.microsoft.com/office/drawing/2014/main" val="1254701290"/>
                    </a:ext>
                  </a:extLst>
                </a:gridCol>
              </a:tblGrid>
              <a:tr h="7958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Público de interés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Ubicación geográfica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600" b="1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Demografía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4528717"/>
                  </a:ext>
                </a:extLst>
              </a:tr>
              <a:tr h="1156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Entidades adscritas y pares </a:t>
                      </a:r>
                    </a:p>
                    <a:p>
                      <a:pPr marL="0" algn="l" defTabSz="914400" rtl="0" eaLnBrk="1" latinLnBrk="0" hangingPunct="1"/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El 100% de entidades adscritas registradas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en la base de datos tiene sede principal en la capital de Colombia</a:t>
                      </a:r>
                      <a:endParaRPr lang="es-ES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Las personas cuentan con un nivel académico alto. </a:t>
                      </a:r>
                    </a:p>
                    <a:p>
                      <a:pPr marL="0" algn="l" defTabSz="914400" rtl="0" eaLnBrk="1" latinLnBrk="0" hangingPunct="1"/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924990"/>
                  </a:ext>
                </a:extLst>
              </a:tr>
              <a:tr h="1156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Legislativo</a:t>
                      </a:r>
                    </a:p>
                    <a:p>
                      <a:pPr marL="0" algn="l" defTabSz="914400" rtl="0" eaLnBrk="1" latinLnBrk="0" hangingPunct="1"/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El 100% de entidades adscritas registradas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en la base de datos tiene sede principal en  la capital de Colombia.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Las personas relacionadas son  senadores y representantes a la cámara. 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084817"/>
                  </a:ext>
                </a:extLst>
              </a:tr>
              <a:tr h="975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Gremios y asociaciones </a:t>
                      </a: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El 100% de entidades registradas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en la base de datos tiene sede principal en la capital de Colombia.</a:t>
                      </a:r>
                    </a:p>
                    <a:p>
                      <a:pPr marL="0" algn="l" defTabSz="914400" rtl="0" eaLnBrk="1" latinLnBrk="0" hangingPunct="1"/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b="0" kern="1200" dirty="0">
                          <a:solidFill>
                            <a:srgbClr val="002060"/>
                          </a:solidFill>
                        </a:rPr>
                        <a:t>Ingenieros, abogados , y economistas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5156337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id="{F44F9087-CCF2-4C46-8D0D-38D2E8C1C281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4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EDDE73D-739F-4806-AA04-4D7F395E0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42554"/>
              </p:ext>
            </p:extLst>
          </p:nvPr>
        </p:nvGraphicFramePr>
        <p:xfrm>
          <a:off x="1700463" y="1637762"/>
          <a:ext cx="9127957" cy="40167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2504">
                  <a:extLst>
                    <a:ext uri="{9D8B030D-6E8A-4147-A177-3AD203B41FA5}">
                      <a16:colId xmlns:a16="http://schemas.microsoft.com/office/drawing/2014/main" val="3458014119"/>
                    </a:ext>
                  </a:extLst>
                </a:gridCol>
                <a:gridCol w="3390731">
                  <a:extLst>
                    <a:ext uri="{9D8B030D-6E8A-4147-A177-3AD203B41FA5}">
                      <a16:colId xmlns:a16="http://schemas.microsoft.com/office/drawing/2014/main" val="200313367"/>
                    </a:ext>
                  </a:extLst>
                </a:gridCol>
                <a:gridCol w="3264722">
                  <a:extLst>
                    <a:ext uri="{9D8B030D-6E8A-4147-A177-3AD203B41FA5}">
                      <a16:colId xmlns:a16="http://schemas.microsoft.com/office/drawing/2014/main" val="1254701290"/>
                    </a:ext>
                  </a:extLst>
                </a:gridCol>
              </a:tblGrid>
              <a:tr h="662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Público de interés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Ubicación geográfica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</a:rPr>
                        <a:t>Demografía 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4528717"/>
                  </a:ext>
                </a:extLst>
              </a:tr>
              <a:tr h="69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Medios de comunicación </a:t>
                      </a: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Tienen presencia en todo el territorio nacional con fuerte concentración en Bogotá. 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b="0" kern="1200" dirty="0">
                          <a:solidFill>
                            <a:srgbClr val="002060"/>
                          </a:solidFill>
                        </a:rPr>
                        <a:t>Comunicadores sociales y periodistas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924990"/>
                  </a:ext>
                </a:extLst>
              </a:tr>
              <a:tr h="698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Academia </a:t>
                      </a: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Tienen presencia en todo el territorio nacional con fuerte concentración en Bogotá </a:t>
                      </a:r>
                      <a:endParaRPr lang="es-ES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b="0" kern="1200" dirty="0">
                          <a:solidFill>
                            <a:srgbClr val="002060"/>
                          </a:solidFill>
                        </a:rPr>
                        <a:t>Rectores, decanos y académicos 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084817"/>
                  </a:ext>
                </a:extLst>
              </a:tr>
              <a:tr h="908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rgbClr val="002060"/>
                          </a:solidFill>
                        </a:rPr>
                        <a:t>Gobierno local y regional </a:t>
                      </a: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Todas las gobernaciones y alcaldías de Colombia son grupos objetivos de la CREG, por lo tanto se habla de 32 departamentos y 1102 municipios </a:t>
                      </a:r>
                      <a:endParaRPr lang="es-ES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>
                          <a:solidFill>
                            <a:srgbClr val="002060"/>
                          </a:solidFill>
                        </a:rPr>
                        <a:t>Las personas cuentan con un nivel académico medio - alto y con cargos que influyen en la toma de decisiones en departamentos y municipios 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5156337"/>
                  </a:ext>
                </a:extLst>
              </a:tr>
              <a:tr h="1025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002060"/>
                          </a:solidFill>
                        </a:rPr>
                        <a:t>Entes de control  </a:t>
                      </a:r>
                      <a:endParaRPr lang="es-CO" sz="1400" b="1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El 100% de entidades adscritas registradas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en la base de datos tiene sede principal en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0" kern="1200" dirty="0">
                          <a:solidFill>
                            <a:srgbClr val="002060"/>
                          </a:solidFill>
                        </a:rPr>
                        <a:t> la capital de Colombia.</a:t>
                      </a:r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>
                          <a:solidFill>
                            <a:srgbClr val="002060"/>
                          </a:solidFill>
                        </a:rPr>
                        <a:t>Las personas cuentan con niveles académicos altos y con cargos gerenciales. </a:t>
                      </a:r>
                    </a:p>
                    <a:p>
                      <a:pPr marL="0" algn="l" defTabSz="914400" rtl="0" eaLnBrk="1" latinLnBrk="0" hangingPunct="1"/>
                      <a:endParaRPr lang="es-CO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0516132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id="{59411C20-717C-4A73-8187-C64DADE51F22}"/>
              </a:ext>
            </a:extLst>
          </p:cNvPr>
          <p:cNvSpPr/>
          <p:nvPr/>
        </p:nvSpPr>
        <p:spPr>
          <a:xfrm>
            <a:off x="5436212" y="264975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8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INFORMACIÓN DEMOGRÁFICA</a:t>
            </a:r>
            <a:endParaRPr lang="es-CO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7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68738" y="1133646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sz="2000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Edad promedio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390E223-A57B-4F78-B35A-57D5435DA06B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D0CDF5-27A3-39CA-A1C6-5A1384AF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341" y="2050290"/>
            <a:ext cx="9787630" cy="45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7873" y="1172094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Género</a:t>
            </a: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B594AA34-03C3-D952-25ED-64B82B4D15C7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B2951A-1CD3-3385-DF4F-5F2257F2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548" y="1626040"/>
            <a:ext cx="10579051" cy="41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25970" y="218583"/>
            <a:ext cx="45905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100" b="1">
                <a:solidFill>
                  <a:schemeClr val="bg1"/>
                </a:solidFill>
                <a:cs typeface="Arial" panose="020B0604020202020204" pitchFamily="34" charset="0"/>
              </a:rPr>
              <a:t>Objetivo general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6F77C819-2F43-9C3E-6450-05752FF29F75}"/>
              </a:ext>
            </a:extLst>
          </p:cNvPr>
          <p:cNvSpPr/>
          <p:nvPr/>
        </p:nvSpPr>
        <p:spPr>
          <a:xfrm>
            <a:off x="3288795" y="1523463"/>
            <a:ext cx="6670830" cy="1270000"/>
          </a:xfrm>
          <a:prstGeom prst="flowChartAlternateProcess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cs typeface="Arial" panose="020B0604020202020204" pitchFamily="34" charset="0"/>
              </a:rPr>
              <a:t>Identificar características específicas de los </a:t>
            </a:r>
            <a:r>
              <a:rPr lang="es-ES" sz="2000" dirty="0">
                <a:solidFill>
                  <a:srgbClr val="002060"/>
                </a:solidFill>
                <a:cs typeface="Arial" panose="020B0604020202020204" pitchFamily="34" charset="0"/>
              </a:rPr>
              <a:t>usuarios, ciudadanos, los grupos de valor y partes interesadas </a:t>
            </a:r>
            <a:r>
              <a:rPr lang="es-CO" sz="2000" dirty="0">
                <a:solidFill>
                  <a:srgbClr val="002060"/>
                </a:solidFill>
                <a:cs typeface="Arial" panose="020B0604020202020204" pitchFamily="34" charset="0"/>
              </a:rPr>
              <a:t>de la Comisión de Regulación de Energía y Gas (CREG)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A3892BD-CDBB-FED2-400C-E4EFBA2071AE}"/>
              </a:ext>
            </a:extLst>
          </p:cNvPr>
          <p:cNvCxnSpPr>
            <a:cxnSpLocks/>
            <a:endCxn id="23" idx="6"/>
          </p:cNvCxnSpPr>
          <p:nvPr/>
        </p:nvCxnSpPr>
        <p:spPr>
          <a:xfrm>
            <a:off x="3288070" y="2602963"/>
            <a:ext cx="12349" cy="2614253"/>
          </a:xfrm>
          <a:prstGeom prst="line">
            <a:avLst/>
          </a:prstGeom>
          <a:ln w="38100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69A435-0C39-7A78-EB27-988BFCD16A84}"/>
              </a:ext>
            </a:extLst>
          </p:cNvPr>
          <p:cNvSpPr txBox="1"/>
          <p:nvPr/>
        </p:nvSpPr>
        <p:spPr>
          <a:xfrm>
            <a:off x="3330309" y="3602873"/>
            <a:ext cx="6635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BD6E91-04A0-D3F6-779B-EFED5C47BBCD}"/>
              </a:ext>
            </a:extLst>
          </p:cNvPr>
          <p:cNvSpPr txBox="1"/>
          <p:nvPr/>
        </p:nvSpPr>
        <p:spPr>
          <a:xfrm>
            <a:off x="3225596" y="3007487"/>
            <a:ext cx="13906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i="1" dirty="0">
                <a:solidFill>
                  <a:srgbClr val="002060"/>
                </a:solidFill>
                <a:cs typeface="Arial" panose="020B0604020202020204" pitchFamily="34" charset="0"/>
              </a:rPr>
              <a:t>con el fin de </a:t>
            </a:r>
          </a:p>
        </p:txBody>
      </p:sp>
      <p:sp>
        <p:nvSpPr>
          <p:cNvPr id="18" name="Diagrama de flujo: proceso alternativo 17">
            <a:extLst>
              <a:ext uri="{FF2B5EF4-FFF2-40B4-BE49-F238E27FC236}">
                <a16:creationId xmlns:a16="http://schemas.microsoft.com/office/drawing/2014/main" id="{36BAE708-93B6-82CF-10CE-19128DDD5E5F}"/>
              </a:ext>
            </a:extLst>
          </p:cNvPr>
          <p:cNvSpPr/>
          <p:nvPr/>
        </p:nvSpPr>
        <p:spPr>
          <a:xfrm>
            <a:off x="3312769" y="3587039"/>
            <a:ext cx="6670830" cy="954997"/>
          </a:xfrm>
          <a:prstGeom prst="flowChartAlternateProcess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>
                <a:solidFill>
                  <a:srgbClr val="002060"/>
                </a:solidFill>
                <a:cs typeface="Arial" panose="020B0604020202020204" pitchFamily="34" charset="0"/>
              </a:rPr>
              <a:t>Garantizar el derecho al acceso de información, conocer las expectativas y necesidades en materia de información de ciudadanos, usuarios e interesados</a:t>
            </a:r>
          </a:p>
        </p:txBody>
      </p:sp>
      <p:sp>
        <p:nvSpPr>
          <p:cNvPr id="19" name="Diagrama de flujo: proceso alternativo 18">
            <a:extLst>
              <a:ext uri="{FF2B5EF4-FFF2-40B4-BE49-F238E27FC236}">
                <a16:creationId xmlns:a16="http://schemas.microsoft.com/office/drawing/2014/main" id="{31C23C19-73AB-E101-6C5B-63DACC7CB067}"/>
              </a:ext>
            </a:extLst>
          </p:cNvPr>
          <p:cNvSpPr/>
          <p:nvPr/>
        </p:nvSpPr>
        <p:spPr>
          <a:xfrm>
            <a:off x="3312769" y="4739718"/>
            <a:ext cx="6670830" cy="954997"/>
          </a:xfrm>
          <a:prstGeom prst="flowChartAlternateProcess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>
                <a:solidFill>
                  <a:srgbClr val="002060"/>
                </a:solidFill>
                <a:cs typeface="Arial" panose="020B0604020202020204" pitchFamily="34" charset="0"/>
              </a:rPr>
              <a:t>Adecuar procesos y/o procedimientos para la entrega de información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54D8D74E-B415-F6A2-D7B0-6F8509A78932}"/>
              </a:ext>
            </a:extLst>
          </p:cNvPr>
          <p:cNvSpPr/>
          <p:nvPr/>
        </p:nvSpPr>
        <p:spPr>
          <a:xfrm>
            <a:off x="2655218" y="3706066"/>
            <a:ext cx="632851" cy="648984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  <a:endParaRPr lang="es-CO" b="1" dirty="0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2788245C-0BD5-9B99-7A18-EFBEA3C0A12E}"/>
              </a:ext>
            </a:extLst>
          </p:cNvPr>
          <p:cNvSpPr/>
          <p:nvPr/>
        </p:nvSpPr>
        <p:spPr>
          <a:xfrm>
            <a:off x="2667568" y="4892724"/>
            <a:ext cx="632851" cy="648984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</a:t>
            </a:r>
            <a:endParaRPr lang="es-CO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F39AB8-1F0B-37D3-57EB-8C7FEDF29AAB}"/>
              </a:ext>
            </a:extLst>
          </p:cNvPr>
          <p:cNvSpPr/>
          <p:nvPr/>
        </p:nvSpPr>
        <p:spPr>
          <a:xfrm>
            <a:off x="1365556" y="1083851"/>
            <a:ext cx="2067113" cy="2062870"/>
          </a:xfrm>
          <a:prstGeom prst="ellipse">
            <a:avLst/>
          </a:prstGeom>
          <a:solidFill>
            <a:srgbClr val="37609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8" name="Círculo: vacío 7">
            <a:extLst>
              <a:ext uri="{FF2B5EF4-FFF2-40B4-BE49-F238E27FC236}">
                <a16:creationId xmlns:a16="http://schemas.microsoft.com/office/drawing/2014/main" id="{95AE6D04-8CEF-0A99-072D-981A47D7A252}"/>
              </a:ext>
            </a:extLst>
          </p:cNvPr>
          <p:cNvSpPr/>
          <p:nvPr/>
        </p:nvSpPr>
        <p:spPr>
          <a:xfrm>
            <a:off x="3288069" y="782500"/>
            <a:ext cx="613198" cy="612087"/>
          </a:xfrm>
          <a:prstGeom prst="donut">
            <a:avLst>
              <a:gd name="adj" fmla="val 7460"/>
            </a:avLst>
          </a:prstGeom>
          <a:solidFill>
            <a:srgbClr val="37609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9" name="Elipse 8" descr="Qué son los objetivos SMART y por qué son tan importantes - Blog IDA Chile  | Estrategia para el éxito de tu negocio">
            <a:extLst>
              <a:ext uri="{FF2B5EF4-FFF2-40B4-BE49-F238E27FC236}">
                <a16:creationId xmlns:a16="http://schemas.microsoft.com/office/drawing/2014/main" id="{34512778-B0C9-410E-82F7-FCB7449D8C86}"/>
              </a:ext>
            </a:extLst>
          </p:cNvPr>
          <p:cNvSpPr/>
          <p:nvPr/>
        </p:nvSpPr>
        <p:spPr>
          <a:xfrm>
            <a:off x="1437753" y="1163285"/>
            <a:ext cx="1908470" cy="1904272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229B3E9-30F7-DDDC-864E-0EF748EC1EA5}"/>
              </a:ext>
            </a:extLst>
          </p:cNvPr>
          <p:cNvSpPr/>
          <p:nvPr/>
        </p:nvSpPr>
        <p:spPr>
          <a:xfrm>
            <a:off x="-679233" y="426332"/>
            <a:ext cx="3066946" cy="612087"/>
          </a:xfrm>
          <a:custGeom>
            <a:avLst/>
            <a:gdLst>
              <a:gd name="connsiteX0" fmla="*/ 0 w 2517519"/>
              <a:gd name="connsiteY0" fmla="*/ 0 h 503502"/>
              <a:gd name="connsiteX1" fmla="*/ 2517519 w 2517519"/>
              <a:gd name="connsiteY1" fmla="*/ 0 h 503502"/>
              <a:gd name="connsiteX2" fmla="*/ 2517519 w 2517519"/>
              <a:gd name="connsiteY2" fmla="*/ 503502 h 503502"/>
              <a:gd name="connsiteX3" fmla="*/ 0 w 2517519"/>
              <a:gd name="connsiteY3" fmla="*/ 503502 h 503502"/>
              <a:gd name="connsiteX4" fmla="*/ 0 w 2517519"/>
              <a:gd name="connsiteY4" fmla="*/ 0 h 5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519" h="503502">
                <a:moveTo>
                  <a:pt x="0" y="0"/>
                </a:moveTo>
                <a:lnTo>
                  <a:pt x="2517519" y="0"/>
                </a:lnTo>
                <a:lnTo>
                  <a:pt x="2517519" y="503502"/>
                </a:lnTo>
                <a:lnTo>
                  <a:pt x="0" y="5035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40" tIns="40640" rIns="40640" bIns="4064" numCol="1" spcCol="1270" anchor="b" anchorCtr="0">
            <a:noAutofit/>
          </a:bodyPr>
          <a:lstStyle/>
          <a:p>
            <a:pPr marL="0" lvl="0" indent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3200" kern="1200" dirty="0"/>
          </a:p>
        </p:txBody>
      </p:sp>
    </p:spTree>
    <p:extLst>
      <p:ext uri="{BB962C8B-B14F-4D97-AF65-F5344CB8AC3E}">
        <p14:creationId xmlns:p14="http://schemas.microsoft.com/office/powerpoint/2010/main" val="315175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0676" y="1077388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Educación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868CF0AE-D24F-B8C8-DF2C-CECAEC77159A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84AD891-FF16-8288-AC35-CE94D95DC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83" b="1971"/>
          <a:stretch/>
        </p:blipFill>
        <p:spPr>
          <a:xfrm>
            <a:off x="2022457" y="1077388"/>
            <a:ext cx="10169543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7873" y="1172094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Ubicación geográfica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390E223-A57B-4F78-B35A-57D5435DA06B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FB1A27-8418-115D-1983-808E45880C6E}"/>
              </a:ext>
            </a:extLst>
          </p:cNvPr>
          <p:cNvGraphicFramePr>
            <a:graphicFrameLocks noGrp="1"/>
          </p:cNvGraphicFramePr>
          <p:nvPr/>
        </p:nvGraphicFramePr>
        <p:xfrm>
          <a:off x="3416300" y="-27378025"/>
          <a:ext cx="5359400" cy="386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1436557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90126641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90061619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Regulados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4009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Usuarios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67207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Gobierno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del gobierno nacional  registradas 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94127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Legislativo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adscritas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47941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Gremios y asociaciones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55601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Medios de comunicación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Tienen presencia en todo el territorio nacional con fuerte concentración en Bogotá. 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89704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Academia/ Consultores del sector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 dirty="0">
                          <a:effectLst/>
                        </a:rPr>
                        <a:t>Tienen presencia en todo el territorio nacional con fuerte concentración en Bogotá </a:t>
                      </a:r>
                      <a:endParaRPr lang="es-ES" sz="11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1405"/>
                  </a:ext>
                </a:extLst>
              </a:tr>
            </a:tbl>
          </a:graphicData>
        </a:graphic>
      </p:graphicFrame>
      <p:pic>
        <p:nvPicPr>
          <p:cNvPr id="5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33916938"/>
            <a:ext cx="334962" cy="320675"/>
          </a:xfrm>
          <a:prstGeom prst="rect">
            <a:avLst/>
          </a:prstGeom>
        </p:spPr>
      </p:pic>
      <p:pic>
        <p:nvPicPr>
          <p:cNvPr id="6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30605413"/>
            <a:ext cx="363538" cy="350837"/>
          </a:xfrm>
          <a:prstGeom prst="rect">
            <a:avLst/>
          </a:prstGeom>
        </p:spPr>
      </p:pic>
      <p:pic>
        <p:nvPicPr>
          <p:cNvPr id="7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31696025"/>
            <a:ext cx="354013" cy="341313"/>
          </a:xfrm>
          <a:prstGeom prst="rect">
            <a:avLst/>
          </a:prstGeom>
        </p:spPr>
      </p:pic>
      <p:pic>
        <p:nvPicPr>
          <p:cNvPr id="8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32775525"/>
            <a:ext cx="393700" cy="379413"/>
          </a:xfrm>
          <a:prstGeom prst="rect">
            <a:avLst/>
          </a:prstGeom>
        </p:spPr>
      </p:pic>
      <p:pic>
        <p:nvPicPr>
          <p:cNvPr id="9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31105475"/>
            <a:ext cx="454025" cy="434975"/>
          </a:xfrm>
          <a:prstGeom prst="rect">
            <a:avLst/>
          </a:prstGeom>
        </p:spPr>
      </p:pic>
      <p:pic>
        <p:nvPicPr>
          <p:cNvPr id="10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33356550"/>
            <a:ext cx="393700" cy="350838"/>
          </a:xfrm>
          <a:prstGeom prst="rect">
            <a:avLst/>
          </a:prstGeom>
        </p:spPr>
      </p:pic>
      <p:pic>
        <p:nvPicPr>
          <p:cNvPr id="11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32265938"/>
            <a:ext cx="333375" cy="320675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7E4A5A1-FFC0-6375-B502-2023C557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34757"/>
              </p:ext>
            </p:extLst>
          </p:nvPr>
        </p:nvGraphicFramePr>
        <p:xfrm>
          <a:off x="2085474" y="1781615"/>
          <a:ext cx="9127958" cy="4507578"/>
        </p:xfrm>
        <a:graphic>
          <a:graphicData uri="http://schemas.openxmlformats.org/drawingml/2006/table">
            <a:tbl>
              <a:tblPr/>
              <a:tblGrid>
                <a:gridCol w="1881830">
                  <a:extLst>
                    <a:ext uri="{9D8B030D-6E8A-4147-A177-3AD203B41FA5}">
                      <a16:colId xmlns:a16="http://schemas.microsoft.com/office/drawing/2014/main" val="546548384"/>
                    </a:ext>
                  </a:extLst>
                </a:gridCol>
                <a:gridCol w="994991">
                  <a:extLst>
                    <a:ext uri="{9D8B030D-6E8A-4147-A177-3AD203B41FA5}">
                      <a16:colId xmlns:a16="http://schemas.microsoft.com/office/drawing/2014/main" val="593404781"/>
                    </a:ext>
                  </a:extLst>
                </a:gridCol>
                <a:gridCol w="6251137">
                  <a:extLst>
                    <a:ext uri="{9D8B030D-6E8A-4147-A177-3AD203B41FA5}">
                      <a16:colId xmlns:a16="http://schemas.microsoft.com/office/drawing/2014/main" val="338928641"/>
                    </a:ext>
                  </a:extLst>
                </a:gridCol>
              </a:tblGrid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Regulados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departamentos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63787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departamentos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14156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Gobierno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del gobierno nacional  registradas en la base de datos tiene sede principal en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15350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Legislativo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adscritas registradas </a:t>
                      </a:r>
                      <a:b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 la base de datos tiene sede principal en 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96090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Gremios y asociaciones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registradas </a:t>
                      </a:r>
                      <a:b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 la base de datos tiene sede principal en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120489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Medios de comunicación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Tienen presencia en todo el territorio nacional con fuerte concentración en Bogotá.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43658"/>
                  </a:ext>
                </a:extLst>
              </a:tr>
              <a:tr h="82227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Academia/ Consultores del sector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Tienen presencia en todo el territorio nacional con fuerte concentración en Bogotá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80531"/>
                  </a:ext>
                </a:extLst>
              </a:tr>
            </a:tbl>
          </a:graphicData>
        </a:graphic>
      </p:graphicFrame>
      <p:pic>
        <p:nvPicPr>
          <p:cNvPr id="13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63363475"/>
            <a:ext cx="334962" cy="320675"/>
          </a:xfrm>
          <a:prstGeom prst="rect">
            <a:avLst/>
          </a:prstGeom>
        </p:spPr>
      </p:pic>
      <p:pic>
        <p:nvPicPr>
          <p:cNvPr id="14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60051950"/>
            <a:ext cx="363538" cy="350838"/>
          </a:xfrm>
          <a:prstGeom prst="rect">
            <a:avLst/>
          </a:prstGeom>
        </p:spPr>
      </p:pic>
      <p:pic>
        <p:nvPicPr>
          <p:cNvPr id="15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61142563"/>
            <a:ext cx="354013" cy="341312"/>
          </a:xfrm>
          <a:prstGeom prst="rect">
            <a:avLst/>
          </a:prstGeom>
        </p:spPr>
      </p:pic>
      <p:pic>
        <p:nvPicPr>
          <p:cNvPr id="16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62222063"/>
            <a:ext cx="393700" cy="379412"/>
          </a:xfrm>
          <a:prstGeom prst="rect">
            <a:avLst/>
          </a:prstGeom>
        </p:spPr>
      </p:pic>
      <p:pic>
        <p:nvPicPr>
          <p:cNvPr id="17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60552013"/>
            <a:ext cx="454025" cy="434975"/>
          </a:xfrm>
          <a:prstGeom prst="rect">
            <a:avLst/>
          </a:prstGeom>
        </p:spPr>
      </p:pic>
      <p:pic>
        <p:nvPicPr>
          <p:cNvPr id="18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62803088"/>
            <a:ext cx="393700" cy="350837"/>
          </a:xfrm>
          <a:prstGeom prst="rect">
            <a:avLst/>
          </a:prstGeom>
        </p:spPr>
      </p:pic>
      <p:pic>
        <p:nvPicPr>
          <p:cNvPr id="19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61712475"/>
            <a:ext cx="333375" cy="320675"/>
          </a:xfrm>
          <a:prstGeom prst="rect">
            <a:avLst/>
          </a:prstGeom>
        </p:spPr>
      </p:pic>
      <p:pic>
        <p:nvPicPr>
          <p:cNvPr id="20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711" y="1837762"/>
            <a:ext cx="535338" cy="514855"/>
          </a:xfrm>
          <a:prstGeom prst="rect">
            <a:avLst/>
          </a:prstGeom>
        </p:spPr>
      </p:pic>
      <p:pic>
        <p:nvPicPr>
          <p:cNvPr id="21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3178" y="2404660"/>
            <a:ext cx="665553" cy="640088"/>
          </a:xfrm>
          <a:prstGeom prst="rect">
            <a:avLst/>
          </a:prstGeom>
        </p:spPr>
      </p:pic>
      <p:pic>
        <p:nvPicPr>
          <p:cNvPr id="22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6534" y="3110139"/>
            <a:ext cx="474619" cy="456459"/>
          </a:xfrm>
          <a:prstGeom prst="rect">
            <a:avLst/>
          </a:prstGeom>
        </p:spPr>
      </p:pic>
      <p:pic>
        <p:nvPicPr>
          <p:cNvPr id="23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26534" y="3694519"/>
            <a:ext cx="491932" cy="473110"/>
          </a:xfrm>
          <a:prstGeom prst="rect">
            <a:avLst/>
          </a:prstGeom>
        </p:spPr>
      </p:pic>
      <p:pic>
        <p:nvPicPr>
          <p:cNvPr id="24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0974" y="4318247"/>
            <a:ext cx="578742" cy="556598"/>
          </a:xfrm>
          <a:prstGeom prst="rect">
            <a:avLst/>
          </a:prstGeom>
        </p:spPr>
      </p:pic>
      <p:pic>
        <p:nvPicPr>
          <p:cNvPr id="25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99" y="4910365"/>
            <a:ext cx="578742" cy="514855"/>
          </a:xfrm>
          <a:prstGeom prst="rect">
            <a:avLst/>
          </a:prstGeom>
        </p:spPr>
      </p:pic>
      <p:pic>
        <p:nvPicPr>
          <p:cNvPr id="26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9221" y="5589991"/>
            <a:ext cx="491932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1781"/>
            <a:ext cx="9144000" cy="2392364"/>
          </a:xfrm>
        </p:spPr>
        <p:txBody>
          <a:bodyPr>
            <a:normAutofit/>
          </a:bodyPr>
          <a:lstStyle/>
          <a:p>
            <a:pPr algn="l"/>
            <a:r>
              <a:rPr lang="es-E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DE USO</a:t>
            </a:r>
            <a:endParaRPr lang="es-CO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1AFA9D3-BA08-5DCB-D692-9E6F6ECDEE2D}"/>
              </a:ext>
            </a:extLst>
          </p:cNvPr>
          <p:cNvGrpSpPr/>
          <p:nvPr/>
        </p:nvGrpSpPr>
        <p:grpSpPr>
          <a:xfrm>
            <a:off x="6527357" y="991089"/>
            <a:ext cx="4538433" cy="5487202"/>
            <a:chOff x="6527357" y="991089"/>
            <a:chExt cx="4538433" cy="5487202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7C83131D-BFE4-B5F0-4B44-417F2DF9414C}"/>
                </a:ext>
              </a:extLst>
            </p:cNvPr>
            <p:cNvSpPr/>
            <p:nvPr/>
          </p:nvSpPr>
          <p:spPr>
            <a:xfrm>
              <a:off x="6527357" y="991089"/>
              <a:ext cx="2495858" cy="2309036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Gráfico 5" descr="Torre eléctrica contorno">
              <a:extLst>
                <a:ext uri="{FF2B5EF4-FFF2-40B4-BE49-F238E27FC236}">
                  <a16:creationId xmlns:a16="http://schemas.microsoft.com/office/drawing/2014/main" id="{95285EFE-402C-910C-B586-EACF810D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6260" y="991089"/>
              <a:ext cx="2158053" cy="2158053"/>
            </a:xfrm>
            <a:prstGeom prst="rect">
              <a:avLst/>
            </a:prstGeom>
          </p:spPr>
        </p:pic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834AE705-E10F-2B75-1669-CB2BB50A07D5}"/>
                </a:ext>
              </a:extLst>
            </p:cNvPr>
            <p:cNvSpPr/>
            <p:nvPr/>
          </p:nvSpPr>
          <p:spPr>
            <a:xfrm>
              <a:off x="7775286" y="3340908"/>
              <a:ext cx="3290504" cy="3137383"/>
            </a:xfrm>
            <a:prstGeom prst="flowChartConnector">
              <a:avLst/>
            </a:prstGeom>
            <a:solidFill>
              <a:srgbClr val="FAA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Gráfico 7" descr="Plataforma petrolífera contorno">
              <a:extLst>
                <a:ext uri="{FF2B5EF4-FFF2-40B4-BE49-F238E27FC236}">
                  <a16:creationId xmlns:a16="http://schemas.microsoft.com/office/drawing/2014/main" id="{8111F75C-C70B-2379-51F8-4656F8C7C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43638" y="3557875"/>
              <a:ext cx="2495858" cy="249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21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33719" y="1024671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O" sz="2400" b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1361" y="1024671"/>
            <a:ext cx="9029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  ¿Por qué medio de comunicación le gustaría ser notificado  sobre la regulación de energía y gas? </a:t>
            </a: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72C6668D-2C12-4684-8D75-E202937EE8E0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D08F09-B667-9B90-FF40-56C6479382F5}"/>
              </a:ext>
            </a:extLst>
          </p:cNvPr>
          <p:cNvGraphicFramePr>
            <a:graphicFrameLocks noGrp="1"/>
          </p:cNvGraphicFramePr>
          <p:nvPr/>
        </p:nvGraphicFramePr>
        <p:xfrm>
          <a:off x="-198438" y="-12820650"/>
          <a:ext cx="8161422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074">
                  <a:extLst>
                    <a:ext uri="{9D8B030D-6E8A-4147-A177-3AD203B41FA5}">
                      <a16:colId xmlns:a16="http://schemas.microsoft.com/office/drawing/2014/main" val="117585472"/>
                    </a:ext>
                  </a:extLst>
                </a:gridCol>
                <a:gridCol w="282686">
                  <a:extLst>
                    <a:ext uri="{9D8B030D-6E8A-4147-A177-3AD203B41FA5}">
                      <a16:colId xmlns:a16="http://schemas.microsoft.com/office/drawing/2014/main" val="2820792579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2099085827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3508504350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500579739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226583141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29931615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276747650"/>
                    </a:ext>
                  </a:extLst>
                </a:gridCol>
                <a:gridCol w="753830">
                  <a:extLst>
                    <a:ext uri="{9D8B030D-6E8A-4147-A177-3AD203B41FA5}">
                      <a16:colId xmlns:a16="http://schemas.microsoft.com/office/drawing/2014/main" val="2817096270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07597875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821615133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Total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Regulados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Usuarios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Gobierno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Legislativo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Gremios y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asociaciones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Medios de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comunicación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Academia/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 Consultores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del sector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Proveedores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6986821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5390219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Redes sociales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6481903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Internet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613023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Televisión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26%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1763414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Página web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2403357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Radio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6%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9258482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Capacitaciones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6%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8750360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Prensa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928823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Youtube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7175041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Revistas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751328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Teléfono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092789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Whatsapp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9782923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Correspondencia escrita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2711725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Personalmente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2875217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Otros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effectLst/>
                        </a:rPr>
                        <a:t>-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434018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0F8E421-5D78-0743-3558-9A18EDC1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075" y="18724563"/>
            <a:ext cx="204788" cy="204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9A969B-BAD8-A369-7F37-0309ACEC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188" y="16184563"/>
            <a:ext cx="161925" cy="1619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6E6175-C017-9658-3F55-A017FC873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188" y="16438563"/>
            <a:ext cx="152400" cy="152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E3C78A-7A4B-25B6-CBEB-113749D75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188" y="17699038"/>
            <a:ext cx="171450" cy="171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5F7B6E-1F8C-AC1C-0724-B9EA77E89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663" y="16683038"/>
            <a:ext cx="180975" cy="1809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DAC0AC-4ED6-AA64-80D7-13004AE92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8663" y="17965738"/>
            <a:ext cx="180975" cy="180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644D80-7753-8C3B-D1AC-0A706837C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8188" y="15921038"/>
            <a:ext cx="171450" cy="171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357620B-464C-65A4-F477-A8DF7E590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8188" y="17181513"/>
            <a:ext cx="171450" cy="1714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DB8D6EB-662B-D93D-BEB0-962F3DDCE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8188" y="16946563"/>
            <a:ext cx="182562" cy="1841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5789F0-D641-CD7C-A027-DCD9C53E2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72950" y="17457738"/>
            <a:ext cx="180975" cy="1809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20AEAD-94FE-955D-6A20-10C74E502C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3425" y="18219738"/>
            <a:ext cx="200025" cy="2016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1B5C4A3-1F8B-38CD-DE94-5FDA50AA67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84063" y="18453100"/>
            <a:ext cx="144462" cy="2333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4FE7A24-7757-9AA3-CBAF-46D76D5CF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63425" y="18981738"/>
            <a:ext cx="190500" cy="1952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C9080BD-E7D7-CEEC-EF76-CCB38DA54D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61838" y="19226213"/>
            <a:ext cx="228600" cy="1793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B8CD1E5-05B1-1556-E50C-4C5DB868E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63425" y="19500850"/>
            <a:ext cx="209550" cy="179388"/>
          </a:xfrm>
          <a:prstGeom prst="rect">
            <a:avLst/>
          </a:prstGeo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30213189-5EED-36C3-7FEA-D7E93B011093}"/>
              </a:ext>
            </a:extLst>
          </p:cNvPr>
          <p:cNvGraphicFramePr>
            <a:graphicFrameLocks noGrp="1"/>
          </p:cNvGraphicFramePr>
          <p:nvPr/>
        </p:nvGraphicFramePr>
        <p:xfrm>
          <a:off x="-198438" y="-12820650"/>
          <a:ext cx="8161422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074">
                  <a:extLst>
                    <a:ext uri="{9D8B030D-6E8A-4147-A177-3AD203B41FA5}">
                      <a16:colId xmlns:a16="http://schemas.microsoft.com/office/drawing/2014/main" val="2658117184"/>
                    </a:ext>
                  </a:extLst>
                </a:gridCol>
                <a:gridCol w="282686">
                  <a:extLst>
                    <a:ext uri="{9D8B030D-6E8A-4147-A177-3AD203B41FA5}">
                      <a16:colId xmlns:a16="http://schemas.microsoft.com/office/drawing/2014/main" val="2802141902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3680038180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037026214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821627374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4204621317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2229165201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2666109635"/>
                    </a:ext>
                  </a:extLst>
                </a:gridCol>
                <a:gridCol w="753830">
                  <a:extLst>
                    <a:ext uri="{9D8B030D-6E8A-4147-A177-3AD203B41FA5}">
                      <a16:colId xmlns:a16="http://schemas.microsoft.com/office/drawing/2014/main" val="1528606179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984870843"/>
                    </a:ext>
                  </a:extLst>
                </a:gridCol>
                <a:gridCol w="717354">
                  <a:extLst>
                    <a:ext uri="{9D8B030D-6E8A-4147-A177-3AD203B41FA5}">
                      <a16:colId xmlns:a16="http://schemas.microsoft.com/office/drawing/2014/main" val="1123028754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Total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Regulados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Usuarios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Gobierno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Legislativo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Gremios y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asociaciones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Medios de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comunicación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Academia/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 Consultores 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del sector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Proveedores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555980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3062827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Redes sociales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2560296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Internet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1232221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Televisión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26%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1107853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Página web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264795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Radio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6%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2304318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Capacitaciones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6%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813738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Prensa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9165525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Youtube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9565175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 Revistas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45229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Teléfono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8%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9%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20%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2498541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Whatsapp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15%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3442184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Correspondencia escrita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685657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Personalmente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462102"/>
                  </a:ext>
                </a:extLst>
              </a:tr>
              <a:tr h="246302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Otros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2%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3%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7%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</a:rPr>
                        <a:t>-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effectLst/>
                        </a:rPr>
                        <a:t>-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371054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20F8E421-5D78-0743-3558-9A18EDC1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075" y="18724563"/>
            <a:ext cx="204788" cy="20478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F9A969B-BAD8-A369-7F37-0309ACEC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188" y="16184563"/>
            <a:ext cx="161925" cy="1619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06E6175-C017-9658-3F55-A017FC873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188" y="16438563"/>
            <a:ext cx="152400" cy="1524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BE3C78A-7A4B-25B6-CBEB-113749D75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188" y="17699038"/>
            <a:ext cx="171450" cy="1714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95F7B6E-1F8C-AC1C-0724-B9EA77E89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663" y="16683038"/>
            <a:ext cx="180975" cy="18097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DAC0AC-4ED6-AA64-80D7-13004AE92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8663" y="17965738"/>
            <a:ext cx="180975" cy="1809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9644D80-7753-8C3B-D1AC-0A706837C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8188" y="15921038"/>
            <a:ext cx="171450" cy="17145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357620B-464C-65A4-F477-A8DF7E590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8188" y="17181513"/>
            <a:ext cx="171450" cy="1714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DB8D6EB-662B-D93D-BEB0-962F3DDCE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8188" y="16946563"/>
            <a:ext cx="182562" cy="18415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B5789F0-D641-CD7C-A027-DCD9C53E2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72950" y="17457738"/>
            <a:ext cx="180975" cy="18097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420AEAD-94FE-955D-6A20-10C74E502C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3425" y="18219738"/>
            <a:ext cx="200025" cy="20161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1B5C4A3-1F8B-38CD-DE94-5FDA50AA67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84063" y="18453100"/>
            <a:ext cx="144462" cy="23336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4FE7A24-7757-9AA3-CBAF-46D76D5CF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63425" y="18981738"/>
            <a:ext cx="190500" cy="19526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C9080BD-E7D7-CEEC-EF76-CCB38DA54D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61838" y="19226213"/>
            <a:ext cx="228600" cy="17938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B8CD1E5-05B1-1556-E50C-4C5DB868E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63425" y="19500850"/>
            <a:ext cx="209550" cy="17938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BD25054-FBC0-5B8F-ED75-0FA9F8CAB3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611" y="1363224"/>
            <a:ext cx="10237328" cy="53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533" y="1632297"/>
            <a:ext cx="9144000" cy="2392364"/>
          </a:xfrm>
        </p:spPr>
        <p:txBody>
          <a:bodyPr>
            <a:normAutofit/>
          </a:bodyPr>
          <a:lstStyle/>
          <a:p>
            <a:pPr algn="l"/>
            <a:r>
              <a:rPr lang="es-E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Y MOTIVACIONES</a:t>
            </a:r>
            <a:endParaRPr lang="es-CO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EFD6E20-7F79-A221-8B36-2A52128D0AED}"/>
              </a:ext>
            </a:extLst>
          </p:cNvPr>
          <p:cNvGrpSpPr/>
          <p:nvPr/>
        </p:nvGrpSpPr>
        <p:grpSpPr>
          <a:xfrm>
            <a:off x="7255778" y="1006587"/>
            <a:ext cx="4538433" cy="5487202"/>
            <a:chOff x="6527357" y="991089"/>
            <a:chExt cx="4538433" cy="5487202"/>
          </a:xfrm>
        </p:grpSpPr>
        <p:sp>
          <p:nvSpPr>
            <p:cNvPr id="4" name="Diagrama de flujo: conector 3">
              <a:extLst>
                <a:ext uri="{FF2B5EF4-FFF2-40B4-BE49-F238E27FC236}">
                  <a16:creationId xmlns:a16="http://schemas.microsoft.com/office/drawing/2014/main" id="{88FDED85-4911-0E7B-27E8-EFE928919DAA}"/>
                </a:ext>
              </a:extLst>
            </p:cNvPr>
            <p:cNvSpPr/>
            <p:nvPr/>
          </p:nvSpPr>
          <p:spPr>
            <a:xfrm>
              <a:off x="6527357" y="991089"/>
              <a:ext cx="2495858" cy="2309036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Gráfico 4" descr="Torre eléctrica contorno">
              <a:extLst>
                <a:ext uri="{FF2B5EF4-FFF2-40B4-BE49-F238E27FC236}">
                  <a16:creationId xmlns:a16="http://schemas.microsoft.com/office/drawing/2014/main" id="{7223AA38-ADE3-6F39-28A8-577ECC61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6260" y="991089"/>
              <a:ext cx="2158053" cy="2158053"/>
            </a:xfrm>
            <a:prstGeom prst="rect">
              <a:avLst/>
            </a:prstGeom>
          </p:spPr>
        </p:pic>
        <p:sp>
          <p:nvSpPr>
            <p:cNvPr id="6" name="Diagrama de flujo: conector 5">
              <a:extLst>
                <a:ext uri="{FF2B5EF4-FFF2-40B4-BE49-F238E27FC236}">
                  <a16:creationId xmlns:a16="http://schemas.microsoft.com/office/drawing/2014/main" id="{CDAE3456-9471-36A8-B074-B0965E29F7A7}"/>
                </a:ext>
              </a:extLst>
            </p:cNvPr>
            <p:cNvSpPr/>
            <p:nvPr/>
          </p:nvSpPr>
          <p:spPr>
            <a:xfrm>
              <a:off x="7775286" y="3340908"/>
              <a:ext cx="3290504" cy="3137383"/>
            </a:xfrm>
            <a:prstGeom prst="flowChartConnector">
              <a:avLst/>
            </a:prstGeom>
            <a:solidFill>
              <a:srgbClr val="FAA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Gráfico 6" descr="Plataforma petrolífera contorno">
              <a:extLst>
                <a:ext uri="{FF2B5EF4-FFF2-40B4-BE49-F238E27FC236}">
                  <a16:creationId xmlns:a16="http://schemas.microsoft.com/office/drawing/2014/main" id="{3DE8E83A-13B8-2537-03DE-190A635E6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43638" y="3557875"/>
              <a:ext cx="2495858" cy="249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02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id="{EA861C1A-7289-45AA-A6E2-1C5D29172CEB}"/>
              </a:ext>
            </a:extLst>
          </p:cNvPr>
          <p:cNvSpPr/>
          <p:nvPr/>
        </p:nvSpPr>
        <p:spPr>
          <a:xfrm>
            <a:off x="1864671" y="1308946"/>
            <a:ext cx="7938658" cy="523222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es-CO" sz="1400" b="1" kern="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 ¿Qué espera usted, es decir cuáles son sus expectativas, sobre el proceso de emisión de la  regulación de una entidad como la CREG - Comisión de Regulación de Energía y Gas? 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DE9D4CB7-2000-42ED-BCE9-AB3E0427C73B}"/>
              </a:ext>
            </a:extLst>
          </p:cNvPr>
          <p:cNvSpPr txBox="1">
            <a:spLocks/>
          </p:cNvSpPr>
          <p:nvPr/>
        </p:nvSpPr>
        <p:spPr>
          <a:xfrm>
            <a:off x="1733551" y="916902"/>
            <a:ext cx="8033580" cy="39204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CO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Expectativas sobre el proceso de emisión de la regulación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90FA598A-DCFC-45FE-9967-40A68A8CC943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motivaciones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24F02C-C586-3E78-D3F8-4451DF46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481" y="1832168"/>
            <a:ext cx="10407038" cy="49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Rectángulo">
            <a:extLst>
              <a:ext uri="{FF2B5EF4-FFF2-40B4-BE49-F238E27FC236}">
                <a16:creationId xmlns:a16="http://schemas.microsoft.com/office/drawing/2014/main" id="{B1AF858D-39A3-4D3F-95FC-5D864CC3FA3F}"/>
              </a:ext>
            </a:extLst>
          </p:cNvPr>
          <p:cNvSpPr/>
          <p:nvPr/>
        </p:nvSpPr>
        <p:spPr>
          <a:xfrm>
            <a:off x="494236" y="1091593"/>
            <a:ext cx="11349421" cy="369334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 </a:t>
            </a:r>
            <a:r>
              <a:rPr lang="es-CO" b="1" kern="0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¿Qué le gustaría conocer sobre la comisión encargada  de regular la energía y gas en Colombia? 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1E87C2F6-681A-4752-963A-C68C5B4229C3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motivaciones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7E5C166-3CBD-3F29-744B-CAAD4BECB313}"/>
              </a:ext>
            </a:extLst>
          </p:cNvPr>
          <p:cNvGrpSpPr/>
          <p:nvPr/>
        </p:nvGrpSpPr>
        <p:grpSpPr>
          <a:xfrm>
            <a:off x="1208617" y="1555219"/>
            <a:ext cx="9751483" cy="4794781"/>
            <a:chOff x="2084917" y="1237719"/>
            <a:chExt cx="8022166" cy="4382561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68379CA1-7283-B743-8325-0C1B49ACF3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229039"/>
                </p:ext>
              </p:extLst>
            </p:nvPr>
          </p:nvGraphicFramePr>
          <p:xfrm>
            <a:off x="2084917" y="1237719"/>
            <a:ext cx="8022166" cy="4382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4" name="Gráfico 10" descr="Apertura contorno">
              <a:extLst>
                <a:ext uri="{FF2B5EF4-FFF2-40B4-BE49-F238E27FC236}">
                  <a16:creationId xmlns:a16="http://schemas.microsoft.com/office/drawing/2014/main" id="{CD190D30-B603-4A10-A25A-2FF73DD1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7024" y="4135283"/>
              <a:ext cx="234557" cy="225582"/>
            </a:xfrm>
            <a:prstGeom prst="rect">
              <a:avLst/>
            </a:prstGeom>
          </p:spPr>
        </p:pic>
        <p:pic>
          <p:nvPicPr>
            <p:cNvPr id="15" name="Gráfico 47" descr="Aula de clases contorno">
              <a:extLst>
                <a:ext uri="{FF2B5EF4-FFF2-40B4-BE49-F238E27FC236}">
                  <a16:creationId xmlns:a16="http://schemas.microsoft.com/office/drawing/2014/main" id="{3D2C4A11-85E2-429F-9E3D-DE76CF2D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22488" y="1752920"/>
              <a:ext cx="249216" cy="239681"/>
            </a:xfrm>
            <a:prstGeom prst="rect">
              <a:avLst/>
            </a:prstGeom>
          </p:spPr>
        </p:pic>
        <p:pic>
          <p:nvPicPr>
            <p:cNvPr id="16" name="Gráfico 79" descr="Insignia registrada contorno">
              <a:extLst>
                <a:ext uri="{FF2B5EF4-FFF2-40B4-BE49-F238E27FC236}">
                  <a16:creationId xmlns:a16="http://schemas.microsoft.com/office/drawing/2014/main" id="{CECFD368-8CD3-4276-B392-3492ED1E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99227" y="3787142"/>
              <a:ext cx="271206" cy="260829"/>
            </a:xfrm>
            <a:prstGeom prst="rect">
              <a:avLst/>
            </a:prstGeom>
          </p:spPr>
        </p:pic>
        <p:pic>
          <p:nvPicPr>
            <p:cNvPr id="17" name="Gráfico 80" descr="Banco contorno">
              <a:extLst>
                <a:ext uri="{FF2B5EF4-FFF2-40B4-BE49-F238E27FC236}">
                  <a16:creationId xmlns:a16="http://schemas.microsoft.com/office/drawing/2014/main" id="{C5C32F77-899D-4192-821A-B3E92793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9292" y="3088644"/>
              <a:ext cx="263875" cy="253779"/>
            </a:xfrm>
            <a:prstGeom prst="rect">
              <a:avLst/>
            </a:prstGeom>
          </p:spPr>
        </p:pic>
        <p:pic>
          <p:nvPicPr>
            <p:cNvPr id="18" name="Gráfico 81" descr="Conexiones contorno">
              <a:extLst>
                <a:ext uri="{FF2B5EF4-FFF2-40B4-BE49-F238E27FC236}">
                  <a16:creationId xmlns:a16="http://schemas.microsoft.com/office/drawing/2014/main" id="{E617A68B-819C-4327-A60A-66B21EE6D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86808" y="2421892"/>
              <a:ext cx="293195" cy="281976"/>
            </a:xfrm>
            <a:prstGeom prst="rect">
              <a:avLst/>
            </a:prstGeom>
          </p:spPr>
        </p:pic>
        <p:pic>
          <p:nvPicPr>
            <p:cNvPr id="19" name="Gráfico 84" descr="Niños contorno">
              <a:extLst>
                <a:ext uri="{FF2B5EF4-FFF2-40B4-BE49-F238E27FC236}">
                  <a16:creationId xmlns:a16="http://schemas.microsoft.com/office/drawing/2014/main" id="{B955346D-5B20-4DCC-8F09-DCACC9036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67553" y="3408365"/>
              <a:ext cx="337174" cy="324273"/>
            </a:xfrm>
            <a:prstGeom prst="rect">
              <a:avLst/>
            </a:prstGeom>
          </p:spPr>
        </p:pic>
        <p:pic>
          <p:nvPicPr>
            <p:cNvPr id="20" name="Gráfico 89" descr="Reseña de cliente contorno">
              <a:extLst>
                <a:ext uri="{FF2B5EF4-FFF2-40B4-BE49-F238E27FC236}">
                  <a16:creationId xmlns:a16="http://schemas.microsoft.com/office/drawing/2014/main" id="{9258B679-81A8-4585-A201-DE068C9D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96697" y="2082114"/>
              <a:ext cx="293195" cy="260829"/>
            </a:xfrm>
            <a:prstGeom prst="rect">
              <a:avLst/>
            </a:prstGeom>
          </p:spPr>
        </p:pic>
        <p:pic>
          <p:nvPicPr>
            <p:cNvPr id="21" name="Gráfico 90" descr="Portapapeles mezclado contorno">
              <a:extLst>
                <a:ext uri="{FF2B5EF4-FFF2-40B4-BE49-F238E27FC236}">
                  <a16:creationId xmlns:a16="http://schemas.microsoft.com/office/drawing/2014/main" id="{482D95D9-AAB0-4ED9-B6EF-F15EB3D6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009969" y="1416477"/>
              <a:ext cx="278535" cy="267878"/>
            </a:xfrm>
            <a:prstGeom prst="rect">
              <a:avLst/>
            </a:prstGeom>
          </p:spPr>
        </p:pic>
        <p:pic>
          <p:nvPicPr>
            <p:cNvPr id="22" name="Gráfico 91" descr="Jueza contorno">
              <a:extLst>
                <a:ext uri="{FF2B5EF4-FFF2-40B4-BE49-F238E27FC236}">
                  <a16:creationId xmlns:a16="http://schemas.microsoft.com/office/drawing/2014/main" id="{C72849F2-2EE1-4BE2-83C5-90D529E3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13991" y="2758337"/>
              <a:ext cx="249216" cy="239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85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ESCENARIOS DE USO</a:t>
            </a:r>
            <a:endParaRPr lang="es-CO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638A589-85BB-E137-0A4F-8426E4CC6F05}"/>
              </a:ext>
            </a:extLst>
          </p:cNvPr>
          <p:cNvGrpSpPr/>
          <p:nvPr/>
        </p:nvGrpSpPr>
        <p:grpSpPr>
          <a:xfrm>
            <a:off x="7255778" y="1006587"/>
            <a:ext cx="4538433" cy="5487202"/>
            <a:chOff x="6527357" y="991089"/>
            <a:chExt cx="4538433" cy="5487202"/>
          </a:xfrm>
        </p:grpSpPr>
        <p:sp>
          <p:nvSpPr>
            <p:cNvPr id="4" name="Diagrama de flujo: conector 3">
              <a:extLst>
                <a:ext uri="{FF2B5EF4-FFF2-40B4-BE49-F238E27FC236}">
                  <a16:creationId xmlns:a16="http://schemas.microsoft.com/office/drawing/2014/main" id="{A59F5C2E-D76F-16BC-96BB-FAEE70842363}"/>
                </a:ext>
              </a:extLst>
            </p:cNvPr>
            <p:cNvSpPr/>
            <p:nvPr/>
          </p:nvSpPr>
          <p:spPr>
            <a:xfrm>
              <a:off x="6527357" y="991089"/>
              <a:ext cx="2495858" cy="2309036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Gráfico 4" descr="Torre eléctrica contorno">
              <a:extLst>
                <a:ext uri="{FF2B5EF4-FFF2-40B4-BE49-F238E27FC236}">
                  <a16:creationId xmlns:a16="http://schemas.microsoft.com/office/drawing/2014/main" id="{C579EC70-1EDF-67A2-AC0E-DD9B6928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6260" y="991089"/>
              <a:ext cx="2158053" cy="2158053"/>
            </a:xfrm>
            <a:prstGeom prst="rect">
              <a:avLst/>
            </a:prstGeom>
          </p:spPr>
        </p:pic>
        <p:sp>
          <p:nvSpPr>
            <p:cNvPr id="6" name="Diagrama de flujo: conector 5">
              <a:extLst>
                <a:ext uri="{FF2B5EF4-FFF2-40B4-BE49-F238E27FC236}">
                  <a16:creationId xmlns:a16="http://schemas.microsoft.com/office/drawing/2014/main" id="{A1120C92-6F84-D8DA-79F1-84171C884C75}"/>
                </a:ext>
              </a:extLst>
            </p:cNvPr>
            <p:cNvSpPr/>
            <p:nvPr/>
          </p:nvSpPr>
          <p:spPr>
            <a:xfrm>
              <a:off x="7775286" y="3340908"/>
              <a:ext cx="3290504" cy="3137383"/>
            </a:xfrm>
            <a:prstGeom prst="flowChartConnector">
              <a:avLst/>
            </a:prstGeom>
            <a:solidFill>
              <a:srgbClr val="FAA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Gráfico 6" descr="Plataforma petrolífera contorno">
              <a:extLst>
                <a:ext uri="{FF2B5EF4-FFF2-40B4-BE49-F238E27FC236}">
                  <a16:creationId xmlns:a16="http://schemas.microsoft.com/office/drawing/2014/main" id="{B6C3896F-C200-46F4-DA85-88ECD6022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43638" y="3557875"/>
              <a:ext cx="2495858" cy="249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21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46579" y="1200955"/>
            <a:ext cx="10144836" cy="707888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 ¿Qué tan fácil de entender son las regulaciones de la  CREG con los usuarios y agentes regulados de energía y gas?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5918319-6522-4DA6-8E9D-5BEC699FBE25}"/>
              </a:ext>
            </a:extLst>
          </p:cNvPr>
          <p:cNvSpPr txBox="1">
            <a:spLocks/>
          </p:cNvSpPr>
          <p:nvPr/>
        </p:nvSpPr>
        <p:spPr>
          <a:xfrm>
            <a:off x="375115" y="916901"/>
            <a:ext cx="6563491" cy="392045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264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CO" sz="2000" dirty="0">
                <a:solidFill>
                  <a:srgbClr val="002060"/>
                </a:solidFill>
                <a:latin typeface="Calibri" panose="020F0502020204030204" pitchFamily="34" charset="0"/>
              </a:rPr>
              <a:t>Las regulaciones de la CREG son …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0D4D191D-5140-48DB-A9DE-B3E227970E0A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263B55F-E313-46F0-92EC-4512C8176E39}"/>
              </a:ext>
            </a:extLst>
          </p:cNvPr>
          <p:cNvGrpSpPr/>
          <p:nvPr/>
        </p:nvGrpSpPr>
        <p:grpSpPr>
          <a:xfrm>
            <a:off x="532276" y="2062694"/>
            <a:ext cx="7956631" cy="3878405"/>
            <a:chOff x="0" y="-21811"/>
            <a:chExt cx="7415215" cy="394970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04FE67FF-B994-5DBF-1849-67F4B3F6134E}"/>
                </a:ext>
              </a:extLst>
            </p:cNvPr>
            <p:cNvGrpSpPr/>
            <p:nvPr/>
          </p:nvGrpSpPr>
          <p:grpSpPr>
            <a:xfrm>
              <a:off x="0" y="68148"/>
              <a:ext cx="6917798" cy="3859742"/>
              <a:chOff x="0" y="64575"/>
              <a:chExt cx="5053013" cy="2857500"/>
            </a:xfrm>
          </p:grpSpPr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E1FC4929-794C-7DDF-ECD6-80700CD45A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7731445"/>
                  </p:ext>
                </p:extLst>
              </p:nvPr>
            </p:nvGraphicFramePr>
            <p:xfrm>
              <a:off x="0" y="64575"/>
              <a:ext cx="5053013" cy="28575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95B1BFB9-1AA8-CDAD-120C-EFD01B072A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3952394"/>
                  </p:ext>
                </p:extLst>
              </p:nvPr>
            </p:nvGraphicFramePr>
            <p:xfrm>
              <a:off x="1281413" y="64575"/>
              <a:ext cx="290598" cy="26162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8B82D39A-D90B-D45D-8F10-10F683886B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1384137"/>
                </p:ext>
              </p:extLst>
            </p:nvPr>
          </p:nvGraphicFramePr>
          <p:xfrm>
            <a:off x="6811965" y="54390"/>
            <a:ext cx="445681" cy="3577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CuadroTexto 93">
              <a:extLst>
                <a:ext uri="{FF2B5EF4-FFF2-40B4-BE49-F238E27FC236}">
                  <a16:creationId xmlns:a16="http://schemas.microsoft.com/office/drawing/2014/main" id="{BD7F36F4-904A-48F6-F4FB-89E61D8787A8}"/>
                </a:ext>
              </a:extLst>
            </p:cNvPr>
            <p:cNvSpPr txBox="1"/>
            <p:nvPr/>
          </p:nvSpPr>
          <p:spPr>
            <a:xfrm>
              <a:off x="1754310" y="-21811"/>
              <a:ext cx="465667" cy="179917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</a:t>
              </a:r>
            </a:p>
          </p:txBody>
        </p:sp>
        <p:sp>
          <p:nvSpPr>
            <p:cNvPr id="10" name="CuadroTexto 94">
              <a:extLst>
                <a:ext uri="{FF2B5EF4-FFF2-40B4-BE49-F238E27FC236}">
                  <a16:creationId xmlns:a16="http://schemas.microsoft.com/office/drawing/2014/main" id="{05E3EE71-46CF-0CB2-6690-06348825AA8A}"/>
                </a:ext>
              </a:extLst>
            </p:cNvPr>
            <p:cNvSpPr txBox="1"/>
            <p:nvPr/>
          </p:nvSpPr>
          <p:spPr>
            <a:xfrm>
              <a:off x="6716715" y="43806"/>
              <a:ext cx="698500" cy="201084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Promedio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E90EB29-D8BF-4773-9CF1-C5C71244C1FA}"/>
              </a:ext>
            </a:extLst>
          </p:cNvPr>
          <p:cNvGrpSpPr/>
          <p:nvPr/>
        </p:nvGrpSpPr>
        <p:grpSpPr>
          <a:xfrm>
            <a:off x="8592797" y="1872949"/>
            <a:ext cx="1396999" cy="3748202"/>
            <a:chOff x="0" y="0"/>
            <a:chExt cx="1396999" cy="3841750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CBE7E3FA-0599-4B8F-BD9F-3B6875039A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1701436"/>
                </p:ext>
              </p:extLst>
            </p:nvPr>
          </p:nvGraphicFramePr>
          <p:xfrm>
            <a:off x="42332" y="264583"/>
            <a:ext cx="445681" cy="3577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1D902956-7273-0B04-3C7D-6693792ACC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4482695"/>
                </p:ext>
              </p:extLst>
            </p:nvPr>
          </p:nvGraphicFramePr>
          <p:xfrm>
            <a:off x="455083" y="264583"/>
            <a:ext cx="445681" cy="3577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44A674FE-4A3F-5F9F-8FC9-2736C74771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0463491"/>
                </p:ext>
              </p:extLst>
            </p:nvPr>
          </p:nvGraphicFramePr>
          <p:xfrm>
            <a:off x="899582" y="264583"/>
            <a:ext cx="445681" cy="3577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7" name="CuadroTexto 101">
              <a:extLst>
                <a:ext uri="{FF2B5EF4-FFF2-40B4-BE49-F238E27FC236}">
                  <a16:creationId xmlns:a16="http://schemas.microsoft.com/office/drawing/2014/main" id="{77E3117E-B57C-B270-3A57-D12C96795650}"/>
                </a:ext>
              </a:extLst>
            </p:cNvPr>
            <p:cNvSpPr txBox="1"/>
            <p:nvPr/>
          </p:nvSpPr>
          <p:spPr>
            <a:xfrm>
              <a:off x="0" y="0"/>
              <a:ext cx="518583" cy="5397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Two Boxes</a:t>
              </a:r>
            </a:p>
          </p:txBody>
        </p:sp>
        <p:sp>
          <p:nvSpPr>
            <p:cNvPr id="18" name="CuadroTexto 102">
              <a:extLst>
                <a:ext uri="{FF2B5EF4-FFF2-40B4-BE49-F238E27FC236}">
                  <a16:creationId xmlns:a16="http://schemas.microsoft.com/office/drawing/2014/main" id="{A2DDA9F1-15F6-1969-2BEB-4F3B330306F7}"/>
                </a:ext>
              </a:extLst>
            </p:cNvPr>
            <p:cNvSpPr txBox="1"/>
            <p:nvPr/>
          </p:nvSpPr>
          <p:spPr>
            <a:xfrm>
              <a:off x="433916" y="0"/>
              <a:ext cx="518583" cy="5397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Three Boxes</a:t>
              </a:r>
            </a:p>
          </p:txBody>
        </p:sp>
        <p:sp>
          <p:nvSpPr>
            <p:cNvPr id="19" name="CuadroTexto 103">
              <a:extLst>
                <a:ext uri="{FF2B5EF4-FFF2-40B4-BE49-F238E27FC236}">
                  <a16:creationId xmlns:a16="http://schemas.microsoft.com/office/drawing/2014/main" id="{472F2B1E-466A-8CDC-ADE3-65B2ADFF4E47}"/>
                </a:ext>
              </a:extLst>
            </p:cNvPr>
            <p:cNvSpPr txBox="1"/>
            <p:nvPr/>
          </p:nvSpPr>
          <p:spPr>
            <a:xfrm>
              <a:off x="814916" y="0"/>
              <a:ext cx="582083" cy="5397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Buttom two Boxes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415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62672" y="1015056"/>
            <a:ext cx="8589663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Razones de la claridad y facilidad de entendimiento de las regulaciones</a:t>
            </a:r>
            <a:endParaRPr lang="es-CO" sz="2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id="{55B6E5E9-3251-4ED3-8B76-8A370BC88E60}"/>
              </a:ext>
            </a:extLst>
          </p:cNvPr>
          <p:cNvSpPr/>
          <p:nvPr/>
        </p:nvSpPr>
        <p:spPr>
          <a:xfrm>
            <a:off x="1137642" y="1354571"/>
            <a:ext cx="6722204" cy="400112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es-CO" sz="1000" dirty="0">
                <a:latin typeface="Century Gothic" panose="020B0502020202020204" pitchFamily="34" charset="0"/>
              </a:rPr>
              <a:t> </a:t>
            </a:r>
            <a:r>
              <a:rPr lang="es-CO" sz="2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¿Podría indicarnos el porqué de su respuesta?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0C685B6-3410-4308-8B30-F13A6A151151}"/>
              </a:ext>
            </a:extLst>
          </p:cNvPr>
          <p:cNvGrpSpPr/>
          <p:nvPr/>
        </p:nvGrpSpPr>
        <p:grpSpPr>
          <a:xfrm>
            <a:off x="1660063" y="1808517"/>
            <a:ext cx="9435567" cy="4933477"/>
            <a:chOff x="0" y="0"/>
            <a:chExt cx="11115009" cy="5709903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8AE66094-0AAF-5F78-A360-C1BC390CCC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7723993"/>
                </p:ext>
              </p:extLst>
            </p:nvPr>
          </p:nvGraphicFramePr>
          <p:xfrm>
            <a:off x="0" y="0"/>
            <a:ext cx="11115009" cy="5709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Gráfico 106" descr="Apertura contorno">
              <a:extLst>
                <a:ext uri="{FF2B5EF4-FFF2-40B4-BE49-F238E27FC236}">
                  <a16:creationId xmlns:a16="http://schemas.microsoft.com/office/drawing/2014/main" id="{5D334F30-A624-D715-FCED-C9CE4077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31453" y="3723065"/>
              <a:ext cx="332491" cy="319768"/>
            </a:xfrm>
            <a:prstGeom prst="rect">
              <a:avLst/>
            </a:prstGeom>
          </p:spPr>
        </p:pic>
        <p:pic>
          <p:nvPicPr>
            <p:cNvPr id="8" name="Gráfico 107" descr="Aula de clases contorno">
              <a:extLst>
                <a:ext uri="{FF2B5EF4-FFF2-40B4-BE49-F238E27FC236}">
                  <a16:creationId xmlns:a16="http://schemas.microsoft.com/office/drawing/2014/main" id="{E9EF5EBC-0FEE-229A-5A7D-ED033B34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09524" y="864451"/>
              <a:ext cx="345298" cy="332087"/>
            </a:xfrm>
            <a:prstGeom prst="rect">
              <a:avLst/>
            </a:prstGeom>
          </p:spPr>
        </p:pic>
        <p:pic>
          <p:nvPicPr>
            <p:cNvPr id="10" name="Gráfico 108" descr="Insignia registrada contorno">
              <a:extLst>
                <a:ext uri="{FF2B5EF4-FFF2-40B4-BE49-F238E27FC236}">
                  <a16:creationId xmlns:a16="http://schemas.microsoft.com/office/drawing/2014/main" id="{5CECB340-855B-7F9C-6E0A-40BDD04A5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89620" y="3120923"/>
              <a:ext cx="375766" cy="361388"/>
            </a:xfrm>
            <a:prstGeom prst="rect">
              <a:avLst/>
            </a:prstGeom>
          </p:spPr>
        </p:pic>
        <p:pic>
          <p:nvPicPr>
            <p:cNvPr id="11" name="Gráfico 109" descr="Banco contorno">
              <a:extLst>
                <a:ext uri="{FF2B5EF4-FFF2-40B4-BE49-F238E27FC236}">
                  <a16:creationId xmlns:a16="http://schemas.microsoft.com/office/drawing/2014/main" id="{6656D6A8-9AB3-701A-9C00-30735980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4344" y="1988508"/>
              <a:ext cx="365609" cy="351621"/>
            </a:xfrm>
            <a:prstGeom prst="rect">
              <a:avLst/>
            </a:prstGeom>
          </p:spPr>
        </p:pic>
        <p:pic>
          <p:nvPicPr>
            <p:cNvPr id="12" name="Gráfico 111" descr="Niños contorno">
              <a:extLst>
                <a:ext uri="{FF2B5EF4-FFF2-40B4-BE49-F238E27FC236}">
                  <a16:creationId xmlns:a16="http://schemas.microsoft.com/office/drawing/2014/main" id="{DCEA0125-4090-27DF-6287-BF5F4A2A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44347" y="2519896"/>
              <a:ext cx="467167" cy="449292"/>
            </a:xfrm>
            <a:prstGeom prst="rect">
              <a:avLst/>
            </a:prstGeom>
          </p:spPr>
        </p:pic>
        <p:pic>
          <p:nvPicPr>
            <p:cNvPr id="13" name="Gráfico 112" descr="Reseña de cliente contorno">
              <a:extLst>
                <a:ext uri="{FF2B5EF4-FFF2-40B4-BE49-F238E27FC236}">
                  <a16:creationId xmlns:a16="http://schemas.microsoft.com/office/drawing/2014/main" id="{9A22C536-D835-E90B-0538-AFD00BDF7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678612" y="1415895"/>
              <a:ext cx="406233" cy="361389"/>
            </a:xfrm>
            <a:prstGeom prst="rect">
              <a:avLst/>
            </a:prstGeom>
          </p:spPr>
        </p:pic>
        <p:pic>
          <p:nvPicPr>
            <p:cNvPr id="14" name="Gráfico 113" descr="Portapapeles mezclado contorno">
              <a:extLst>
                <a:ext uri="{FF2B5EF4-FFF2-40B4-BE49-F238E27FC236}">
                  <a16:creationId xmlns:a16="http://schemas.microsoft.com/office/drawing/2014/main" id="{B2DE0B75-8D6B-9B08-9EA3-96EFF85D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97535" y="274007"/>
              <a:ext cx="385921" cy="371155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1F7204-81EC-C204-FC14-BFC875D7BF72}"/>
              </a:ext>
            </a:extLst>
          </p:cNvPr>
          <p:cNvSpPr txBox="1"/>
          <p:nvPr/>
        </p:nvSpPr>
        <p:spPr>
          <a:xfrm>
            <a:off x="133997" y="6471745"/>
            <a:ext cx="6093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/>
              <a:t>Base: Los que respondieron Muy claro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37CA2D4F-D1A1-C8C2-0912-4393310C8F02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Escenarios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Freeform 179"/>
          <p:cNvSpPr>
            <a:spLocks noChangeArrowheads="1"/>
          </p:cNvSpPr>
          <p:nvPr/>
        </p:nvSpPr>
        <p:spPr bwMode="auto">
          <a:xfrm>
            <a:off x="7338646" y="4193264"/>
            <a:ext cx="444946" cy="677673"/>
          </a:xfrm>
          <a:custGeom>
            <a:avLst/>
            <a:gdLst>
              <a:gd name="T0" fmla="*/ 0 w 800"/>
              <a:gd name="T1" fmla="*/ 1074 h 1075"/>
              <a:gd name="T2" fmla="*/ 799 w 800"/>
              <a:gd name="T3" fmla="*/ 1074 h 1075"/>
              <a:gd name="T4" fmla="*/ 799 w 800"/>
              <a:gd name="T5" fmla="*/ 0 h 1075"/>
              <a:gd name="T6" fmla="*/ 0 w 800"/>
              <a:gd name="T7" fmla="*/ 1074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075">
                <a:moveTo>
                  <a:pt x="0" y="1074"/>
                </a:moveTo>
                <a:lnTo>
                  <a:pt x="799" y="1074"/>
                </a:lnTo>
                <a:lnTo>
                  <a:pt x="799" y="0"/>
                </a:lnTo>
                <a:lnTo>
                  <a:pt x="0" y="107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066" name="Rectángulo 1065"/>
          <p:cNvSpPr/>
          <p:nvPr/>
        </p:nvSpPr>
        <p:spPr>
          <a:xfrm>
            <a:off x="3133354" y="1740430"/>
            <a:ext cx="177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Centralizar la información  registrada con respecto a los grupos de interés de la CREG</a:t>
            </a:r>
            <a:endParaRPr lang="es-CO" sz="12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0A96FDE-F2B8-2DC0-A46A-1C95B5157191}"/>
              </a:ext>
            </a:extLst>
          </p:cNvPr>
          <p:cNvGrpSpPr/>
          <p:nvPr/>
        </p:nvGrpSpPr>
        <p:grpSpPr>
          <a:xfrm>
            <a:off x="6067156" y="1886760"/>
            <a:ext cx="4922794" cy="1668286"/>
            <a:chOff x="5853309" y="1326874"/>
            <a:chExt cx="5370480" cy="1888595"/>
          </a:xfrm>
        </p:grpSpPr>
        <p:sp>
          <p:nvSpPr>
            <p:cNvPr id="855" name="Freeform 172"/>
            <p:cNvSpPr>
              <a:spLocks noChangeArrowheads="1"/>
            </p:cNvSpPr>
            <p:nvPr/>
          </p:nvSpPr>
          <p:spPr bwMode="auto">
            <a:xfrm>
              <a:off x="7282617" y="1473672"/>
              <a:ext cx="3941172" cy="1574754"/>
            </a:xfrm>
            <a:custGeom>
              <a:avLst/>
              <a:gdLst>
                <a:gd name="T0" fmla="*/ 0 w 4657"/>
                <a:gd name="T1" fmla="*/ 0 h 2500"/>
                <a:gd name="T2" fmla="*/ 0 w 4657"/>
                <a:gd name="T3" fmla="*/ 0 h 2500"/>
                <a:gd name="T4" fmla="*/ 0 w 4657"/>
                <a:gd name="T5" fmla="*/ 2499 h 2500"/>
                <a:gd name="T6" fmla="*/ 3401 w 4657"/>
                <a:gd name="T7" fmla="*/ 2499 h 2500"/>
                <a:gd name="T8" fmla="*/ 4656 w 4657"/>
                <a:gd name="T9" fmla="*/ 1245 h 2500"/>
                <a:gd name="T10" fmla="*/ 4656 w 4657"/>
                <a:gd name="T11" fmla="*/ 1245 h 2500"/>
                <a:gd name="T12" fmla="*/ 3401 w 4657"/>
                <a:gd name="T13" fmla="*/ 0 h 2500"/>
                <a:gd name="T14" fmla="*/ 0 w 4657"/>
                <a:gd name="T15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7" h="2500">
                  <a:moveTo>
                    <a:pt x="0" y="0"/>
                  </a:moveTo>
                  <a:lnTo>
                    <a:pt x="0" y="0"/>
                  </a:lnTo>
                  <a:cubicBezTo>
                    <a:pt x="0" y="2499"/>
                    <a:pt x="0" y="2499"/>
                    <a:pt x="0" y="2499"/>
                  </a:cubicBezTo>
                  <a:cubicBezTo>
                    <a:pt x="3401" y="2499"/>
                    <a:pt x="3401" y="2499"/>
                    <a:pt x="3401" y="2499"/>
                  </a:cubicBezTo>
                  <a:cubicBezTo>
                    <a:pt x="4097" y="2499"/>
                    <a:pt x="4656" y="1940"/>
                    <a:pt x="4656" y="1245"/>
                  </a:cubicBezTo>
                  <a:lnTo>
                    <a:pt x="4656" y="1245"/>
                  </a:lnTo>
                  <a:cubicBezTo>
                    <a:pt x="4656" y="558"/>
                    <a:pt x="4097" y="0"/>
                    <a:pt x="3401" y="0"/>
                  </a:cubicBez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857" name="Freeform 174"/>
            <p:cNvSpPr>
              <a:spLocks noChangeArrowheads="1"/>
            </p:cNvSpPr>
            <p:nvPr/>
          </p:nvSpPr>
          <p:spPr bwMode="auto">
            <a:xfrm>
              <a:off x="5853309" y="1326874"/>
              <a:ext cx="1841064" cy="1888595"/>
            </a:xfrm>
            <a:prstGeom prst="flowChartConnector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 Sans 10pt ExtraBold" pitchFamily="2" charset="0"/>
                </a:rPr>
                <a:t>2</a:t>
              </a:r>
              <a:endParaRPr lang="en-US" sz="72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unito Sans 10pt ExtraBold" pitchFamily="2" charset="0"/>
              </a:endParaRPr>
            </a:p>
          </p:txBody>
        </p:sp>
        <p:sp>
          <p:nvSpPr>
            <p:cNvPr id="1069" name="Rectángulo 1068"/>
            <p:cNvSpPr/>
            <p:nvPr/>
          </p:nvSpPr>
          <p:spPr>
            <a:xfrm>
              <a:off x="7694373" y="1800803"/>
              <a:ext cx="3497949" cy="940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ea typeface="Lato" charset="0"/>
                  <a:cs typeface="Lato" charset="0"/>
                </a:rPr>
                <a:t>Establecer los canales y mensajes adecuados para rendir cuentas a los grupos de interés de la Comisión</a:t>
              </a: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44441A2-E681-468A-9D9C-547A790A484B}"/>
              </a:ext>
            </a:extLst>
          </p:cNvPr>
          <p:cNvSpPr txBox="1"/>
          <p:nvPr/>
        </p:nvSpPr>
        <p:spPr>
          <a:xfrm>
            <a:off x="5502200" y="3033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Objetivos específicos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A58C1B6-2990-C777-E40D-3309EC4D9D42}"/>
              </a:ext>
            </a:extLst>
          </p:cNvPr>
          <p:cNvGrpSpPr/>
          <p:nvPr/>
        </p:nvGrpSpPr>
        <p:grpSpPr>
          <a:xfrm>
            <a:off x="801412" y="1321785"/>
            <a:ext cx="4922794" cy="1668286"/>
            <a:chOff x="5853309" y="1326874"/>
            <a:chExt cx="5370480" cy="1888595"/>
          </a:xfrm>
          <a:solidFill>
            <a:srgbClr val="376092"/>
          </a:solidFill>
        </p:grpSpPr>
        <p:sp>
          <p:nvSpPr>
            <p:cNvPr id="4" name="Freeform 172">
              <a:extLst>
                <a:ext uri="{FF2B5EF4-FFF2-40B4-BE49-F238E27FC236}">
                  <a16:creationId xmlns:a16="http://schemas.microsoft.com/office/drawing/2014/main" id="{7C7E902E-6B6A-9215-5F60-357A1AEE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617" y="1473672"/>
              <a:ext cx="3941172" cy="1574754"/>
            </a:xfrm>
            <a:custGeom>
              <a:avLst/>
              <a:gdLst>
                <a:gd name="T0" fmla="*/ 0 w 4657"/>
                <a:gd name="T1" fmla="*/ 0 h 2500"/>
                <a:gd name="T2" fmla="*/ 0 w 4657"/>
                <a:gd name="T3" fmla="*/ 0 h 2500"/>
                <a:gd name="T4" fmla="*/ 0 w 4657"/>
                <a:gd name="T5" fmla="*/ 2499 h 2500"/>
                <a:gd name="T6" fmla="*/ 3401 w 4657"/>
                <a:gd name="T7" fmla="*/ 2499 h 2500"/>
                <a:gd name="T8" fmla="*/ 4656 w 4657"/>
                <a:gd name="T9" fmla="*/ 1245 h 2500"/>
                <a:gd name="T10" fmla="*/ 4656 w 4657"/>
                <a:gd name="T11" fmla="*/ 1245 h 2500"/>
                <a:gd name="T12" fmla="*/ 3401 w 4657"/>
                <a:gd name="T13" fmla="*/ 0 h 2500"/>
                <a:gd name="T14" fmla="*/ 0 w 4657"/>
                <a:gd name="T15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7" h="2500">
                  <a:moveTo>
                    <a:pt x="0" y="0"/>
                  </a:moveTo>
                  <a:lnTo>
                    <a:pt x="0" y="0"/>
                  </a:lnTo>
                  <a:cubicBezTo>
                    <a:pt x="0" y="2499"/>
                    <a:pt x="0" y="2499"/>
                    <a:pt x="0" y="2499"/>
                  </a:cubicBezTo>
                  <a:cubicBezTo>
                    <a:pt x="3401" y="2499"/>
                    <a:pt x="3401" y="2499"/>
                    <a:pt x="3401" y="2499"/>
                  </a:cubicBezTo>
                  <a:cubicBezTo>
                    <a:pt x="4097" y="2499"/>
                    <a:pt x="4656" y="1940"/>
                    <a:pt x="4656" y="1245"/>
                  </a:cubicBezTo>
                  <a:lnTo>
                    <a:pt x="4656" y="1245"/>
                  </a:lnTo>
                  <a:cubicBezTo>
                    <a:pt x="4656" y="558"/>
                    <a:pt x="4097" y="0"/>
                    <a:pt x="3401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5" name="Freeform 174">
              <a:extLst>
                <a:ext uri="{FF2B5EF4-FFF2-40B4-BE49-F238E27FC236}">
                  <a16:creationId xmlns:a16="http://schemas.microsoft.com/office/drawing/2014/main" id="{93FF9984-9D76-CE74-D03D-A74B2A3E9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309" y="1326874"/>
              <a:ext cx="1841064" cy="1888595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 Sans 10pt ExtraBold" pitchFamily="2" charset="0"/>
                </a:rPr>
                <a:t>1</a:t>
              </a:r>
              <a:endParaRPr lang="en-US" sz="72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unito Sans 10pt ExtraBold" pitchFamily="2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B771CC3-99F3-601E-3815-7DDEBF21BA6A}"/>
                </a:ext>
              </a:extLst>
            </p:cNvPr>
            <p:cNvSpPr/>
            <p:nvPr/>
          </p:nvSpPr>
          <p:spPr>
            <a:xfrm>
              <a:off x="7694373" y="1800803"/>
              <a:ext cx="3497949" cy="940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ea typeface="Lato" charset="0"/>
                  <a:cs typeface="Lato" charset="0"/>
                </a:rPr>
                <a:t>Centralizar la información  registrada con respecto a los grupos de interés de la CREG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C8A8E96-04B3-6937-0EAA-644905D49D71}"/>
              </a:ext>
            </a:extLst>
          </p:cNvPr>
          <p:cNvGrpSpPr/>
          <p:nvPr/>
        </p:nvGrpSpPr>
        <p:grpSpPr>
          <a:xfrm>
            <a:off x="1456492" y="3285316"/>
            <a:ext cx="4922794" cy="1668286"/>
            <a:chOff x="5853309" y="1326874"/>
            <a:chExt cx="5370480" cy="1888595"/>
          </a:xfrm>
          <a:solidFill>
            <a:srgbClr val="00BBA9"/>
          </a:solidFill>
        </p:grpSpPr>
        <p:sp>
          <p:nvSpPr>
            <p:cNvPr id="8" name="Freeform 172">
              <a:extLst>
                <a:ext uri="{FF2B5EF4-FFF2-40B4-BE49-F238E27FC236}">
                  <a16:creationId xmlns:a16="http://schemas.microsoft.com/office/drawing/2014/main" id="{C3637A11-A840-CC52-5DCA-C9BC5F46E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617" y="1473672"/>
              <a:ext cx="3941172" cy="1574754"/>
            </a:xfrm>
            <a:custGeom>
              <a:avLst/>
              <a:gdLst>
                <a:gd name="T0" fmla="*/ 0 w 4657"/>
                <a:gd name="T1" fmla="*/ 0 h 2500"/>
                <a:gd name="T2" fmla="*/ 0 w 4657"/>
                <a:gd name="T3" fmla="*/ 0 h 2500"/>
                <a:gd name="T4" fmla="*/ 0 w 4657"/>
                <a:gd name="T5" fmla="*/ 2499 h 2500"/>
                <a:gd name="T6" fmla="*/ 3401 w 4657"/>
                <a:gd name="T7" fmla="*/ 2499 h 2500"/>
                <a:gd name="T8" fmla="*/ 4656 w 4657"/>
                <a:gd name="T9" fmla="*/ 1245 h 2500"/>
                <a:gd name="T10" fmla="*/ 4656 w 4657"/>
                <a:gd name="T11" fmla="*/ 1245 h 2500"/>
                <a:gd name="T12" fmla="*/ 3401 w 4657"/>
                <a:gd name="T13" fmla="*/ 0 h 2500"/>
                <a:gd name="T14" fmla="*/ 0 w 4657"/>
                <a:gd name="T15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7" h="2500">
                  <a:moveTo>
                    <a:pt x="0" y="0"/>
                  </a:moveTo>
                  <a:lnTo>
                    <a:pt x="0" y="0"/>
                  </a:lnTo>
                  <a:cubicBezTo>
                    <a:pt x="0" y="2499"/>
                    <a:pt x="0" y="2499"/>
                    <a:pt x="0" y="2499"/>
                  </a:cubicBezTo>
                  <a:cubicBezTo>
                    <a:pt x="3401" y="2499"/>
                    <a:pt x="3401" y="2499"/>
                    <a:pt x="3401" y="2499"/>
                  </a:cubicBezTo>
                  <a:cubicBezTo>
                    <a:pt x="4097" y="2499"/>
                    <a:pt x="4656" y="1940"/>
                    <a:pt x="4656" y="1245"/>
                  </a:cubicBezTo>
                  <a:lnTo>
                    <a:pt x="4656" y="1245"/>
                  </a:lnTo>
                  <a:cubicBezTo>
                    <a:pt x="4656" y="558"/>
                    <a:pt x="4097" y="0"/>
                    <a:pt x="3401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9" name="Freeform 174">
              <a:extLst>
                <a:ext uri="{FF2B5EF4-FFF2-40B4-BE49-F238E27FC236}">
                  <a16:creationId xmlns:a16="http://schemas.microsoft.com/office/drawing/2014/main" id="{CA540F26-CE39-ABDC-80C0-5BEF3320A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309" y="1326874"/>
              <a:ext cx="1841064" cy="1888595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 Sans 10pt ExtraBold" pitchFamily="2" charset="0"/>
                </a:rPr>
                <a:t>3</a:t>
              </a:r>
              <a:endParaRPr lang="en-US" sz="72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unito Sans 10pt ExtraBold" pitchFamily="2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FE91663-CA8C-CB42-DD99-B662A8040EC1}"/>
                </a:ext>
              </a:extLst>
            </p:cNvPr>
            <p:cNvSpPr/>
            <p:nvPr/>
          </p:nvSpPr>
          <p:spPr>
            <a:xfrm>
              <a:off x="7694373" y="1800803"/>
              <a:ext cx="3497949" cy="940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ea typeface="Lato" charset="0"/>
                  <a:cs typeface="Lato" charset="0"/>
                </a:rPr>
                <a:t>Establecer los canales y mensajes adecuados para rendir cuentas a los grupos de interés de la Comisión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A279B26-237B-A68C-55C0-8A82EBF7C35D}"/>
              </a:ext>
            </a:extLst>
          </p:cNvPr>
          <p:cNvGrpSpPr/>
          <p:nvPr/>
        </p:nvGrpSpPr>
        <p:grpSpPr>
          <a:xfrm>
            <a:off x="6722236" y="3934986"/>
            <a:ext cx="4922794" cy="1668286"/>
            <a:chOff x="5853309" y="1326874"/>
            <a:chExt cx="5370480" cy="1888595"/>
          </a:xfrm>
          <a:solidFill>
            <a:srgbClr val="FAA600"/>
          </a:solidFill>
        </p:grpSpPr>
        <p:sp>
          <p:nvSpPr>
            <p:cNvPr id="12" name="Freeform 172">
              <a:extLst>
                <a:ext uri="{FF2B5EF4-FFF2-40B4-BE49-F238E27FC236}">
                  <a16:creationId xmlns:a16="http://schemas.microsoft.com/office/drawing/2014/main" id="{418F4891-9DB2-0908-41B0-E27A6EB4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617" y="1473672"/>
              <a:ext cx="3941172" cy="1574754"/>
            </a:xfrm>
            <a:custGeom>
              <a:avLst/>
              <a:gdLst>
                <a:gd name="T0" fmla="*/ 0 w 4657"/>
                <a:gd name="T1" fmla="*/ 0 h 2500"/>
                <a:gd name="T2" fmla="*/ 0 w 4657"/>
                <a:gd name="T3" fmla="*/ 0 h 2500"/>
                <a:gd name="T4" fmla="*/ 0 w 4657"/>
                <a:gd name="T5" fmla="*/ 2499 h 2500"/>
                <a:gd name="T6" fmla="*/ 3401 w 4657"/>
                <a:gd name="T7" fmla="*/ 2499 h 2500"/>
                <a:gd name="T8" fmla="*/ 4656 w 4657"/>
                <a:gd name="T9" fmla="*/ 1245 h 2500"/>
                <a:gd name="T10" fmla="*/ 4656 w 4657"/>
                <a:gd name="T11" fmla="*/ 1245 h 2500"/>
                <a:gd name="T12" fmla="*/ 3401 w 4657"/>
                <a:gd name="T13" fmla="*/ 0 h 2500"/>
                <a:gd name="T14" fmla="*/ 0 w 4657"/>
                <a:gd name="T15" fmla="*/ 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7" h="2500">
                  <a:moveTo>
                    <a:pt x="0" y="0"/>
                  </a:moveTo>
                  <a:lnTo>
                    <a:pt x="0" y="0"/>
                  </a:lnTo>
                  <a:cubicBezTo>
                    <a:pt x="0" y="2499"/>
                    <a:pt x="0" y="2499"/>
                    <a:pt x="0" y="2499"/>
                  </a:cubicBezTo>
                  <a:cubicBezTo>
                    <a:pt x="3401" y="2499"/>
                    <a:pt x="3401" y="2499"/>
                    <a:pt x="3401" y="2499"/>
                  </a:cubicBezTo>
                  <a:cubicBezTo>
                    <a:pt x="4097" y="2499"/>
                    <a:pt x="4656" y="1940"/>
                    <a:pt x="4656" y="1245"/>
                  </a:cubicBezTo>
                  <a:lnTo>
                    <a:pt x="4656" y="1245"/>
                  </a:lnTo>
                  <a:cubicBezTo>
                    <a:pt x="4656" y="558"/>
                    <a:pt x="4097" y="0"/>
                    <a:pt x="3401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3" name="Freeform 174">
              <a:extLst>
                <a:ext uri="{FF2B5EF4-FFF2-40B4-BE49-F238E27FC236}">
                  <a16:creationId xmlns:a16="http://schemas.microsoft.com/office/drawing/2014/main" id="{8AD959F7-DCC9-B0D5-353C-790704DC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309" y="1326874"/>
              <a:ext cx="1841064" cy="1888595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7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 Sans 10pt ExtraBold" pitchFamily="2" charset="0"/>
                </a:rPr>
                <a:t>4</a:t>
              </a:r>
              <a:endParaRPr lang="en-US" sz="72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unito Sans 10pt ExtraBold" pitchFamily="2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A8A8816-9630-9FC1-3B75-958D598B4843}"/>
                </a:ext>
              </a:extLst>
            </p:cNvPr>
            <p:cNvSpPr/>
            <p:nvPr/>
          </p:nvSpPr>
          <p:spPr>
            <a:xfrm>
              <a:off x="7694373" y="1800803"/>
              <a:ext cx="3497949" cy="9407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ea typeface="Lato" charset="0"/>
                  <a:cs typeface="Lato" charset="0"/>
                </a:rPr>
                <a:t>Establecer los canales y mensajes adecuados para rendir cuentas a los grupos de interés de la Comisión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449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95655" y="272153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Introducción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✓ Cómo usar los tipos de usuarios en WordPress correctamente ✓">
            <a:extLst>
              <a:ext uri="{FF2B5EF4-FFF2-40B4-BE49-F238E27FC236}">
                <a16:creationId xmlns:a16="http://schemas.microsoft.com/office/drawing/2014/main" id="{FFDD4BEB-7DA3-49C2-94A9-94DCE727E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 descr="✓ Cómo usar los tipos de usuarios en WordPress correctamente ✓">
            <a:extLst>
              <a:ext uri="{FF2B5EF4-FFF2-40B4-BE49-F238E27FC236}">
                <a16:creationId xmlns:a16="http://schemas.microsoft.com/office/drawing/2014/main" id="{D3790E08-58C8-4F88-B83E-87F989937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25333"/>
          <a:stretch/>
        </p:blipFill>
        <p:spPr bwMode="auto">
          <a:xfrm>
            <a:off x="1524000" y="3556000"/>
            <a:ext cx="457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✓ Cómo usar los tipos de usuarios en WordPress correctamente ✓">
            <a:extLst>
              <a:ext uri="{FF2B5EF4-FFF2-40B4-BE49-F238E27FC236}">
                <a16:creationId xmlns:a16="http://schemas.microsoft.com/office/drawing/2014/main" id="{9AF6C0E9-71E7-49E9-A23B-77EB82EA2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8" r="26721"/>
          <a:stretch/>
        </p:blipFill>
        <p:spPr bwMode="auto">
          <a:xfrm>
            <a:off x="6096000" y="3556000"/>
            <a:ext cx="457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24000" y="1523246"/>
            <a:ext cx="9144000" cy="2032754"/>
          </a:xfrm>
          <a:prstGeom prst="round2Same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La presente caracterización de usuarios permite identificar las particularidades de los grupos de interés de la CREG</a:t>
            </a:r>
            <a:r>
              <a:rPr lang="es-ES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el marco de la Ley 1712 de 2014, en particular en el acceso a la información pública, así como en el servicio al ciudadano, la participación ciudadana, la rendición de cuentas y gobierno digital. La misma se ajusta a la implementación, por parte de la CREG, del Modelo Integrado de Planeación y Gestión.</a:t>
            </a:r>
          </a:p>
        </p:txBody>
      </p:sp>
    </p:spTree>
    <p:extLst>
      <p:ext uri="{BB962C8B-B14F-4D97-AF65-F5344CB8AC3E}">
        <p14:creationId xmlns:p14="http://schemas.microsoft.com/office/powerpoint/2010/main" val="228028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62668" y="1374704"/>
            <a:ext cx="4014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Grupos de valor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Prestadores del servicio regulado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Usuarios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Superintendencias</a:t>
            </a:r>
          </a:p>
          <a:p>
            <a:endParaRPr lang="es-ES" sz="20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23416" y="1374704"/>
            <a:ext cx="56774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Otras partes interesadas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Gobierno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Gobiernos regionales y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Altas cortes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Entidades de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Legislativo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Gremios y asociaciones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Comités de veeduría y vocales de control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Medios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Fabricantes de equipos y elementos del servicio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Otras entidades reguladoras nacionales e internacionales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Consultores del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Proveedores de bienes y servicios a la CREG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Funcionarios CREG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Veedurías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ONGS</a:t>
            </a:r>
          </a:p>
        </p:txBody>
      </p:sp>
      <p:pic>
        <p:nvPicPr>
          <p:cNvPr id="1026" name="Picture 2" descr="Disparidades de la influenza entre grupos de minorías raciales y étnicas |  CDC">
            <a:extLst>
              <a:ext uri="{FF2B5EF4-FFF2-40B4-BE49-F238E27FC236}">
                <a16:creationId xmlns:a16="http://schemas.microsoft.com/office/drawing/2014/main" id="{4E2B81B5-4561-4B66-A074-B9DA372C0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3"/>
          <a:stretch/>
        </p:blipFill>
        <p:spPr bwMode="auto">
          <a:xfrm>
            <a:off x="725350" y="3005920"/>
            <a:ext cx="524323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44BD3299-BFE1-741E-D51A-4D815A07BE88}"/>
              </a:ext>
            </a:extLst>
          </p:cNvPr>
          <p:cNvSpPr/>
          <p:nvPr/>
        </p:nvSpPr>
        <p:spPr>
          <a:xfrm>
            <a:off x="996287" y="1259204"/>
            <a:ext cx="566381" cy="549293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1</a:t>
            </a:r>
            <a:endParaRPr lang="es-CO" b="1" dirty="0"/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78E2CD20-83FB-5BD5-196A-F1DC85E8BE8A}"/>
              </a:ext>
            </a:extLst>
          </p:cNvPr>
          <p:cNvSpPr/>
          <p:nvPr/>
        </p:nvSpPr>
        <p:spPr>
          <a:xfrm>
            <a:off x="5657035" y="1259203"/>
            <a:ext cx="566381" cy="549293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18357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>
            <a:extLst>
              <a:ext uri="{FF2B5EF4-FFF2-40B4-BE49-F238E27FC236}">
                <a16:creationId xmlns:a16="http://schemas.microsoft.com/office/drawing/2014/main" id="{01FADB56-5271-47BD-9126-FB17AAF7C9D9}"/>
              </a:ext>
            </a:extLst>
          </p:cNvPr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E115F1-62B8-1CC9-64EE-169335ECE93F}"/>
              </a:ext>
            </a:extLst>
          </p:cNvPr>
          <p:cNvSpPr txBox="1"/>
          <p:nvPr/>
        </p:nvSpPr>
        <p:spPr>
          <a:xfrm>
            <a:off x="553453" y="2349966"/>
            <a:ext cx="5181201" cy="349326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Contenga decisiones basadas en hechos y que los mismos sean comprobables. </a:t>
            </a:r>
            <a:b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reglas, sus objetivos, los estudios y análisis técnicos que la soportan y sus impactos sean explícitos y completamente públicos para todas las partes involucradas en el servicio. </a:t>
            </a:r>
            <a:b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  <a:b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procure la anticipación a los problemas. </a:t>
            </a:r>
            <a:b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se divulgue en lenguaje sencillo y se empleen piezas gráficas para mayor entendimiento. </a:t>
            </a:r>
            <a:b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se generen espacios y canales de participación en la construcción de la regulación. </a:t>
            </a:r>
            <a:endParaRPr lang="es-CO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3D730-24E8-4383-739B-D250195BE664}"/>
              </a:ext>
            </a:extLst>
          </p:cNvPr>
          <p:cNvSpPr txBox="1"/>
          <p:nvPr/>
        </p:nvSpPr>
        <p:spPr>
          <a:xfrm>
            <a:off x="6039454" y="2349966"/>
            <a:ext cx="5895871" cy="349326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Divulgación: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decisiones regulatorias se divulguen a los públicos objetivos de la entidad.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generen espacios y canales de participación en la construcción de la regulación, se analicen todas las observaciones y se valoren las alternativas propuestas.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Contenga decisiones basadas en hechos y que los mismos sean comprobables.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reglas, sus objetivos, los estudios y análisis técnicos que la soportan y sus impactos sean explícitos y completamente públicos para todas las partes involucradas en el servicio.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Proactividad: </a:t>
            </a:r>
            <a:r>
              <a:rPr lang="es-ES" sz="13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procure la anticipación a los problemas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7F1FF9-0DE5-A193-B2BF-BE98D98181CF}"/>
              </a:ext>
            </a:extLst>
          </p:cNvPr>
          <p:cNvSpPr/>
          <p:nvPr/>
        </p:nvSpPr>
        <p:spPr>
          <a:xfrm>
            <a:off x="553454" y="1524000"/>
            <a:ext cx="5181201" cy="38501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Grupo de valor: Prestadores del servicio regulado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C755A00-A6D1-CBBF-A90C-CEFD02AC7C42}"/>
              </a:ext>
            </a:extLst>
          </p:cNvPr>
          <p:cNvSpPr/>
          <p:nvPr/>
        </p:nvSpPr>
        <p:spPr>
          <a:xfrm>
            <a:off x="553453" y="1936983"/>
            <a:ext cx="5181201" cy="385011"/>
          </a:xfrm>
          <a:prstGeom prst="roundRect">
            <a:avLst/>
          </a:prstGeom>
          <a:solidFill>
            <a:srgbClr val="3760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bg1"/>
                </a:solidFill>
              </a:rPr>
              <a:t>Servicio: Comunicación de la regulación emitida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136411B-62A0-19DB-1918-D6EBC968AE93}"/>
              </a:ext>
            </a:extLst>
          </p:cNvPr>
          <p:cNvSpPr/>
          <p:nvPr/>
        </p:nvSpPr>
        <p:spPr>
          <a:xfrm>
            <a:off x="6039455" y="1523999"/>
            <a:ext cx="5895871" cy="38501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Grupo de valor: Usuarios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EEF5953-461E-C0B7-465B-3F86DCC6A513}"/>
              </a:ext>
            </a:extLst>
          </p:cNvPr>
          <p:cNvSpPr/>
          <p:nvPr/>
        </p:nvSpPr>
        <p:spPr>
          <a:xfrm>
            <a:off x="6039454" y="1936983"/>
            <a:ext cx="5895871" cy="385011"/>
          </a:xfrm>
          <a:prstGeom prst="roundRect">
            <a:avLst/>
          </a:prstGeom>
          <a:solidFill>
            <a:srgbClr val="3760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bg1"/>
                </a:solidFill>
              </a:rPr>
              <a:t>Servicio: Comunicación de la regulación emitida en lenguaje claro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1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>
            <a:extLst>
              <a:ext uri="{FF2B5EF4-FFF2-40B4-BE49-F238E27FC236}">
                <a16:creationId xmlns:a16="http://schemas.microsoft.com/office/drawing/2014/main" id="{01FADB56-5271-47BD-9126-FB17AAF7C9D9}"/>
              </a:ext>
            </a:extLst>
          </p:cNvPr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E115F1-62B8-1CC9-64EE-169335ECE93F}"/>
              </a:ext>
            </a:extLst>
          </p:cNvPr>
          <p:cNvSpPr txBox="1"/>
          <p:nvPr/>
        </p:nvSpPr>
        <p:spPr>
          <a:xfrm>
            <a:off x="577317" y="3047946"/>
            <a:ext cx="5173379" cy="178510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Cooperación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se trabaje de manera colaborativa Ia divulgación de temas que competen a las entidades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se generen espacios y canales de participación en la construcción de la regulación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3D730-24E8-4383-739B-D250195BE664}"/>
              </a:ext>
            </a:extLst>
          </p:cNvPr>
          <p:cNvSpPr txBox="1"/>
          <p:nvPr/>
        </p:nvSpPr>
        <p:spPr>
          <a:xfrm>
            <a:off x="6039653" y="2760112"/>
            <a:ext cx="5895871" cy="307776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Sujeción a la política pública: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regulación desarrolle propósitos y metas del plan nacional de desarrollo y los lineamentos de política del Gobierno Nacional.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las respuestas se emitan en el menor tiempo posible, pero siempre enmarcadas dentro de los términos legales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entregada sea completa, explicita y confiable.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Divulgación: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decisiones regulatorias se divulguen a los públicos objetivos de la entidad.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generen espacios y canales de participación en la construcción de la regulación, se analicen todas las observaciones y se valoren las alternativas propuestas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7F1FF9-0DE5-A193-B2BF-BE98D98181CF}"/>
              </a:ext>
            </a:extLst>
          </p:cNvPr>
          <p:cNvSpPr/>
          <p:nvPr/>
        </p:nvSpPr>
        <p:spPr>
          <a:xfrm>
            <a:off x="569496" y="2064337"/>
            <a:ext cx="5181201" cy="38501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Grupo de valor: Superintendencias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C755A00-A6D1-CBBF-A90C-CEFD02AC7C42}"/>
              </a:ext>
            </a:extLst>
          </p:cNvPr>
          <p:cNvSpPr/>
          <p:nvPr/>
        </p:nvSpPr>
        <p:spPr>
          <a:xfrm>
            <a:off x="569495" y="2477320"/>
            <a:ext cx="5181201" cy="565585"/>
          </a:xfrm>
          <a:prstGeom prst="roundRect">
            <a:avLst/>
          </a:prstGeom>
          <a:solidFill>
            <a:srgbClr val="37609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bg1"/>
                </a:solidFill>
              </a:rPr>
              <a:t>Servicio: Comunicación de la regulación emitida en lenguaje claro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136411B-62A0-19DB-1918-D6EBC968AE93}"/>
              </a:ext>
            </a:extLst>
          </p:cNvPr>
          <p:cNvSpPr/>
          <p:nvPr/>
        </p:nvSpPr>
        <p:spPr>
          <a:xfrm>
            <a:off x="6039454" y="2064337"/>
            <a:ext cx="5895871" cy="695775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Gobierno Nacional - Gobiernos regionales y locales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>
            <a:extLst>
              <a:ext uri="{FF2B5EF4-FFF2-40B4-BE49-F238E27FC236}">
                <a16:creationId xmlns:a16="http://schemas.microsoft.com/office/drawing/2014/main" id="{01FADB56-5271-47BD-9126-FB17AAF7C9D9}"/>
              </a:ext>
            </a:extLst>
          </p:cNvPr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3D730-24E8-4383-739B-D250195BE664}"/>
              </a:ext>
            </a:extLst>
          </p:cNvPr>
          <p:cNvSpPr txBox="1"/>
          <p:nvPr/>
        </p:nvSpPr>
        <p:spPr>
          <a:xfrm>
            <a:off x="665349" y="2614863"/>
            <a:ext cx="4821051" cy="160043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generen espacios y canales de participación en la construcción de la regulación.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136411B-62A0-19DB-1918-D6EBC968AE93}"/>
              </a:ext>
            </a:extLst>
          </p:cNvPr>
          <p:cNvSpPr/>
          <p:nvPr/>
        </p:nvSpPr>
        <p:spPr>
          <a:xfrm>
            <a:off x="665349" y="1952042"/>
            <a:ext cx="4821051" cy="66282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Altas cortes – Entidades de control - Legislativo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4A5403-ED81-6B9C-C2AA-B62ED0C03963}"/>
              </a:ext>
            </a:extLst>
          </p:cNvPr>
          <p:cNvSpPr txBox="1"/>
          <p:nvPr/>
        </p:nvSpPr>
        <p:spPr>
          <a:xfrm>
            <a:off x="5831106" y="2647817"/>
            <a:ext cx="5895871" cy="332398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Contenga decisiones basadas en hechos y que los mismos sean comprobables.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reglas, sus objetivos, los estudios y análisis técnicos que la soportan y sus impactos sean explícitos y completamente públicos para todas las partes involucradas en el servicio.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Proactividad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se procure la anticipación a los problemas.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generen espacios y canales de participación en la construcción de la regulación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79192B-A9F5-FA9B-9E2D-E586AF6076AB}"/>
              </a:ext>
            </a:extLst>
          </p:cNvPr>
          <p:cNvSpPr/>
          <p:nvPr/>
        </p:nvSpPr>
        <p:spPr>
          <a:xfrm>
            <a:off x="5830907" y="1952042"/>
            <a:ext cx="5895871" cy="695775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Gremios , asociaciones y ONGS 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5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>
            <a:extLst>
              <a:ext uri="{FF2B5EF4-FFF2-40B4-BE49-F238E27FC236}">
                <a16:creationId xmlns:a16="http://schemas.microsoft.com/office/drawing/2014/main" id="{01FADB56-5271-47BD-9126-FB17AAF7C9D9}"/>
              </a:ext>
            </a:extLst>
          </p:cNvPr>
          <p:cNvSpPr/>
          <p:nvPr/>
        </p:nvSpPr>
        <p:spPr>
          <a:xfrm>
            <a:off x="5349552" y="191689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Identificación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US" sz="21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interesadas</a:t>
            </a:r>
            <a:endParaRPr lang="en-US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3D730-24E8-4383-739B-D250195BE664}"/>
              </a:ext>
            </a:extLst>
          </p:cNvPr>
          <p:cNvSpPr txBox="1"/>
          <p:nvPr/>
        </p:nvSpPr>
        <p:spPr>
          <a:xfrm>
            <a:off x="665350" y="2283452"/>
            <a:ext cx="5165358" cy="415498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Divulgación: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decisiones regulatorias se divulguen a los públicos objetivos de la entidad.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generen espacios y canales de participación en la construcción de la regulación, se analicen todas las observaciones y se valoren las alternativas propuestas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Contenga decisiones basadas en hechos y que los mismos sean comprobables.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reglas, sus objetivos, los estudios y análisis técnicos que la soportan y sus impactos sean explícitos y completamente públicos para todas las partes involucradas en el servicio.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procure la anticipación a los problemas.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136411B-62A0-19DB-1918-D6EBC968AE93}"/>
              </a:ext>
            </a:extLst>
          </p:cNvPr>
          <p:cNvSpPr/>
          <p:nvPr/>
        </p:nvSpPr>
        <p:spPr>
          <a:xfrm>
            <a:off x="665349" y="1620631"/>
            <a:ext cx="5165359" cy="662821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Comités, vocales de control social y veedurías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4A5403-ED81-6B9C-C2AA-B62ED0C03963}"/>
              </a:ext>
            </a:extLst>
          </p:cNvPr>
          <p:cNvSpPr txBox="1"/>
          <p:nvPr/>
        </p:nvSpPr>
        <p:spPr>
          <a:xfrm>
            <a:off x="6361294" y="2036130"/>
            <a:ext cx="5365683" cy="193899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Simplicidad: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las reglas estén elaboradas de tal forma que se facilite su comprensión, aplicación y control.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Divulgación: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publiquen con suficiente anticipación todos los proyectos específicos de regulación, y que se especifiquen los plazos para recibir comentarios.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79192B-A9F5-FA9B-9E2D-E586AF6076AB}"/>
              </a:ext>
            </a:extLst>
          </p:cNvPr>
          <p:cNvSpPr/>
          <p:nvPr/>
        </p:nvSpPr>
        <p:spPr>
          <a:xfrm>
            <a:off x="6361294" y="1620631"/>
            <a:ext cx="5365484" cy="415499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Medios de comunicación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BEEC38-1C32-A74F-E41C-E12B00DF8C62}"/>
              </a:ext>
            </a:extLst>
          </p:cNvPr>
          <p:cNvSpPr txBox="1"/>
          <p:nvPr/>
        </p:nvSpPr>
        <p:spPr>
          <a:xfrm>
            <a:off x="6361294" y="4479657"/>
            <a:ext cx="5365683" cy="212365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Divulgación: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publiquen con suficiente anticipación todos los proyectos específicos de regulación, y que se especifiquen los plazos para recibir comentarios.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información se divulgue en lenguaje sencillo y se empleen piezas gráficas para mayor entendimiento.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 se generen espacios y canales de participación en la construcción de la regulación. 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Oportunidad: </a:t>
            </a:r>
            <a:r>
              <a:rPr lang="es-ES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divulgue la información a tiempo.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DF61C33-05C9-1726-EBE6-B430F93B81D8}"/>
              </a:ext>
            </a:extLst>
          </p:cNvPr>
          <p:cNvSpPr/>
          <p:nvPr/>
        </p:nvSpPr>
        <p:spPr>
          <a:xfrm>
            <a:off x="6361294" y="4064158"/>
            <a:ext cx="5365484" cy="415499"/>
          </a:xfrm>
          <a:prstGeom prst="roundRect">
            <a:avLst/>
          </a:prstGeom>
          <a:solidFill>
            <a:srgbClr val="00BBA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Otras partes interesadas: Academia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830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3279</TotalTime>
  <Words>3342</Words>
  <Application>Microsoft Office PowerPoint</Application>
  <PresentationFormat>Panorámica</PresentationFormat>
  <Paragraphs>722</Paragraphs>
  <Slides>29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Lato</vt:lpstr>
      <vt:lpstr>Nunito Sans 10pt ExtraBold</vt:lpstr>
      <vt:lpstr>Nunito Sans Normal</vt:lpstr>
      <vt:lpstr>Times New Roman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DEMOGRÁFICA</vt:lpstr>
      <vt:lpstr>Presentación de PowerPoint</vt:lpstr>
      <vt:lpstr>Presentación de PowerPoint</vt:lpstr>
      <vt:lpstr>Presentación de PowerPoint</vt:lpstr>
      <vt:lpstr>Presentación de PowerPoint</vt:lpstr>
      <vt:lpstr>CONTEXTO DE USO</vt:lpstr>
      <vt:lpstr>Presentación de PowerPoint</vt:lpstr>
      <vt:lpstr>OBJETIVOS Y MOTIVACIONES</vt:lpstr>
      <vt:lpstr>Presentación de PowerPoint</vt:lpstr>
      <vt:lpstr>Presentación de PowerPoint</vt:lpstr>
      <vt:lpstr>ESCENARIOS DE USO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Velandia</dc:creator>
  <cp:lastModifiedBy>Maria Alejandra Solano Vargas</cp:lastModifiedBy>
  <cp:revision>227</cp:revision>
  <dcterms:created xsi:type="dcterms:W3CDTF">2019-04-02T16:57:36Z</dcterms:created>
  <dcterms:modified xsi:type="dcterms:W3CDTF">2024-07-30T14:49:35Z</dcterms:modified>
</cp:coreProperties>
</file>