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67" r:id="rId3"/>
    <p:sldId id="266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96" r:id="rId15"/>
    <p:sldId id="287" r:id="rId16"/>
    <p:sldId id="288" r:id="rId17"/>
    <p:sldId id="289" r:id="rId18"/>
    <p:sldId id="292" r:id="rId19"/>
    <p:sldId id="261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-my.sharepoint.com/personal/msolano_creg_gov_co/Documents/Comunicaciones%202024/PQRSD%20PARA%20ORDENAR/PROCESOS%20DE%20PQRS-%20PARA%20CRE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olano\Downloads\MUESTRA%20FINAL%20-%203%20DE%20AGOST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reggov.sharepoint.com/sites/ProyeccinCorporativa-PQRS/Documentos%20compartidos/PQRS/PQRS%202022/MATRIZ%20DE%20ASIGNACI&#211;N%20HIT&#211;RICO%20POR%20ASESOR/Matriz%20asignaci&#243;n%20PQRS%20Integrad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CANTIDAD</a:t>
            </a:r>
            <a:r>
              <a:rPr lang="en-US" baseline="0"/>
              <a:t> DE PROCESOS RADICADOS  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'[PROCESOS DE PQRS- PARA CREG.xlsx]TODOS LOS PROCESOS'!$J$1:$J$2</c:f>
              <c:strCache>
                <c:ptCount val="2"/>
                <c:pt idx="0">
                  <c:v>TOTAL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CREG.xlsx]TODOS LOS PROCESOS'!$A$3:$B$78</c:f>
              <c:multiLvlStrCache>
                <c:ptCount val="76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  <c:pt idx="31">
                    <c:v>I TRIMESTRE </c:v>
                  </c:pt>
                  <c:pt idx="32">
                    <c:v>II TRIMESTRE </c:v>
                  </c:pt>
                  <c:pt idx="33">
                    <c:v>III TRIMESTRE </c:v>
                  </c:pt>
                  <c:pt idx="34">
                    <c:v>IV TRIMESTRE </c:v>
                  </c:pt>
                  <c:pt idx="35">
                    <c:v>I TRIMESTRE </c:v>
                  </c:pt>
                  <c:pt idx="36">
                    <c:v>II TRIMESTRE </c:v>
                  </c:pt>
                  <c:pt idx="37">
                    <c:v>III TRIMESTRE </c:v>
                  </c:pt>
                  <c:pt idx="38">
                    <c:v>IV TRIMESTRE </c:v>
                  </c:pt>
                  <c:pt idx="39">
                    <c:v>I TRIMESTRE </c:v>
                  </c:pt>
                  <c:pt idx="40">
                    <c:v>II TRIMESTRE </c:v>
                  </c:pt>
                  <c:pt idx="41">
                    <c:v>III TRIMESTRE </c:v>
                  </c:pt>
                  <c:pt idx="42">
                    <c:v>IV TRIMESTRE </c:v>
                  </c:pt>
                  <c:pt idx="43">
                    <c:v>I TRIMESTRE </c:v>
                  </c:pt>
                  <c:pt idx="44">
                    <c:v>II TRIMESTRE </c:v>
                  </c:pt>
                  <c:pt idx="45">
                    <c:v>III TRIMESTRE </c:v>
                  </c:pt>
                  <c:pt idx="46">
                    <c:v>IV TRIMESTRE </c:v>
                  </c:pt>
                  <c:pt idx="47">
                    <c:v>I TRIMESTRE </c:v>
                  </c:pt>
                  <c:pt idx="48">
                    <c:v>II TRIMESTRE </c:v>
                  </c:pt>
                  <c:pt idx="49">
                    <c:v>III TRIMESTRE </c:v>
                  </c:pt>
                  <c:pt idx="50">
                    <c:v>IV TRIMESTRE </c:v>
                  </c:pt>
                  <c:pt idx="51">
                    <c:v>I TRIMESTRE </c:v>
                  </c:pt>
                  <c:pt idx="52">
                    <c:v>II TRIMESTRE </c:v>
                  </c:pt>
                  <c:pt idx="53">
                    <c:v>III TRIMESTRE </c:v>
                  </c:pt>
                  <c:pt idx="54">
                    <c:v>IV TRIMESTRE </c:v>
                  </c:pt>
                  <c:pt idx="55">
                    <c:v>I TRIMESTRE </c:v>
                  </c:pt>
                  <c:pt idx="56">
                    <c:v>II TRIMESTRE </c:v>
                  </c:pt>
                  <c:pt idx="57">
                    <c:v>III TRIMESTRE </c:v>
                  </c:pt>
                  <c:pt idx="58">
                    <c:v>IV TRIMESTRE </c:v>
                  </c:pt>
                  <c:pt idx="59">
                    <c:v>I TRIMESTRE </c:v>
                  </c:pt>
                  <c:pt idx="60">
                    <c:v>II TRIMESTRE </c:v>
                  </c:pt>
                  <c:pt idx="61">
                    <c:v>III TRIMESTRE </c:v>
                  </c:pt>
                  <c:pt idx="62">
                    <c:v>IV TRIMESTRE </c:v>
                  </c:pt>
                  <c:pt idx="63">
                    <c:v>I TRIMESTRE </c:v>
                  </c:pt>
                  <c:pt idx="64">
                    <c:v>II TRIMESTRE </c:v>
                  </c:pt>
                  <c:pt idx="65">
                    <c:v>III TRIMESTRE </c:v>
                  </c:pt>
                  <c:pt idx="66">
                    <c:v>IV TRIMESTRE </c:v>
                  </c:pt>
                  <c:pt idx="67">
                    <c:v>I TRIMESTRE </c:v>
                  </c:pt>
                  <c:pt idx="68">
                    <c:v>II TRIMESTRE </c:v>
                  </c:pt>
                  <c:pt idx="69">
                    <c:v>III TRIMESTRE </c:v>
                  </c:pt>
                  <c:pt idx="70">
                    <c:v>IV TRIMESTRE </c:v>
                  </c:pt>
                  <c:pt idx="71">
                    <c:v>I TRIMESTRE </c:v>
                  </c:pt>
                  <c:pt idx="72">
                    <c:v>II TRIMESTRE </c:v>
                  </c:pt>
                  <c:pt idx="73">
                    <c:v>III TRIMESTRE </c:v>
                  </c:pt>
                  <c:pt idx="74">
                    <c:v>IV TRIMESTRE </c:v>
                  </c:pt>
                  <c:pt idx="75">
                    <c:v>UN SOLO MES </c:v>
                  </c:pt>
                </c:lvl>
                <c:lvl>
                  <c:pt idx="0">
                    <c:v>2003</c:v>
                  </c:pt>
                  <c:pt idx="3">
                    <c:v>2004</c:v>
                  </c:pt>
                  <c:pt idx="7">
                    <c:v>2005</c:v>
                  </c:pt>
                  <c:pt idx="11">
                    <c:v>2006</c:v>
                  </c:pt>
                  <c:pt idx="15">
                    <c:v>2007</c:v>
                  </c:pt>
                  <c:pt idx="19">
                    <c:v>2008</c:v>
                  </c:pt>
                  <c:pt idx="23">
                    <c:v>2009</c:v>
                  </c:pt>
                  <c:pt idx="27">
                    <c:v>2010</c:v>
                  </c:pt>
                  <c:pt idx="31">
                    <c:v>2011</c:v>
                  </c:pt>
                  <c:pt idx="35">
                    <c:v>2012</c:v>
                  </c:pt>
                  <c:pt idx="39">
                    <c:v>2013</c:v>
                  </c:pt>
                  <c:pt idx="43">
                    <c:v>2014</c:v>
                  </c:pt>
                  <c:pt idx="47">
                    <c:v>2015</c:v>
                  </c:pt>
                  <c:pt idx="51">
                    <c:v>2016</c:v>
                  </c:pt>
                  <c:pt idx="55">
                    <c:v>2017</c:v>
                  </c:pt>
                  <c:pt idx="59">
                    <c:v>2018</c:v>
                  </c:pt>
                  <c:pt idx="63">
                    <c:v>2019</c:v>
                  </c:pt>
                  <c:pt idx="67">
                    <c:v>2020</c:v>
                  </c:pt>
                  <c:pt idx="69">
                    <c:v>2022</c:v>
                  </c:pt>
                  <c:pt idx="71">
                    <c:v>2023</c:v>
                  </c:pt>
                  <c:pt idx="75">
                    <c:v>2024</c:v>
                  </c:pt>
                </c:lvl>
              </c:multiLvlStrCache>
            </c:multiLvlStrRef>
          </c:cat>
          <c:val>
            <c:numRef>
              <c:f>'[PROCESOS DE PQRS- PARA CREG.xlsx]TODOS LOS PROCESOS'!$J$3:$J$78</c:f>
              <c:numCache>
                <c:formatCode>General</c:formatCode>
                <c:ptCount val="76"/>
                <c:pt idx="0">
                  <c:v>81</c:v>
                </c:pt>
                <c:pt idx="1">
                  <c:v>99</c:v>
                </c:pt>
                <c:pt idx="2">
                  <c:v>113</c:v>
                </c:pt>
                <c:pt idx="3">
                  <c:v>1092</c:v>
                </c:pt>
                <c:pt idx="4">
                  <c:v>930</c:v>
                </c:pt>
                <c:pt idx="5">
                  <c:v>767</c:v>
                </c:pt>
                <c:pt idx="6">
                  <c:v>604</c:v>
                </c:pt>
                <c:pt idx="7">
                  <c:v>337</c:v>
                </c:pt>
                <c:pt idx="8">
                  <c:v>994</c:v>
                </c:pt>
                <c:pt idx="9">
                  <c:v>758</c:v>
                </c:pt>
                <c:pt idx="10">
                  <c:v>713</c:v>
                </c:pt>
                <c:pt idx="11">
                  <c:v>1100</c:v>
                </c:pt>
                <c:pt idx="12">
                  <c:v>1021</c:v>
                </c:pt>
                <c:pt idx="13">
                  <c:v>1070</c:v>
                </c:pt>
                <c:pt idx="14">
                  <c:v>1385</c:v>
                </c:pt>
                <c:pt idx="15">
                  <c:v>1300</c:v>
                </c:pt>
                <c:pt idx="16">
                  <c:v>1320</c:v>
                </c:pt>
                <c:pt idx="17">
                  <c:v>1159</c:v>
                </c:pt>
                <c:pt idx="18">
                  <c:v>1215</c:v>
                </c:pt>
                <c:pt idx="19">
                  <c:v>1077</c:v>
                </c:pt>
                <c:pt idx="20">
                  <c:v>1169</c:v>
                </c:pt>
                <c:pt idx="21">
                  <c:v>1490</c:v>
                </c:pt>
                <c:pt idx="22">
                  <c:v>1154</c:v>
                </c:pt>
                <c:pt idx="23">
                  <c:v>1145</c:v>
                </c:pt>
                <c:pt idx="24">
                  <c:v>903</c:v>
                </c:pt>
                <c:pt idx="25">
                  <c:v>954</c:v>
                </c:pt>
                <c:pt idx="26">
                  <c:v>1289</c:v>
                </c:pt>
                <c:pt idx="27">
                  <c:v>1752</c:v>
                </c:pt>
                <c:pt idx="28">
                  <c:v>1712</c:v>
                </c:pt>
                <c:pt idx="29">
                  <c:v>1855</c:v>
                </c:pt>
                <c:pt idx="30">
                  <c:v>2044</c:v>
                </c:pt>
                <c:pt idx="31">
                  <c:v>2117</c:v>
                </c:pt>
                <c:pt idx="32">
                  <c:v>1894</c:v>
                </c:pt>
                <c:pt idx="33">
                  <c:v>1995</c:v>
                </c:pt>
                <c:pt idx="34">
                  <c:v>1939</c:v>
                </c:pt>
                <c:pt idx="35">
                  <c:v>1814</c:v>
                </c:pt>
                <c:pt idx="36">
                  <c:v>2002</c:v>
                </c:pt>
                <c:pt idx="37">
                  <c:v>2047</c:v>
                </c:pt>
                <c:pt idx="38">
                  <c:v>2018</c:v>
                </c:pt>
                <c:pt idx="39">
                  <c:v>1862</c:v>
                </c:pt>
                <c:pt idx="40">
                  <c:v>1900</c:v>
                </c:pt>
                <c:pt idx="41">
                  <c:v>1928</c:v>
                </c:pt>
                <c:pt idx="42">
                  <c:v>2007</c:v>
                </c:pt>
                <c:pt idx="43">
                  <c:v>2075</c:v>
                </c:pt>
                <c:pt idx="44">
                  <c:v>2541</c:v>
                </c:pt>
                <c:pt idx="45">
                  <c:v>2819</c:v>
                </c:pt>
                <c:pt idx="46">
                  <c:v>2659</c:v>
                </c:pt>
                <c:pt idx="47">
                  <c:v>2444</c:v>
                </c:pt>
                <c:pt idx="48">
                  <c:v>2371</c:v>
                </c:pt>
                <c:pt idx="49">
                  <c:v>2502</c:v>
                </c:pt>
                <c:pt idx="50">
                  <c:v>3063</c:v>
                </c:pt>
                <c:pt idx="51">
                  <c:v>2386</c:v>
                </c:pt>
                <c:pt idx="52">
                  <c:v>3678</c:v>
                </c:pt>
                <c:pt idx="53">
                  <c:v>2674</c:v>
                </c:pt>
                <c:pt idx="54">
                  <c:v>2994</c:v>
                </c:pt>
                <c:pt idx="55">
                  <c:v>2481</c:v>
                </c:pt>
                <c:pt idx="56">
                  <c:v>2476</c:v>
                </c:pt>
                <c:pt idx="57">
                  <c:v>2148</c:v>
                </c:pt>
                <c:pt idx="58">
                  <c:v>2346</c:v>
                </c:pt>
                <c:pt idx="59">
                  <c:v>2093</c:v>
                </c:pt>
                <c:pt idx="60">
                  <c:v>2760</c:v>
                </c:pt>
                <c:pt idx="61">
                  <c:v>2747</c:v>
                </c:pt>
                <c:pt idx="62">
                  <c:v>2430</c:v>
                </c:pt>
                <c:pt idx="63">
                  <c:v>2698</c:v>
                </c:pt>
                <c:pt idx="64">
                  <c:v>2318</c:v>
                </c:pt>
                <c:pt idx="65">
                  <c:v>2346</c:v>
                </c:pt>
                <c:pt idx="66">
                  <c:v>2569</c:v>
                </c:pt>
                <c:pt idx="67">
                  <c:v>2023</c:v>
                </c:pt>
                <c:pt idx="68">
                  <c:v>4345</c:v>
                </c:pt>
                <c:pt idx="69">
                  <c:v>7322</c:v>
                </c:pt>
                <c:pt idx="70">
                  <c:v>8321</c:v>
                </c:pt>
                <c:pt idx="71">
                  <c:v>8158</c:v>
                </c:pt>
                <c:pt idx="72">
                  <c:v>9231</c:v>
                </c:pt>
                <c:pt idx="73">
                  <c:v>7064</c:v>
                </c:pt>
                <c:pt idx="74">
                  <c:v>8072</c:v>
                </c:pt>
                <c:pt idx="75">
                  <c:v>4083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E-4CC9-A189-179BC6376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0364384"/>
        <c:axId val="1972388064"/>
      </c:barChart>
      <c:catAx>
        <c:axId val="19803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72388064"/>
        <c:crosses val="autoZero"/>
        <c:auto val="1"/>
        <c:lblAlgn val="ctr"/>
        <c:lblOffset val="100"/>
        <c:noMultiLvlLbl val="0"/>
      </c:catAx>
      <c:valAx>
        <c:axId val="197238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8036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CREG.xlsx]PQRS'!$G$1:$G$2</c:f>
              <c:strCache>
                <c:ptCount val="2"/>
                <c:pt idx="0">
                  <c:v> CANTIDAD DE PQRS 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CREG.xlsx]PQRS'!$E$3:$F$55</c:f>
              <c:multiLvlStrCache>
                <c:ptCount val="52"/>
                <c:lvl>
                  <c:pt idx="0">
                    <c:v>I TRIMESTRE </c:v>
                  </c:pt>
                  <c:pt idx="1">
                    <c:v>II TRIMESTRE </c:v>
                  </c:pt>
                  <c:pt idx="2">
                    <c:v>III TRIMESTRE </c:v>
                  </c:pt>
                  <c:pt idx="3">
                    <c:v>IV TRIMESTRE </c:v>
                  </c:pt>
                  <c:pt idx="4">
                    <c:v>I TRIMESTRE </c:v>
                  </c:pt>
                  <c:pt idx="5">
                    <c:v>II TRIMESTRE </c:v>
                  </c:pt>
                  <c:pt idx="6">
                    <c:v>III TRIMESTRE </c:v>
                  </c:pt>
                  <c:pt idx="7">
                    <c:v>IV TRIMESTRE </c:v>
                  </c:pt>
                  <c:pt idx="8">
                    <c:v>I TRIMESTRE </c:v>
                  </c:pt>
                  <c:pt idx="9">
                    <c:v>II TRIMESTRE </c:v>
                  </c:pt>
                  <c:pt idx="10">
                    <c:v>III TRIMESTRE </c:v>
                  </c:pt>
                  <c:pt idx="11">
                    <c:v>IV TRIMESTRE </c:v>
                  </c:pt>
                  <c:pt idx="12">
                    <c:v>I TRIMESTRE </c:v>
                  </c:pt>
                  <c:pt idx="13">
                    <c:v>II TRIMESTRE </c:v>
                  </c:pt>
                  <c:pt idx="14">
                    <c:v>III TRIMESTRE </c:v>
                  </c:pt>
                  <c:pt idx="15">
                    <c:v>IV TRIMESTRE </c:v>
                  </c:pt>
                  <c:pt idx="16">
                    <c:v>I TRIMESTRE </c:v>
                  </c:pt>
                  <c:pt idx="17">
                    <c:v>II TRIMESTRE </c:v>
                  </c:pt>
                  <c:pt idx="18">
                    <c:v>III TRIMESTRE </c:v>
                  </c:pt>
                  <c:pt idx="19">
                    <c:v>IV TRIMESTRE </c:v>
                  </c:pt>
                  <c:pt idx="20">
                    <c:v>I TRIMESTRE </c:v>
                  </c:pt>
                  <c:pt idx="21">
                    <c:v>II TRIMESTRE </c:v>
                  </c:pt>
                  <c:pt idx="22">
                    <c:v>III TRIMESTRE </c:v>
                  </c:pt>
                  <c:pt idx="23">
                    <c:v>IV TRIMESTRE </c:v>
                  </c:pt>
                  <c:pt idx="24">
                    <c:v>I TRIMESTRE </c:v>
                  </c:pt>
                  <c:pt idx="25">
                    <c:v>II TRIMESTRE </c:v>
                  </c:pt>
                  <c:pt idx="26">
                    <c:v>III TRIMESTRE </c:v>
                  </c:pt>
                  <c:pt idx="27">
                    <c:v>IV TRIMESTRE </c:v>
                  </c:pt>
                  <c:pt idx="28">
                    <c:v>I TRIMESTRE </c:v>
                  </c:pt>
                  <c:pt idx="29">
                    <c:v>II TRIMESTRE </c:v>
                  </c:pt>
                  <c:pt idx="30">
                    <c:v>III TRIMESTRE </c:v>
                  </c:pt>
                  <c:pt idx="31">
                    <c:v>IV TRIMESTRE </c:v>
                  </c:pt>
                  <c:pt idx="32">
                    <c:v>I TRIMESTRE </c:v>
                  </c:pt>
                  <c:pt idx="33">
                    <c:v>II TRIMESTRE </c:v>
                  </c:pt>
                  <c:pt idx="34">
                    <c:v>III TRIMESTRE </c:v>
                  </c:pt>
                  <c:pt idx="35">
                    <c:v>IV TRIMESTRE </c:v>
                  </c:pt>
                  <c:pt idx="36">
                    <c:v>I TRIMESTRE </c:v>
                  </c:pt>
                  <c:pt idx="37">
                    <c:v>II TRIMESTRE </c:v>
                  </c:pt>
                  <c:pt idx="38">
                    <c:v>III TRIMESTRE </c:v>
                  </c:pt>
                  <c:pt idx="39">
                    <c:v>IV TRIMESTRE </c:v>
                  </c:pt>
                  <c:pt idx="40">
                    <c:v>I TRIMESTRE </c:v>
                  </c:pt>
                  <c:pt idx="41">
                    <c:v>II TRIMESTRE </c:v>
                  </c:pt>
                  <c:pt idx="42">
                    <c:v>III TRIMESTRE </c:v>
                  </c:pt>
                  <c:pt idx="43">
                    <c:v>IV TRIMESTRE </c:v>
                  </c:pt>
                  <c:pt idx="44">
                    <c:v>I TRIMESTRE </c:v>
                  </c:pt>
                  <c:pt idx="45">
                    <c:v>II TRIMESTRE </c:v>
                  </c:pt>
                  <c:pt idx="46">
                    <c:v>III TRIMESTRE </c:v>
                  </c:pt>
                  <c:pt idx="47">
                    <c:v>IV TRIMESTRE </c:v>
                  </c:pt>
                  <c:pt idx="48">
                    <c:v>I TRIMESTRE </c:v>
                  </c:pt>
                  <c:pt idx="49">
                    <c:v>II TRIMESTRE </c:v>
                  </c:pt>
                  <c:pt idx="50">
                    <c:v>III TRIMESTRE </c:v>
                  </c:pt>
                  <c:pt idx="51">
                    <c:v>IV TRIMESTRE </c:v>
                  </c:pt>
                </c:lvl>
                <c:lvl>
                  <c:pt idx="0">
                    <c:v>2009</c:v>
                  </c:pt>
                  <c:pt idx="4">
                    <c:v>2010</c:v>
                  </c:pt>
                  <c:pt idx="8">
                    <c:v>2011</c:v>
                  </c:pt>
                  <c:pt idx="12">
                    <c:v>2012</c:v>
                  </c:pt>
                  <c:pt idx="16">
                    <c:v>2013</c:v>
                  </c:pt>
                  <c:pt idx="20">
                    <c:v>2014</c:v>
                  </c:pt>
                  <c:pt idx="24">
                    <c:v>2015</c:v>
                  </c:pt>
                  <c:pt idx="28">
                    <c:v>2016</c:v>
                  </c:pt>
                  <c:pt idx="32">
                    <c:v>2017</c:v>
                  </c:pt>
                  <c:pt idx="36">
                    <c:v>2018</c:v>
                  </c:pt>
                  <c:pt idx="40">
                    <c:v>2019</c:v>
                  </c:pt>
                  <c:pt idx="44">
                    <c:v>2020</c:v>
                  </c:pt>
                  <c:pt idx="46">
                    <c:v>2022</c:v>
                  </c:pt>
                  <c:pt idx="48">
                    <c:v>2023</c:v>
                  </c:pt>
                </c:lvl>
              </c:multiLvlStrCache>
            </c:multiLvlStrRef>
          </c:cat>
          <c:val>
            <c:numRef>
              <c:f>'[PROCESOS DE PQRS- PARA CREG.xlsx]PQRS'!$G$3:$G$55</c:f>
              <c:numCache>
                <c:formatCode>General</c:formatCode>
                <c:ptCount val="53"/>
                <c:pt idx="0">
                  <c:v>300</c:v>
                </c:pt>
                <c:pt idx="1">
                  <c:v>290</c:v>
                </c:pt>
                <c:pt idx="2">
                  <c:v>311</c:v>
                </c:pt>
                <c:pt idx="3">
                  <c:v>272</c:v>
                </c:pt>
                <c:pt idx="4">
                  <c:v>405</c:v>
                </c:pt>
                <c:pt idx="5">
                  <c:v>440</c:v>
                </c:pt>
                <c:pt idx="6">
                  <c:v>473</c:v>
                </c:pt>
                <c:pt idx="7">
                  <c:v>465</c:v>
                </c:pt>
                <c:pt idx="8">
                  <c:v>531</c:v>
                </c:pt>
                <c:pt idx="9">
                  <c:v>504</c:v>
                </c:pt>
                <c:pt idx="10">
                  <c:v>574</c:v>
                </c:pt>
                <c:pt idx="11">
                  <c:v>504</c:v>
                </c:pt>
                <c:pt idx="12">
                  <c:v>520</c:v>
                </c:pt>
                <c:pt idx="13">
                  <c:v>539</c:v>
                </c:pt>
                <c:pt idx="14">
                  <c:v>571</c:v>
                </c:pt>
                <c:pt idx="15">
                  <c:v>430</c:v>
                </c:pt>
                <c:pt idx="16">
                  <c:v>490</c:v>
                </c:pt>
                <c:pt idx="17">
                  <c:v>486</c:v>
                </c:pt>
                <c:pt idx="18">
                  <c:v>535</c:v>
                </c:pt>
                <c:pt idx="19">
                  <c:v>514</c:v>
                </c:pt>
                <c:pt idx="20">
                  <c:v>486</c:v>
                </c:pt>
                <c:pt idx="21">
                  <c:v>461</c:v>
                </c:pt>
                <c:pt idx="22">
                  <c:v>551</c:v>
                </c:pt>
                <c:pt idx="23">
                  <c:v>234</c:v>
                </c:pt>
                <c:pt idx="24">
                  <c:v>269</c:v>
                </c:pt>
                <c:pt idx="25">
                  <c:v>253</c:v>
                </c:pt>
                <c:pt idx="26">
                  <c:v>418</c:v>
                </c:pt>
                <c:pt idx="27">
                  <c:v>405</c:v>
                </c:pt>
                <c:pt idx="28">
                  <c:v>363</c:v>
                </c:pt>
                <c:pt idx="29">
                  <c:v>1461</c:v>
                </c:pt>
                <c:pt idx="30">
                  <c:v>672</c:v>
                </c:pt>
                <c:pt idx="31">
                  <c:v>611</c:v>
                </c:pt>
                <c:pt idx="32">
                  <c:v>585</c:v>
                </c:pt>
                <c:pt idx="33">
                  <c:v>632</c:v>
                </c:pt>
                <c:pt idx="34">
                  <c:v>647</c:v>
                </c:pt>
                <c:pt idx="35">
                  <c:v>583</c:v>
                </c:pt>
                <c:pt idx="36">
                  <c:v>494</c:v>
                </c:pt>
                <c:pt idx="37">
                  <c:v>801</c:v>
                </c:pt>
                <c:pt idx="38">
                  <c:v>692</c:v>
                </c:pt>
                <c:pt idx="39">
                  <c:v>669</c:v>
                </c:pt>
                <c:pt idx="40">
                  <c:v>582</c:v>
                </c:pt>
                <c:pt idx="41">
                  <c:v>725</c:v>
                </c:pt>
                <c:pt idx="42">
                  <c:v>624</c:v>
                </c:pt>
                <c:pt idx="43">
                  <c:v>743</c:v>
                </c:pt>
                <c:pt idx="44">
                  <c:v>595</c:v>
                </c:pt>
                <c:pt idx="45">
                  <c:v>1625</c:v>
                </c:pt>
                <c:pt idx="46">
                  <c:v>1195</c:v>
                </c:pt>
                <c:pt idx="47">
                  <c:v>1316</c:v>
                </c:pt>
                <c:pt idx="48">
                  <c:v>1599</c:v>
                </c:pt>
                <c:pt idx="49">
                  <c:v>1350</c:v>
                </c:pt>
                <c:pt idx="50">
                  <c:v>1286</c:v>
                </c:pt>
                <c:pt idx="51">
                  <c:v>1060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B1-4152-BBD9-F122D3B12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2904864"/>
        <c:axId val="1972397216"/>
      </c:lineChart>
      <c:catAx>
        <c:axId val="188290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72397216"/>
        <c:crosses val="autoZero"/>
        <c:auto val="1"/>
        <c:lblAlgn val="ctr"/>
        <c:lblOffset val="100"/>
        <c:noMultiLvlLbl val="0"/>
      </c:catAx>
      <c:valAx>
        <c:axId val="197239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8290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PROCESOS DE INFORMACIÓN POR</a:t>
            </a:r>
            <a:r>
              <a:rPr lang="en-US" baseline="0"/>
              <a:t> TRIMESTRE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CREG.xlsx]Procesos de información'!$G$1:$G$2</c:f>
              <c:strCache>
                <c:ptCount val="2"/>
                <c:pt idx="0">
                  <c:v>PROCESOS DE INFORMACIÓN 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CREG.xlsx]Procesos de información'!$E$3:$F$77</c:f>
              <c:multiLvlStrCache>
                <c:ptCount val="75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  <c:pt idx="31">
                    <c:v>I TRIMESTRE </c:v>
                  </c:pt>
                  <c:pt idx="32">
                    <c:v>II TRIMESTRE </c:v>
                  </c:pt>
                  <c:pt idx="33">
                    <c:v>III TRIMESTRE </c:v>
                  </c:pt>
                  <c:pt idx="34">
                    <c:v>IV TRIMESTRE </c:v>
                  </c:pt>
                  <c:pt idx="35">
                    <c:v>I TRIMESTRE </c:v>
                  </c:pt>
                  <c:pt idx="36">
                    <c:v>II TRIMESTRE </c:v>
                  </c:pt>
                  <c:pt idx="37">
                    <c:v>III TRIMESTRE </c:v>
                  </c:pt>
                  <c:pt idx="38">
                    <c:v>IV TRIMESTRE </c:v>
                  </c:pt>
                  <c:pt idx="39">
                    <c:v>I TRIMESTRE </c:v>
                  </c:pt>
                  <c:pt idx="40">
                    <c:v>II TRIMESTRE </c:v>
                  </c:pt>
                  <c:pt idx="41">
                    <c:v>III TRIMESTRE </c:v>
                  </c:pt>
                  <c:pt idx="42">
                    <c:v>IV TRIMESTRE </c:v>
                  </c:pt>
                  <c:pt idx="43">
                    <c:v>I TRIMESTRE </c:v>
                  </c:pt>
                  <c:pt idx="44">
                    <c:v>II TRIMESTRE </c:v>
                  </c:pt>
                  <c:pt idx="45">
                    <c:v>III TRIMESTRE </c:v>
                  </c:pt>
                  <c:pt idx="46">
                    <c:v>IV TRIMESTRE </c:v>
                  </c:pt>
                  <c:pt idx="47">
                    <c:v>I TRIMESTRE </c:v>
                  </c:pt>
                  <c:pt idx="48">
                    <c:v>II TRIMESTRE </c:v>
                  </c:pt>
                  <c:pt idx="49">
                    <c:v>III TRIMESTRE </c:v>
                  </c:pt>
                  <c:pt idx="50">
                    <c:v>IV TRIMESTRE </c:v>
                  </c:pt>
                  <c:pt idx="51">
                    <c:v>I TRIMESTRE </c:v>
                  </c:pt>
                  <c:pt idx="52">
                    <c:v>II TRIMESTRE </c:v>
                  </c:pt>
                  <c:pt idx="53">
                    <c:v>III TRIMESTRE </c:v>
                  </c:pt>
                  <c:pt idx="54">
                    <c:v>IV TRIMESTRE </c:v>
                  </c:pt>
                  <c:pt idx="55">
                    <c:v>I TRIMESTRE </c:v>
                  </c:pt>
                  <c:pt idx="56">
                    <c:v>II TRIMESTRE </c:v>
                  </c:pt>
                  <c:pt idx="57">
                    <c:v>III TRIMESTRE </c:v>
                  </c:pt>
                  <c:pt idx="58">
                    <c:v>IV TRIMESTRE </c:v>
                  </c:pt>
                  <c:pt idx="59">
                    <c:v>I TRIMESTRE </c:v>
                  </c:pt>
                  <c:pt idx="60">
                    <c:v>II TRIMESTRE </c:v>
                  </c:pt>
                  <c:pt idx="61">
                    <c:v>III TRIMESTRE </c:v>
                  </c:pt>
                  <c:pt idx="62">
                    <c:v>IV TRIMESTRE </c:v>
                  </c:pt>
                  <c:pt idx="63">
                    <c:v>I TRIMESTRE </c:v>
                  </c:pt>
                  <c:pt idx="64">
                    <c:v>II TRIMESTRE </c:v>
                  </c:pt>
                  <c:pt idx="65">
                    <c:v>III TRIMESTRE </c:v>
                  </c:pt>
                  <c:pt idx="66">
                    <c:v>IV TRIMESTRE </c:v>
                  </c:pt>
                  <c:pt idx="67">
                    <c:v>I TRIMESTRE </c:v>
                  </c:pt>
                  <c:pt idx="68">
                    <c:v>II TRIMESTRE </c:v>
                  </c:pt>
                  <c:pt idx="69">
                    <c:v>III TRIMESTRE </c:v>
                  </c:pt>
                  <c:pt idx="70">
                    <c:v>IV TRIMESTRE </c:v>
                  </c:pt>
                  <c:pt idx="71">
                    <c:v>I TRIMESTRE </c:v>
                  </c:pt>
                  <c:pt idx="72">
                    <c:v>II TRIMESTRE </c:v>
                  </c:pt>
                  <c:pt idx="73">
                    <c:v>III TRIMESTRE </c:v>
                  </c:pt>
                  <c:pt idx="74">
                    <c:v>IV TRIMESTRE </c:v>
                  </c:pt>
                </c:lvl>
                <c:lvl>
                  <c:pt idx="0">
                    <c:v>2003</c:v>
                  </c:pt>
                  <c:pt idx="3">
                    <c:v>2004</c:v>
                  </c:pt>
                  <c:pt idx="7">
                    <c:v>2005</c:v>
                  </c:pt>
                  <c:pt idx="11">
                    <c:v>2006</c:v>
                  </c:pt>
                  <c:pt idx="15">
                    <c:v>2007</c:v>
                  </c:pt>
                  <c:pt idx="19">
                    <c:v>2008</c:v>
                  </c:pt>
                  <c:pt idx="23">
                    <c:v>2009</c:v>
                  </c:pt>
                  <c:pt idx="27">
                    <c:v>2010</c:v>
                  </c:pt>
                  <c:pt idx="31">
                    <c:v>2011</c:v>
                  </c:pt>
                  <c:pt idx="35">
                    <c:v>2012</c:v>
                  </c:pt>
                  <c:pt idx="39">
                    <c:v>2013</c:v>
                  </c:pt>
                  <c:pt idx="43">
                    <c:v>2014</c:v>
                  </c:pt>
                  <c:pt idx="47">
                    <c:v>2015</c:v>
                  </c:pt>
                  <c:pt idx="51">
                    <c:v>2016</c:v>
                  </c:pt>
                  <c:pt idx="55">
                    <c:v>2017</c:v>
                  </c:pt>
                  <c:pt idx="59">
                    <c:v>2018</c:v>
                  </c:pt>
                  <c:pt idx="63">
                    <c:v>2019</c:v>
                  </c:pt>
                  <c:pt idx="67">
                    <c:v>2020</c:v>
                  </c:pt>
                  <c:pt idx="68">
                    <c:v>2020</c:v>
                  </c:pt>
                  <c:pt idx="69">
                    <c:v>2022</c:v>
                  </c:pt>
                  <c:pt idx="71">
                    <c:v>2023</c:v>
                  </c:pt>
                </c:lvl>
              </c:multiLvlStrCache>
            </c:multiLvlStrRef>
          </c:cat>
          <c:val>
            <c:numRef>
              <c:f>'[PROCESOS DE PQRS- PARA CREG.xlsx]Procesos de información'!$G$3:$G$77</c:f>
              <c:numCache>
                <c:formatCode>General</c:formatCode>
                <c:ptCount val="75"/>
                <c:pt idx="0">
                  <c:v>60</c:v>
                </c:pt>
                <c:pt idx="1">
                  <c:v>57</c:v>
                </c:pt>
                <c:pt idx="2">
                  <c:v>91</c:v>
                </c:pt>
                <c:pt idx="3">
                  <c:v>1055</c:v>
                </c:pt>
                <c:pt idx="4">
                  <c:v>883</c:v>
                </c:pt>
                <c:pt idx="5">
                  <c:v>692</c:v>
                </c:pt>
                <c:pt idx="6">
                  <c:v>453</c:v>
                </c:pt>
                <c:pt idx="7">
                  <c:v>223</c:v>
                </c:pt>
                <c:pt idx="8">
                  <c:v>355</c:v>
                </c:pt>
                <c:pt idx="9">
                  <c:v>143</c:v>
                </c:pt>
                <c:pt idx="10">
                  <c:v>187</c:v>
                </c:pt>
                <c:pt idx="11">
                  <c:v>703</c:v>
                </c:pt>
                <c:pt idx="12">
                  <c:v>695</c:v>
                </c:pt>
                <c:pt idx="13">
                  <c:v>710</c:v>
                </c:pt>
                <c:pt idx="14">
                  <c:v>799</c:v>
                </c:pt>
                <c:pt idx="15">
                  <c:v>835</c:v>
                </c:pt>
                <c:pt idx="16">
                  <c:v>731</c:v>
                </c:pt>
                <c:pt idx="17">
                  <c:v>573</c:v>
                </c:pt>
                <c:pt idx="18">
                  <c:v>686</c:v>
                </c:pt>
                <c:pt idx="19">
                  <c:v>440</c:v>
                </c:pt>
                <c:pt idx="20">
                  <c:v>529</c:v>
                </c:pt>
                <c:pt idx="21">
                  <c:v>545</c:v>
                </c:pt>
                <c:pt idx="22">
                  <c:v>681</c:v>
                </c:pt>
                <c:pt idx="23">
                  <c:v>765</c:v>
                </c:pt>
                <c:pt idx="24">
                  <c:v>536</c:v>
                </c:pt>
                <c:pt idx="25">
                  <c:v>550</c:v>
                </c:pt>
                <c:pt idx="26">
                  <c:v>936</c:v>
                </c:pt>
                <c:pt idx="27">
                  <c:v>1123</c:v>
                </c:pt>
                <c:pt idx="28">
                  <c:v>1158</c:v>
                </c:pt>
                <c:pt idx="29">
                  <c:v>1215</c:v>
                </c:pt>
                <c:pt idx="30">
                  <c:v>1403</c:v>
                </c:pt>
                <c:pt idx="31">
                  <c:v>1345</c:v>
                </c:pt>
                <c:pt idx="32">
                  <c:v>1257</c:v>
                </c:pt>
                <c:pt idx="33">
                  <c:v>1238</c:v>
                </c:pt>
                <c:pt idx="34">
                  <c:v>1233</c:v>
                </c:pt>
                <c:pt idx="35">
                  <c:v>1158</c:v>
                </c:pt>
                <c:pt idx="36">
                  <c:v>1283</c:v>
                </c:pt>
                <c:pt idx="37">
                  <c:v>1238</c:v>
                </c:pt>
                <c:pt idx="38">
                  <c:v>1415</c:v>
                </c:pt>
                <c:pt idx="39">
                  <c:v>1151</c:v>
                </c:pt>
                <c:pt idx="40">
                  <c:v>1235</c:v>
                </c:pt>
                <c:pt idx="41">
                  <c:v>1163</c:v>
                </c:pt>
                <c:pt idx="42">
                  <c:v>1082</c:v>
                </c:pt>
                <c:pt idx="43">
                  <c:v>1208</c:v>
                </c:pt>
                <c:pt idx="44">
                  <c:v>1603</c:v>
                </c:pt>
                <c:pt idx="45">
                  <c:v>1793</c:v>
                </c:pt>
                <c:pt idx="46">
                  <c:v>2120</c:v>
                </c:pt>
                <c:pt idx="47">
                  <c:v>1855</c:v>
                </c:pt>
                <c:pt idx="48">
                  <c:v>1741</c:v>
                </c:pt>
                <c:pt idx="49">
                  <c:v>1581</c:v>
                </c:pt>
                <c:pt idx="50">
                  <c:v>1681</c:v>
                </c:pt>
                <c:pt idx="51">
                  <c:v>1157</c:v>
                </c:pt>
                <c:pt idx="52">
                  <c:v>1162</c:v>
                </c:pt>
                <c:pt idx="53">
                  <c:v>1162</c:v>
                </c:pt>
                <c:pt idx="54">
                  <c:v>1208</c:v>
                </c:pt>
                <c:pt idx="55">
                  <c:v>1108</c:v>
                </c:pt>
                <c:pt idx="56">
                  <c:v>1073</c:v>
                </c:pt>
                <c:pt idx="57">
                  <c:v>951</c:v>
                </c:pt>
                <c:pt idx="58">
                  <c:v>1105</c:v>
                </c:pt>
                <c:pt idx="59">
                  <c:v>936</c:v>
                </c:pt>
                <c:pt idx="60">
                  <c:v>1115</c:v>
                </c:pt>
                <c:pt idx="61">
                  <c:v>1010</c:v>
                </c:pt>
                <c:pt idx="62">
                  <c:v>917</c:v>
                </c:pt>
                <c:pt idx="63">
                  <c:v>1128</c:v>
                </c:pt>
                <c:pt idx="64">
                  <c:v>780</c:v>
                </c:pt>
                <c:pt idx="65">
                  <c:v>894</c:v>
                </c:pt>
                <c:pt idx="66">
                  <c:v>940</c:v>
                </c:pt>
                <c:pt idx="67">
                  <c:v>736</c:v>
                </c:pt>
                <c:pt idx="68">
                  <c:v>1222</c:v>
                </c:pt>
                <c:pt idx="69">
                  <c:v>1185</c:v>
                </c:pt>
                <c:pt idx="70">
                  <c:v>1120</c:v>
                </c:pt>
                <c:pt idx="71">
                  <c:v>1490</c:v>
                </c:pt>
                <c:pt idx="72">
                  <c:v>1597</c:v>
                </c:pt>
                <c:pt idx="73">
                  <c:v>1579</c:v>
                </c:pt>
                <c:pt idx="74">
                  <c:v>1365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38-4176-BF88-55EBB9745F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85933488"/>
        <c:axId val="5127599"/>
      </c:lineChart>
      <c:catAx>
        <c:axId val="168593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127599"/>
        <c:crosses val="autoZero"/>
        <c:auto val="1"/>
        <c:lblAlgn val="ctr"/>
        <c:lblOffset val="100"/>
        <c:noMultiLvlLbl val="0"/>
      </c:catAx>
      <c:valAx>
        <c:axId val="512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8593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REGULATORIO ENERGÍA ELÉCTRICA</a:t>
            </a:r>
          </a:p>
        </c:rich>
      </c:tx>
      <c:layout>
        <c:manualLayout>
          <c:xMode val="edge"/>
          <c:yMode val="edge"/>
          <c:x val="0.38681348343043875"/>
          <c:y val="4.2477868213064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CREG.xlsx]Regulatorios de energía'!$G$1:$G$2</c:f>
              <c:strCache>
                <c:ptCount val="2"/>
                <c:pt idx="0">
                  <c:v>REGULATORIOS ENERGÍA ELÉCTRICA 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CREG.xlsx]Regulatorios de energía'!$E$3:$F$77</c:f>
              <c:multiLvlStrCache>
                <c:ptCount val="75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  <c:pt idx="31">
                    <c:v>I TRIMESTRE </c:v>
                  </c:pt>
                  <c:pt idx="32">
                    <c:v>II TRIMESTRE </c:v>
                  </c:pt>
                  <c:pt idx="33">
                    <c:v>III TRIMESTRE </c:v>
                  </c:pt>
                  <c:pt idx="34">
                    <c:v>IV TRIMESTRE </c:v>
                  </c:pt>
                  <c:pt idx="35">
                    <c:v>I TRIMESTRE </c:v>
                  </c:pt>
                  <c:pt idx="36">
                    <c:v>II TRIMESTRE </c:v>
                  </c:pt>
                  <c:pt idx="37">
                    <c:v>III TRIMESTRE </c:v>
                  </c:pt>
                  <c:pt idx="38">
                    <c:v>IV TRIMESTRE </c:v>
                  </c:pt>
                  <c:pt idx="39">
                    <c:v>I TRIMESTRE </c:v>
                  </c:pt>
                  <c:pt idx="40">
                    <c:v>II TRIMESTRE </c:v>
                  </c:pt>
                  <c:pt idx="41">
                    <c:v>III TRIMESTRE </c:v>
                  </c:pt>
                  <c:pt idx="42">
                    <c:v>IV TRIMESTRE </c:v>
                  </c:pt>
                  <c:pt idx="43">
                    <c:v>I TRIMESTRE </c:v>
                  </c:pt>
                  <c:pt idx="44">
                    <c:v>II TRIMESTRE </c:v>
                  </c:pt>
                  <c:pt idx="45">
                    <c:v>III TRIMESTRE </c:v>
                  </c:pt>
                  <c:pt idx="46">
                    <c:v>IV TRIMESTRE </c:v>
                  </c:pt>
                  <c:pt idx="47">
                    <c:v>I TRIMESTRE </c:v>
                  </c:pt>
                  <c:pt idx="48">
                    <c:v>II TRIMESTRE </c:v>
                  </c:pt>
                  <c:pt idx="49">
                    <c:v>III TRIMESTRE </c:v>
                  </c:pt>
                  <c:pt idx="50">
                    <c:v>IV TRIMESTRE </c:v>
                  </c:pt>
                  <c:pt idx="51">
                    <c:v>I TRIMESTRE </c:v>
                  </c:pt>
                  <c:pt idx="52">
                    <c:v>II TRIMESTRE </c:v>
                  </c:pt>
                  <c:pt idx="53">
                    <c:v>III TRIMESTRE </c:v>
                  </c:pt>
                  <c:pt idx="54">
                    <c:v>IV TRIMESTRE </c:v>
                  </c:pt>
                  <c:pt idx="55">
                    <c:v>I TRIMESTRE </c:v>
                  </c:pt>
                  <c:pt idx="56">
                    <c:v>II TRIMESTRE </c:v>
                  </c:pt>
                  <c:pt idx="57">
                    <c:v>III TRIMESTRE </c:v>
                  </c:pt>
                  <c:pt idx="58">
                    <c:v>IV TRIMESTRE </c:v>
                  </c:pt>
                  <c:pt idx="59">
                    <c:v>I TRIMESTRE </c:v>
                  </c:pt>
                  <c:pt idx="60">
                    <c:v>II TRIMESTRE </c:v>
                  </c:pt>
                  <c:pt idx="61">
                    <c:v>III TRIMESTRE </c:v>
                  </c:pt>
                  <c:pt idx="62">
                    <c:v>IV TRIMESTRE </c:v>
                  </c:pt>
                  <c:pt idx="63">
                    <c:v>I TRIMESTRE </c:v>
                  </c:pt>
                  <c:pt idx="64">
                    <c:v>II TRIMESTRE </c:v>
                  </c:pt>
                  <c:pt idx="65">
                    <c:v>III TRIMESTRE </c:v>
                  </c:pt>
                  <c:pt idx="66">
                    <c:v>IV TRIMESTRE </c:v>
                  </c:pt>
                  <c:pt idx="67">
                    <c:v>I TRIMESTRE </c:v>
                  </c:pt>
                  <c:pt idx="68">
                    <c:v>II TRIMESTRE </c:v>
                  </c:pt>
                  <c:pt idx="69">
                    <c:v>III TRIMESTRE </c:v>
                  </c:pt>
                  <c:pt idx="70">
                    <c:v>IV TRIMESTRE </c:v>
                  </c:pt>
                  <c:pt idx="71">
                    <c:v>I TRIMESTRE </c:v>
                  </c:pt>
                  <c:pt idx="72">
                    <c:v>II TRIMESTRE </c:v>
                  </c:pt>
                  <c:pt idx="73">
                    <c:v>III TRIMESTRE </c:v>
                  </c:pt>
                  <c:pt idx="74">
                    <c:v>IV TRIMESTRE </c:v>
                  </c:pt>
                </c:lvl>
                <c:lvl>
                  <c:pt idx="0">
                    <c:v>2003</c:v>
                  </c:pt>
                  <c:pt idx="3">
                    <c:v>2004</c:v>
                  </c:pt>
                  <c:pt idx="7">
                    <c:v>2005</c:v>
                  </c:pt>
                  <c:pt idx="11">
                    <c:v>2006</c:v>
                  </c:pt>
                  <c:pt idx="15">
                    <c:v>2007</c:v>
                  </c:pt>
                  <c:pt idx="19">
                    <c:v>2008</c:v>
                  </c:pt>
                  <c:pt idx="23">
                    <c:v>2009</c:v>
                  </c:pt>
                  <c:pt idx="27">
                    <c:v>2010</c:v>
                  </c:pt>
                  <c:pt idx="31">
                    <c:v>2011</c:v>
                  </c:pt>
                  <c:pt idx="35">
                    <c:v>2012</c:v>
                  </c:pt>
                  <c:pt idx="39">
                    <c:v>2013</c:v>
                  </c:pt>
                  <c:pt idx="43">
                    <c:v>2014</c:v>
                  </c:pt>
                  <c:pt idx="47">
                    <c:v>2015</c:v>
                  </c:pt>
                  <c:pt idx="51">
                    <c:v>2016</c:v>
                  </c:pt>
                  <c:pt idx="55">
                    <c:v>2017</c:v>
                  </c:pt>
                  <c:pt idx="59">
                    <c:v>2018</c:v>
                  </c:pt>
                  <c:pt idx="63">
                    <c:v>2019</c:v>
                  </c:pt>
                  <c:pt idx="67">
                    <c:v>2020</c:v>
                  </c:pt>
                  <c:pt idx="68">
                    <c:v>2020</c:v>
                  </c:pt>
                  <c:pt idx="69">
                    <c:v>2022</c:v>
                  </c:pt>
                  <c:pt idx="71">
                    <c:v>2023</c:v>
                  </c:pt>
                </c:lvl>
              </c:multiLvlStrCache>
            </c:multiLvlStrRef>
          </c:cat>
          <c:val>
            <c:numRef>
              <c:f>'[PROCESOS DE PQRS- PARA CREG.xlsx]Regulatorios de energía'!$G$3:$G$77</c:f>
              <c:numCache>
                <c:formatCode>General</c:formatCode>
                <c:ptCount val="75"/>
                <c:pt idx="0">
                  <c:v>10</c:v>
                </c:pt>
                <c:pt idx="1">
                  <c:v>19</c:v>
                </c:pt>
                <c:pt idx="2">
                  <c:v>8</c:v>
                </c:pt>
                <c:pt idx="3">
                  <c:v>24</c:v>
                </c:pt>
                <c:pt idx="4">
                  <c:v>35</c:v>
                </c:pt>
                <c:pt idx="5">
                  <c:v>48</c:v>
                </c:pt>
                <c:pt idx="6">
                  <c:v>124</c:v>
                </c:pt>
                <c:pt idx="7">
                  <c:v>79</c:v>
                </c:pt>
                <c:pt idx="8">
                  <c:v>444</c:v>
                </c:pt>
                <c:pt idx="9">
                  <c:v>454</c:v>
                </c:pt>
                <c:pt idx="10">
                  <c:v>407</c:v>
                </c:pt>
                <c:pt idx="11">
                  <c:v>268</c:v>
                </c:pt>
                <c:pt idx="12">
                  <c:v>213</c:v>
                </c:pt>
                <c:pt idx="13">
                  <c:v>263</c:v>
                </c:pt>
                <c:pt idx="14">
                  <c:v>485</c:v>
                </c:pt>
                <c:pt idx="15">
                  <c:v>350</c:v>
                </c:pt>
                <c:pt idx="16">
                  <c:v>457</c:v>
                </c:pt>
                <c:pt idx="17">
                  <c:v>449</c:v>
                </c:pt>
                <c:pt idx="18">
                  <c:v>380</c:v>
                </c:pt>
                <c:pt idx="19">
                  <c:v>429</c:v>
                </c:pt>
                <c:pt idx="20">
                  <c:v>486</c:v>
                </c:pt>
                <c:pt idx="21">
                  <c:v>506</c:v>
                </c:pt>
                <c:pt idx="22">
                  <c:v>289</c:v>
                </c:pt>
                <c:pt idx="23">
                  <c:v>61</c:v>
                </c:pt>
                <c:pt idx="24">
                  <c:v>55</c:v>
                </c:pt>
                <c:pt idx="25">
                  <c:v>59</c:v>
                </c:pt>
                <c:pt idx="26">
                  <c:v>63</c:v>
                </c:pt>
                <c:pt idx="27">
                  <c:v>187</c:v>
                </c:pt>
                <c:pt idx="28">
                  <c:v>62</c:v>
                </c:pt>
                <c:pt idx="29">
                  <c:v>124</c:v>
                </c:pt>
                <c:pt idx="30">
                  <c:v>118</c:v>
                </c:pt>
                <c:pt idx="31">
                  <c:v>198</c:v>
                </c:pt>
                <c:pt idx="32">
                  <c:v>39</c:v>
                </c:pt>
                <c:pt idx="33">
                  <c:v>102</c:v>
                </c:pt>
                <c:pt idx="34">
                  <c:v>69</c:v>
                </c:pt>
                <c:pt idx="35">
                  <c:v>98</c:v>
                </c:pt>
                <c:pt idx="36">
                  <c:v>131</c:v>
                </c:pt>
                <c:pt idx="37">
                  <c:v>110</c:v>
                </c:pt>
                <c:pt idx="38">
                  <c:v>89</c:v>
                </c:pt>
                <c:pt idx="39">
                  <c:v>76</c:v>
                </c:pt>
                <c:pt idx="40">
                  <c:v>54</c:v>
                </c:pt>
                <c:pt idx="41">
                  <c:v>143</c:v>
                </c:pt>
                <c:pt idx="42">
                  <c:v>238</c:v>
                </c:pt>
                <c:pt idx="43">
                  <c:v>126</c:v>
                </c:pt>
                <c:pt idx="44">
                  <c:v>305</c:v>
                </c:pt>
                <c:pt idx="45">
                  <c:v>253</c:v>
                </c:pt>
                <c:pt idx="46">
                  <c:v>90</c:v>
                </c:pt>
                <c:pt idx="47">
                  <c:v>99</c:v>
                </c:pt>
                <c:pt idx="48">
                  <c:v>148</c:v>
                </c:pt>
                <c:pt idx="49">
                  <c:v>255</c:v>
                </c:pt>
                <c:pt idx="50">
                  <c:v>650</c:v>
                </c:pt>
                <c:pt idx="51">
                  <c:v>546</c:v>
                </c:pt>
                <c:pt idx="52">
                  <c:v>537</c:v>
                </c:pt>
                <c:pt idx="53">
                  <c:v>324</c:v>
                </c:pt>
                <c:pt idx="54">
                  <c:v>413</c:v>
                </c:pt>
                <c:pt idx="55">
                  <c:v>436</c:v>
                </c:pt>
                <c:pt idx="56">
                  <c:v>459</c:v>
                </c:pt>
                <c:pt idx="57">
                  <c:v>322</c:v>
                </c:pt>
                <c:pt idx="58">
                  <c:v>331</c:v>
                </c:pt>
                <c:pt idx="59">
                  <c:v>310</c:v>
                </c:pt>
                <c:pt idx="60">
                  <c:v>483</c:v>
                </c:pt>
                <c:pt idx="61">
                  <c:v>711</c:v>
                </c:pt>
                <c:pt idx="62">
                  <c:v>645</c:v>
                </c:pt>
                <c:pt idx="63">
                  <c:v>529</c:v>
                </c:pt>
                <c:pt idx="64">
                  <c:v>587</c:v>
                </c:pt>
                <c:pt idx="65">
                  <c:v>535</c:v>
                </c:pt>
                <c:pt idx="66">
                  <c:v>577</c:v>
                </c:pt>
                <c:pt idx="67">
                  <c:v>426</c:v>
                </c:pt>
                <c:pt idx="68">
                  <c:v>842</c:v>
                </c:pt>
                <c:pt idx="69">
                  <c:v>608</c:v>
                </c:pt>
                <c:pt idx="70">
                  <c:v>597</c:v>
                </c:pt>
                <c:pt idx="71">
                  <c:v>539</c:v>
                </c:pt>
                <c:pt idx="72">
                  <c:v>572</c:v>
                </c:pt>
                <c:pt idx="73">
                  <c:v>409</c:v>
                </c:pt>
                <c:pt idx="74">
                  <c:v>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63-4D45-B375-CFA206063EA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11413104"/>
        <c:axId val="2072447824"/>
      </c:lineChart>
      <c:catAx>
        <c:axId val="101141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72447824"/>
        <c:crosses val="autoZero"/>
        <c:auto val="1"/>
        <c:lblAlgn val="ctr"/>
        <c:lblOffset val="100"/>
        <c:noMultiLvlLbl val="0"/>
      </c:catAx>
      <c:valAx>
        <c:axId val="207244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1141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REGULATORIO GAS NATURAL   </a:t>
            </a:r>
          </a:p>
        </c:rich>
      </c:tx>
      <c:layout>
        <c:manualLayout>
          <c:xMode val="edge"/>
          <c:yMode val="edge"/>
          <c:x val="0.31070202619574044"/>
          <c:y val="3.71014425011630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CREG.xlsx]Regulatorios gas '!$G$1:$G$2</c:f>
              <c:strCache>
                <c:ptCount val="2"/>
                <c:pt idx="0">
                  <c:v>REGULATORIOS GAS 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CREG.xlsx]Regulatorios gas '!$E$3:$F$77</c:f>
              <c:multiLvlStrCache>
                <c:ptCount val="75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  <c:pt idx="31">
                    <c:v>I TRIMESTRE </c:v>
                  </c:pt>
                  <c:pt idx="32">
                    <c:v>II TRIMESTRE </c:v>
                  </c:pt>
                  <c:pt idx="33">
                    <c:v>III TRIMESTRE </c:v>
                  </c:pt>
                  <c:pt idx="34">
                    <c:v>IV TRIMESTRE </c:v>
                  </c:pt>
                  <c:pt idx="35">
                    <c:v>I TRIMESTRE </c:v>
                  </c:pt>
                  <c:pt idx="36">
                    <c:v>II TRIMESTRE </c:v>
                  </c:pt>
                  <c:pt idx="37">
                    <c:v>III TRIMESTRE </c:v>
                  </c:pt>
                  <c:pt idx="38">
                    <c:v>IV TRIMESTRE </c:v>
                  </c:pt>
                  <c:pt idx="39">
                    <c:v>I TRIMESTRE </c:v>
                  </c:pt>
                  <c:pt idx="40">
                    <c:v>II TRIMESTRE </c:v>
                  </c:pt>
                  <c:pt idx="41">
                    <c:v>III TRIMESTRE </c:v>
                  </c:pt>
                  <c:pt idx="42">
                    <c:v>IV TRIMESTRE </c:v>
                  </c:pt>
                  <c:pt idx="43">
                    <c:v>I TRIMESTRE </c:v>
                  </c:pt>
                  <c:pt idx="44">
                    <c:v>II TRIMESTRE </c:v>
                  </c:pt>
                  <c:pt idx="45">
                    <c:v>III TRIMESTRE </c:v>
                  </c:pt>
                  <c:pt idx="46">
                    <c:v>IV TRIMESTRE </c:v>
                  </c:pt>
                  <c:pt idx="47">
                    <c:v>I TRIMESTRE </c:v>
                  </c:pt>
                  <c:pt idx="48">
                    <c:v>II TRIMESTRE </c:v>
                  </c:pt>
                  <c:pt idx="49">
                    <c:v>III TRIMESTRE </c:v>
                  </c:pt>
                  <c:pt idx="50">
                    <c:v>IV TRIMESTRE </c:v>
                  </c:pt>
                  <c:pt idx="51">
                    <c:v>I TRIMESTRE </c:v>
                  </c:pt>
                  <c:pt idx="52">
                    <c:v>II TRIMESTRE </c:v>
                  </c:pt>
                  <c:pt idx="53">
                    <c:v>III TRIMESTRE </c:v>
                  </c:pt>
                  <c:pt idx="54">
                    <c:v>IV TRIMESTRE </c:v>
                  </c:pt>
                  <c:pt idx="55">
                    <c:v>I TRIMESTRE </c:v>
                  </c:pt>
                  <c:pt idx="56">
                    <c:v>II TRIMESTRE </c:v>
                  </c:pt>
                  <c:pt idx="57">
                    <c:v>III TRIMESTRE </c:v>
                  </c:pt>
                  <c:pt idx="58">
                    <c:v>IV TRIMESTRE </c:v>
                  </c:pt>
                  <c:pt idx="59">
                    <c:v>I TRIMESTRE </c:v>
                  </c:pt>
                  <c:pt idx="60">
                    <c:v>II TRIMESTRE </c:v>
                  </c:pt>
                  <c:pt idx="61">
                    <c:v>III TRIMESTRE </c:v>
                  </c:pt>
                  <c:pt idx="62">
                    <c:v>IV TRIMESTRE </c:v>
                  </c:pt>
                  <c:pt idx="63">
                    <c:v>I TRIMESTRE </c:v>
                  </c:pt>
                  <c:pt idx="64">
                    <c:v>II TRIMESTRE </c:v>
                  </c:pt>
                  <c:pt idx="65">
                    <c:v>III TRIMESTRE </c:v>
                  </c:pt>
                  <c:pt idx="66">
                    <c:v>IV TRIMESTRE </c:v>
                  </c:pt>
                  <c:pt idx="67">
                    <c:v>I TRIMESTRE </c:v>
                  </c:pt>
                  <c:pt idx="68">
                    <c:v>II TRIMESTRE </c:v>
                  </c:pt>
                  <c:pt idx="69">
                    <c:v>III TRIMESTRE </c:v>
                  </c:pt>
                  <c:pt idx="70">
                    <c:v>IV TRIMESTRE </c:v>
                  </c:pt>
                  <c:pt idx="71">
                    <c:v>I TRIMESTRE </c:v>
                  </c:pt>
                  <c:pt idx="72">
                    <c:v>II TRIMESTRE </c:v>
                  </c:pt>
                  <c:pt idx="73">
                    <c:v>III TRIMESTRE </c:v>
                  </c:pt>
                  <c:pt idx="74">
                    <c:v>IV TRIMESTRE </c:v>
                  </c:pt>
                </c:lvl>
                <c:lvl>
                  <c:pt idx="0">
                    <c:v>2003</c:v>
                  </c:pt>
                  <c:pt idx="3">
                    <c:v>2004</c:v>
                  </c:pt>
                  <c:pt idx="7">
                    <c:v>2005</c:v>
                  </c:pt>
                  <c:pt idx="11">
                    <c:v>2006</c:v>
                  </c:pt>
                  <c:pt idx="15">
                    <c:v>2007</c:v>
                  </c:pt>
                  <c:pt idx="19">
                    <c:v>2008</c:v>
                  </c:pt>
                  <c:pt idx="23">
                    <c:v>2009</c:v>
                  </c:pt>
                  <c:pt idx="27">
                    <c:v>2010</c:v>
                  </c:pt>
                  <c:pt idx="31">
                    <c:v>2011</c:v>
                  </c:pt>
                  <c:pt idx="35">
                    <c:v>2012</c:v>
                  </c:pt>
                  <c:pt idx="39">
                    <c:v>2013</c:v>
                  </c:pt>
                  <c:pt idx="43">
                    <c:v>2014</c:v>
                  </c:pt>
                  <c:pt idx="47">
                    <c:v>2015</c:v>
                  </c:pt>
                  <c:pt idx="51">
                    <c:v>2016</c:v>
                  </c:pt>
                  <c:pt idx="55">
                    <c:v>2017</c:v>
                  </c:pt>
                  <c:pt idx="59">
                    <c:v>2018</c:v>
                  </c:pt>
                  <c:pt idx="63">
                    <c:v>2019</c:v>
                  </c:pt>
                  <c:pt idx="67">
                    <c:v>2020</c:v>
                  </c:pt>
                  <c:pt idx="68">
                    <c:v>2020</c:v>
                  </c:pt>
                  <c:pt idx="69">
                    <c:v>2022</c:v>
                  </c:pt>
                  <c:pt idx="71">
                    <c:v>2023</c:v>
                  </c:pt>
                </c:lvl>
              </c:multiLvlStrCache>
            </c:multiLvlStrRef>
          </c:cat>
          <c:val>
            <c:numRef>
              <c:f>'[PROCESOS DE PQRS- PARA CREG.xlsx]Regulatorios gas '!$G$3:$G$77</c:f>
              <c:numCache>
                <c:formatCode>General</c:formatCode>
                <c:ptCount val="75"/>
                <c:pt idx="0">
                  <c:v>9</c:v>
                </c:pt>
                <c:pt idx="1">
                  <c:v>14</c:v>
                </c:pt>
                <c:pt idx="2">
                  <c:v>6</c:v>
                </c:pt>
                <c:pt idx="3">
                  <c:v>8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21</c:v>
                </c:pt>
                <c:pt idx="8">
                  <c:v>130</c:v>
                </c:pt>
                <c:pt idx="9">
                  <c:v>106</c:v>
                </c:pt>
                <c:pt idx="10">
                  <c:v>75</c:v>
                </c:pt>
                <c:pt idx="11">
                  <c:v>85</c:v>
                </c:pt>
                <c:pt idx="12">
                  <c:v>79</c:v>
                </c:pt>
                <c:pt idx="13">
                  <c:v>68</c:v>
                </c:pt>
                <c:pt idx="14">
                  <c:v>75</c:v>
                </c:pt>
                <c:pt idx="15">
                  <c:v>78</c:v>
                </c:pt>
                <c:pt idx="16">
                  <c:v>100</c:v>
                </c:pt>
                <c:pt idx="17">
                  <c:v>105</c:v>
                </c:pt>
                <c:pt idx="18">
                  <c:v>132</c:v>
                </c:pt>
                <c:pt idx="19">
                  <c:v>164</c:v>
                </c:pt>
                <c:pt idx="20">
                  <c:v>124</c:v>
                </c:pt>
                <c:pt idx="21">
                  <c:v>244</c:v>
                </c:pt>
                <c:pt idx="22">
                  <c:v>132</c:v>
                </c:pt>
                <c:pt idx="23">
                  <c:v>17</c:v>
                </c:pt>
                <c:pt idx="24">
                  <c:v>18</c:v>
                </c:pt>
                <c:pt idx="25">
                  <c:v>34</c:v>
                </c:pt>
                <c:pt idx="26">
                  <c:v>15</c:v>
                </c:pt>
                <c:pt idx="27">
                  <c:v>15</c:v>
                </c:pt>
                <c:pt idx="28">
                  <c:v>30</c:v>
                </c:pt>
                <c:pt idx="29">
                  <c:v>34</c:v>
                </c:pt>
                <c:pt idx="30">
                  <c:v>26</c:v>
                </c:pt>
                <c:pt idx="31">
                  <c:v>38</c:v>
                </c:pt>
                <c:pt idx="32">
                  <c:v>90</c:v>
                </c:pt>
                <c:pt idx="33">
                  <c:v>75</c:v>
                </c:pt>
                <c:pt idx="34">
                  <c:v>108</c:v>
                </c:pt>
                <c:pt idx="35">
                  <c:v>22</c:v>
                </c:pt>
                <c:pt idx="36">
                  <c:v>39</c:v>
                </c:pt>
                <c:pt idx="37">
                  <c:v>105</c:v>
                </c:pt>
                <c:pt idx="38">
                  <c:v>82</c:v>
                </c:pt>
                <c:pt idx="39">
                  <c:v>143</c:v>
                </c:pt>
                <c:pt idx="40">
                  <c:v>119</c:v>
                </c:pt>
                <c:pt idx="41">
                  <c:v>82</c:v>
                </c:pt>
                <c:pt idx="42">
                  <c:v>162</c:v>
                </c:pt>
                <c:pt idx="43">
                  <c:v>241</c:v>
                </c:pt>
                <c:pt idx="44">
                  <c:v>140</c:v>
                </c:pt>
                <c:pt idx="45">
                  <c:v>186</c:v>
                </c:pt>
                <c:pt idx="46">
                  <c:v>143</c:v>
                </c:pt>
                <c:pt idx="47">
                  <c:v>141</c:v>
                </c:pt>
                <c:pt idx="48">
                  <c:v>125</c:v>
                </c:pt>
                <c:pt idx="49">
                  <c:v>185</c:v>
                </c:pt>
                <c:pt idx="50">
                  <c:v>245</c:v>
                </c:pt>
                <c:pt idx="51">
                  <c:v>180</c:v>
                </c:pt>
                <c:pt idx="52">
                  <c:v>374</c:v>
                </c:pt>
                <c:pt idx="53">
                  <c:v>277</c:v>
                </c:pt>
                <c:pt idx="54">
                  <c:v>271</c:v>
                </c:pt>
                <c:pt idx="55">
                  <c:v>199</c:v>
                </c:pt>
                <c:pt idx="56">
                  <c:v>195</c:v>
                </c:pt>
                <c:pt idx="57">
                  <c:v>135</c:v>
                </c:pt>
                <c:pt idx="58">
                  <c:v>222</c:v>
                </c:pt>
                <c:pt idx="59">
                  <c:v>262</c:v>
                </c:pt>
                <c:pt idx="60">
                  <c:v>226</c:v>
                </c:pt>
                <c:pt idx="61">
                  <c:v>209</c:v>
                </c:pt>
                <c:pt idx="62">
                  <c:v>126</c:v>
                </c:pt>
                <c:pt idx="63">
                  <c:v>184</c:v>
                </c:pt>
                <c:pt idx="64">
                  <c:v>156</c:v>
                </c:pt>
                <c:pt idx="65">
                  <c:v>245</c:v>
                </c:pt>
                <c:pt idx="66">
                  <c:v>189</c:v>
                </c:pt>
                <c:pt idx="67">
                  <c:v>230</c:v>
                </c:pt>
                <c:pt idx="68">
                  <c:v>533</c:v>
                </c:pt>
                <c:pt idx="69">
                  <c:v>365</c:v>
                </c:pt>
                <c:pt idx="70">
                  <c:v>429</c:v>
                </c:pt>
                <c:pt idx="71">
                  <c:v>302</c:v>
                </c:pt>
                <c:pt idx="72">
                  <c:v>189</c:v>
                </c:pt>
                <c:pt idx="73">
                  <c:v>303</c:v>
                </c:pt>
                <c:pt idx="74">
                  <c:v>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74-4D40-B6D6-0540B4BF173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62886352"/>
        <c:axId val="2072483600"/>
      </c:lineChart>
      <c:catAx>
        <c:axId val="206288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72483600"/>
        <c:crosses val="autoZero"/>
        <c:auto val="1"/>
        <c:lblAlgn val="ctr"/>
        <c:lblOffset val="100"/>
        <c:noMultiLvlLbl val="0"/>
      </c:catAx>
      <c:valAx>
        <c:axId val="20724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6288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CREG.xlsx]Regulatorio GLP'!$G$1:$G$2</c:f>
              <c:strCache>
                <c:ptCount val="2"/>
                <c:pt idx="0">
                  <c:v>REGULATORIOS GLP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CREG.xlsx]Regulatorio GLP'!$E$3:$F$77</c:f>
              <c:multiLvlStrCache>
                <c:ptCount val="75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  <c:pt idx="31">
                    <c:v>I TRIMESTRE </c:v>
                  </c:pt>
                  <c:pt idx="32">
                    <c:v>II TRIMESTRE </c:v>
                  </c:pt>
                  <c:pt idx="33">
                    <c:v>III TRIMESTRE </c:v>
                  </c:pt>
                  <c:pt idx="34">
                    <c:v>IV TRIMESTRE </c:v>
                  </c:pt>
                  <c:pt idx="35">
                    <c:v>I TRIMESTRE </c:v>
                  </c:pt>
                  <c:pt idx="36">
                    <c:v>II TRIMESTRE </c:v>
                  </c:pt>
                  <c:pt idx="37">
                    <c:v>III TRIMESTRE </c:v>
                  </c:pt>
                  <c:pt idx="38">
                    <c:v>IV TRIMESTRE </c:v>
                  </c:pt>
                  <c:pt idx="39">
                    <c:v>I TRIMESTRE </c:v>
                  </c:pt>
                  <c:pt idx="40">
                    <c:v>II TRIMESTRE </c:v>
                  </c:pt>
                  <c:pt idx="41">
                    <c:v>III TRIMESTRE </c:v>
                  </c:pt>
                  <c:pt idx="42">
                    <c:v>IV TRIMESTRE </c:v>
                  </c:pt>
                  <c:pt idx="43">
                    <c:v>I TRIMESTRE </c:v>
                  </c:pt>
                  <c:pt idx="44">
                    <c:v>II TRIMESTRE </c:v>
                  </c:pt>
                  <c:pt idx="45">
                    <c:v>III TRIMESTRE </c:v>
                  </c:pt>
                  <c:pt idx="46">
                    <c:v>IV TRIMESTRE </c:v>
                  </c:pt>
                  <c:pt idx="47">
                    <c:v>I TRIMESTRE </c:v>
                  </c:pt>
                  <c:pt idx="48">
                    <c:v>II TRIMESTRE </c:v>
                  </c:pt>
                  <c:pt idx="49">
                    <c:v>III TRIMESTRE </c:v>
                  </c:pt>
                  <c:pt idx="50">
                    <c:v>IV TRIMESTRE </c:v>
                  </c:pt>
                  <c:pt idx="51">
                    <c:v>I TRIMESTRE </c:v>
                  </c:pt>
                  <c:pt idx="52">
                    <c:v>II TRIMESTRE </c:v>
                  </c:pt>
                  <c:pt idx="53">
                    <c:v>III TRIMESTRE </c:v>
                  </c:pt>
                  <c:pt idx="54">
                    <c:v>IV TRIMESTRE </c:v>
                  </c:pt>
                  <c:pt idx="55">
                    <c:v>I TRIMESTRE </c:v>
                  </c:pt>
                  <c:pt idx="56">
                    <c:v>II TRIMESTRE </c:v>
                  </c:pt>
                  <c:pt idx="57">
                    <c:v>III TRIMESTRE </c:v>
                  </c:pt>
                  <c:pt idx="58">
                    <c:v>IV TRIMESTRE </c:v>
                  </c:pt>
                  <c:pt idx="59">
                    <c:v>I TRIMESTRE </c:v>
                  </c:pt>
                  <c:pt idx="60">
                    <c:v>II TRIMESTRE </c:v>
                  </c:pt>
                  <c:pt idx="61">
                    <c:v>III TRIMESTRE </c:v>
                  </c:pt>
                  <c:pt idx="62">
                    <c:v>IV TRIMESTRE </c:v>
                  </c:pt>
                  <c:pt idx="63">
                    <c:v>I TRIMESTRE </c:v>
                  </c:pt>
                  <c:pt idx="64">
                    <c:v>II TRIMESTRE </c:v>
                  </c:pt>
                  <c:pt idx="65">
                    <c:v>III TRIMESTRE </c:v>
                  </c:pt>
                  <c:pt idx="66">
                    <c:v>IV TRIMESTRE </c:v>
                  </c:pt>
                  <c:pt idx="67">
                    <c:v>I TRIMESTRE </c:v>
                  </c:pt>
                  <c:pt idx="68">
                    <c:v>II TRIMESTRE </c:v>
                  </c:pt>
                  <c:pt idx="69">
                    <c:v>III TRIMESTRE </c:v>
                  </c:pt>
                  <c:pt idx="70">
                    <c:v>IV TRIMESTRE </c:v>
                  </c:pt>
                  <c:pt idx="71">
                    <c:v>I TRIMESTRE </c:v>
                  </c:pt>
                  <c:pt idx="72">
                    <c:v>II TRIMESTRE </c:v>
                  </c:pt>
                  <c:pt idx="73">
                    <c:v>III TRIMESTRE </c:v>
                  </c:pt>
                  <c:pt idx="74">
                    <c:v>IV TRIMESTRE </c:v>
                  </c:pt>
                </c:lvl>
                <c:lvl>
                  <c:pt idx="0">
                    <c:v>2003</c:v>
                  </c:pt>
                  <c:pt idx="3">
                    <c:v>2004</c:v>
                  </c:pt>
                  <c:pt idx="7">
                    <c:v>2005</c:v>
                  </c:pt>
                  <c:pt idx="11">
                    <c:v>2006</c:v>
                  </c:pt>
                  <c:pt idx="15">
                    <c:v>2007</c:v>
                  </c:pt>
                  <c:pt idx="19">
                    <c:v>2008</c:v>
                  </c:pt>
                  <c:pt idx="23">
                    <c:v>2009</c:v>
                  </c:pt>
                  <c:pt idx="27">
                    <c:v>2010</c:v>
                  </c:pt>
                  <c:pt idx="31">
                    <c:v>2011</c:v>
                  </c:pt>
                  <c:pt idx="35">
                    <c:v>2012</c:v>
                  </c:pt>
                  <c:pt idx="39">
                    <c:v>2013</c:v>
                  </c:pt>
                  <c:pt idx="43">
                    <c:v>2014</c:v>
                  </c:pt>
                  <c:pt idx="47">
                    <c:v>2015</c:v>
                  </c:pt>
                  <c:pt idx="51">
                    <c:v>2016</c:v>
                  </c:pt>
                  <c:pt idx="55">
                    <c:v>2017</c:v>
                  </c:pt>
                  <c:pt idx="59">
                    <c:v>2018</c:v>
                  </c:pt>
                  <c:pt idx="63">
                    <c:v>2019</c:v>
                  </c:pt>
                  <c:pt idx="67">
                    <c:v>2020</c:v>
                  </c:pt>
                  <c:pt idx="68">
                    <c:v>2020</c:v>
                  </c:pt>
                  <c:pt idx="69">
                    <c:v>2022</c:v>
                  </c:pt>
                  <c:pt idx="71">
                    <c:v>2023</c:v>
                  </c:pt>
                </c:lvl>
              </c:multiLvlStrCache>
            </c:multiLvlStrRef>
          </c:cat>
          <c:val>
            <c:numRef>
              <c:f>'[PROCESOS DE PQRS- PARA CREG.xlsx]Regulatorio GLP'!$G$3:$G$77</c:f>
              <c:numCache>
                <c:formatCode>General</c:formatCode>
                <c:ptCount val="75"/>
                <c:pt idx="0">
                  <c:v>2</c:v>
                </c:pt>
                <c:pt idx="1">
                  <c:v>9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17</c:v>
                </c:pt>
                <c:pt idx="6">
                  <c:v>7</c:v>
                </c:pt>
                <c:pt idx="7">
                  <c:v>14</c:v>
                </c:pt>
                <c:pt idx="8">
                  <c:v>65</c:v>
                </c:pt>
                <c:pt idx="9">
                  <c:v>55</c:v>
                </c:pt>
                <c:pt idx="10">
                  <c:v>44</c:v>
                </c:pt>
                <c:pt idx="11">
                  <c:v>44</c:v>
                </c:pt>
                <c:pt idx="12">
                  <c:v>34</c:v>
                </c:pt>
                <c:pt idx="13">
                  <c:v>29</c:v>
                </c:pt>
                <c:pt idx="14">
                  <c:v>26</c:v>
                </c:pt>
                <c:pt idx="15">
                  <c:v>37</c:v>
                </c:pt>
                <c:pt idx="16">
                  <c:v>32</c:v>
                </c:pt>
                <c:pt idx="17">
                  <c:v>32</c:v>
                </c:pt>
                <c:pt idx="18">
                  <c:v>17</c:v>
                </c:pt>
                <c:pt idx="19">
                  <c:v>44</c:v>
                </c:pt>
                <c:pt idx="20">
                  <c:v>30</c:v>
                </c:pt>
                <c:pt idx="21">
                  <c:v>195</c:v>
                </c:pt>
                <c:pt idx="22">
                  <c:v>52</c:v>
                </c:pt>
                <c:pt idx="23">
                  <c:v>2</c:v>
                </c:pt>
                <c:pt idx="24">
                  <c:v>4</c:v>
                </c:pt>
                <c:pt idx="25">
                  <c:v>0</c:v>
                </c:pt>
                <c:pt idx="26">
                  <c:v>3</c:v>
                </c:pt>
                <c:pt idx="27">
                  <c:v>5</c:v>
                </c:pt>
                <c:pt idx="28">
                  <c:v>22</c:v>
                </c:pt>
                <c:pt idx="29">
                  <c:v>9</c:v>
                </c:pt>
                <c:pt idx="30">
                  <c:v>31</c:v>
                </c:pt>
                <c:pt idx="31">
                  <c:v>5</c:v>
                </c:pt>
                <c:pt idx="32">
                  <c:v>4</c:v>
                </c:pt>
                <c:pt idx="33">
                  <c:v>6</c:v>
                </c:pt>
                <c:pt idx="34">
                  <c:v>25</c:v>
                </c:pt>
                <c:pt idx="35">
                  <c:v>16</c:v>
                </c:pt>
                <c:pt idx="36">
                  <c:v>8</c:v>
                </c:pt>
                <c:pt idx="37">
                  <c:v>23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4</c:v>
                </c:pt>
                <c:pt idx="42">
                  <c:v>10</c:v>
                </c:pt>
                <c:pt idx="43">
                  <c:v>14</c:v>
                </c:pt>
                <c:pt idx="44">
                  <c:v>24</c:v>
                </c:pt>
                <c:pt idx="45">
                  <c:v>21</c:v>
                </c:pt>
                <c:pt idx="46">
                  <c:v>15</c:v>
                </c:pt>
                <c:pt idx="47">
                  <c:v>72</c:v>
                </c:pt>
                <c:pt idx="48">
                  <c:v>75</c:v>
                </c:pt>
                <c:pt idx="49">
                  <c:v>32</c:v>
                </c:pt>
                <c:pt idx="50">
                  <c:v>29</c:v>
                </c:pt>
                <c:pt idx="51">
                  <c:v>107</c:v>
                </c:pt>
                <c:pt idx="52">
                  <c:v>65</c:v>
                </c:pt>
                <c:pt idx="53">
                  <c:v>87</c:v>
                </c:pt>
                <c:pt idx="54">
                  <c:v>37</c:v>
                </c:pt>
                <c:pt idx="55">
                  <c:v>55</c:v>
                </c:pt>
                <c:pt idx="56">
                  <c:v>94</c:v>
                </c:pt>
                <c:pt idx="57">
                  <c:v>38</c:v>
                </c:pt>
                <c:pt idx="58">
                  <c:v>73</c:v>
                </c:pt>
                <c:pt idx="59">
                  <c:v>14</c:v>
                </c:pt>
                <c:pt idx="60">
                  <c:v>22</c:v>
                </c:pt>
                <c:pt idx="61">
                  <c:v>12</c:v>
                </c:pt>
                <c:pt idx="62">
                  <c:v>26</c:v>
                </c:pt>
                <c:pt idx="63">
                  <c:v>16</c:v>
                </c:pt>
                <c:pt idx="64">
                  <c:v>44</c:v>
                </c:pt>
                <c:pt idx="65">
                  <c:v>42</c:v>
                </c:pt>
                <c:pt idx="66">
                  <c:v>48</c:v>
                </c:pt>
                <c:pt idx="67">
                  <c:v>18</c:v>
                </c:pt>
                <c:pt idx="68">
                  <c:v>44</c:v>
                </c:pt>
                <c:pt idx="69">
                  <c:v>75</c:v>
                </c:pt>
                <c:pt idx="70">
                  <c:v>32</c:v>
                </c:pt>
                <c:pt idx="71">
                  <c:v>101</c:v>
                </c:pt>
                <c:pt idx="72">
                  <c:v>53</c:v>
                </c:pt>
                <c:pt idx="73">
                  <c:v>94</c:v>
                </c:pt>
                <c:pt idx="74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5B-4C93-AF2E-7A80FC4362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71065952"/>
        <c:axId val="1989240368"/>
      </c:lineChart>
      <c:catAx>
        <c:axId val="207106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89240368"/>
        <c:crosses val="autoZero"/>
        <c:auto val="1"/>
        <c:lblAlgn val="ctr"/>
        <c:lblOffset val="100"/>
        <c:noMultiLvlLbl val="0"/>
      </c:catAx>
      <c:valAx>
        <c:axId val="198924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7106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REGULATORIOS COMBUSTIBLES LÍQUIDOS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'[PROCESOS DE PQRS- PARA CREG.xlsx]Regulatorios combustibles líq'!$G$1:$G$2</c:f>
              <c:strCache>
                <c:ptCount val="2"/>
                <c:pt idx="0">
                  <c:v>REGULATORIOS COMBUSTIBLES LÍQUIDOS </c:v>
                </c:pt>
                <c:pt idx="1">
                  <c:v>CANTIDAD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'[PROCESOS DE PQRS- PARA CREG.xlsx]Regulatorios combustibles líq'!$E$3:$F$33</c:f>
              <c:multiLvlStrCache>
                <c:ptCount val="31"/>
                <c:lvl>
                  <c:pt idx="0">
                    <c:v>II TRIMESTRE </c:v>
                  </c:pt>
                  <c:pt idx="1">
                    <c:v>III TRIMESTRE </c:v>
                  </c:pt>
                  <c:pt idx="2">
                    <c:v>IV TRIMESTRE </c:v>
                  </c:pt>
                  <c:pt idx="3">
                    <c:v>I TRIMESTRE </c:v>
                  </c:pt>
                  <c:pt idx="4">
                    <c:v>II TRIMESTRE </c:v>
                  </c:pt>
                  <c:pt idx="5">
                    <c:v>III TRIMESTRE </c:v>
                  </c:pt>
                  <c:pt idx="6">
                    <c:v>IV TRIMESTRE </c:v>
                  </c:pt>
                  <c:pt idx="7">
                    <c:v>I TRIMESTRE </c:v>
                  </c:pt>
                  <c:pt idx="8">
                    <c:v>II TRIMESTRE </c:v>
                  </c:pt>
                  <c:pt idx="9">
                    <c:v>III TRIMESTRE </c:v>
                  </c:pt>
                  <c:pt idx="10">
                    <c:v>IV TRIMESTRE </c:v>
                  </c:pt>
                  <c:pt idx="11">
                    <c:v>I TRIMESTRE </c:v>
                  </c:pt>
                  <c:pt idx="12">
                    <c:v>II TRIMESTRE </c:v>
                  </c:pt>
                  <c:pt idx="13">
                    <c:v>III TRIMESTRE </c:v>
                  </c:pt>
                  <c:pt idx="14">
                    <c:v>IV TRIMESTRE </c:v>
                  </c:pt>
                  <c:pt idx="15">
                    <c:v>I TRIMESTRE </c:v>
                  </c:pt>
                  <c:pt idx="16">
                    <c:v>II TRIMESTRE </c:v>
                  </c:pt>
                  <c:pt idx="17">
                    <c:v>III TRIMESTRE </c:v>
                  </c:pt>
                  <c:pt idx="18">
                    <c:v>IV TRIMESTRE </c:v>
                  </c:pt>
                  <c:pt idx="19">
                    <c:v>I TRIMESTRE </c:v>
                  </c:pt>
                  <c:pt idx="20">
                    <c:v>II TRIMESTRE </c:v>
                  </c:pt>
                  <c:pt idx="21">
                    <c:v>III TRIMESTRE </c:v>
                  </c:pt>
                  <c:pt idx="22">
                    <c:v>IV TRIMESTRE </c:v>
                  </c:pt>
                  <c:pt idx="23">
                    <c:v>I TRIMESTRE </c:v>
                  </c:pt>
                  <c:pt idx="24">
                    <c:v>II TRIMESTRE </c:v>
                  </c:pt>
                  <c:pt idx="25">
                    <c:v>III TRIMESTRE </c:v>
                  </c:pt>
                  <c:pt idx="26">
                    <c:v>IV TRIMESTRE </c:v>
                  </c:pt>
                  <c:pt idx="27">
                    <c:v>I TRIMESTRE </c:v>
                  </c:pt>
                  <c:pt idx="28">
                    <c:v>II TRIMESTRE </c:v>
                  </c:pt>
                  <c:pt idx="29">
                    <c:v>III TRIMESTRE </c:v>
                  </c:pt>
                  <c:pt idx="30">
                    <c:v>IV TRIMESTRE </c:v>
                  </c:pt>
                </c:lvl>
                <c:lvl>
                  <c:pt idx="0">
                    <c:v>2014</c:v>
                  </c:pt>
                  <c:pt idx="3">
                    <c:v>2015</c:v>
                  </c:pt>
                  <c:pt idx="7">
                    <c:v>2016</c:v>
                  </c:pt>
                  <c:pt idx="11">
                    <c:v>2017</c:v>
                  </c:pt>
                  <c:pt idx="15">
                    <c:v>2018</c:v>
                  </c:pt>
                  <c:pt idx="19">
                    <c:v>2019</c:v>
                  </c:pt>
                  <c:pt idx="23">
                    <c:v>2020</c:v>
                  </c:pt>
                  <c:pt idx="25">
                    <c:v>2022</c:v>
                  </c:pt>
                  <c:pt idx="27">
                    <c:v>2023</c:v>
                  </c:pt>
                </c:lvl>
              </c:multiLvlStrCache>
            </c:multiLvlStrRef>
          </c:cat>
          <c:val>
            <c:numRef>
              <c:f>'[PROCESOS DE PQRS- PARA CREG.xlsx]Regulatorios combustibles líq'!$G$3:$G$33</c:f>
              <c:numCache>
                <c:formatCode>General</c:formatCode>
                <c:ptCount val="31"/>
                <c:pt idx="0">
                  <c:v>4</c:v>
                </c:pt>
                <c:pt idx="1">
                  <c:v>10</c:v>
                </c:pt>
                <c:pt idx="2">
                  <c:v>7</c:v>
                </c:pt>
                <c:pt idx="3">
                  <c:v>6</c:v>
                </c:pt>
                <c:pt idx="4">
                  <c:v>27</c:v>
                </c:pt>
                <c:pt idx="5">
                  <c:v>27</c:v>
                </c:pt>
                <c:pt idx="6">
                  <c:v>53</c:v>
                </c:pt>
                <c:pt idx="7">
                  <c:v>33</c:v>
                </c:pt>
                <c:pt idx="8">
                  <c:v>53</c:v>
                </c:pt>
                <c:pt idx="9">
                  <c:v>15</c:v>
                </c:pt>
                <c:pt idx="10">
                  <c:v>95</c:v>
                </c:pt>
                <c:pt idx="11">
                  <c:v>11</c:v>
                </c:pt>
                <c:pt idx="12">
                  <c:v>20</c:v>
                </c:pt>
                <c:pt idx="13">
                  <c:v>18</c:v>
                </c:pt>
                <c:pt idx="14">
                  <c:v>15</c:v>
                </c:pt>
                <c:pt idx="15">
                  <c:v>15</c:v>
                </c:pt>
                <c:pt idx="16">
                  <c:v>19</c:v>
                </c:pt>
                <c:pt idx="17">
                  <c:v>17</c:v>
                </c:pt>
                <c:pt idx="18">
                  <c:v>44</c:v>
                </c:pt>
                <c:pt idx="19">
                  <c:v>229</c:v>
                </c:pt>
                <c:pt idx="20">
                  <c:v>8</c:v>
                </c:pt>
                <c:pt idx="21">
                  <c:v>4</c:v>
                </c:pt>
                <c:pt idx="22">
                  <c:v>6</c:v>
                </c:pt>
                <c:pt idx="23">
                  <c:v>1</c:v>
                </c:pt>
                <c:pt idx="24">
                  <c:v>7</c:v>
                </c:pt>
                <c:pt idx="25">
                  <c:v>5</c:v>
                </c:pt>
                <c:pt idx="26">
                  <c:v>9</c:v>
                </c:pt>
                <c:pt idx="27">
                  <c:v>33</c:v>
                </c:pt>
                <c:pt idx="28">
                  <c:v>2565</c:v>
                </c:pt>
                <c:pt idx="29">
                  <c:v>66</c:v>
                </c:pt>
                <c:pt idx="30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6B-4FAA-B410-3A1F5DFD3AA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71061152"/>
        <c:axId val="1682368912"/>
      </c:lineChart>
      <c:catAx>
        <c:axId val="207106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82368912"/>
        <c:crosses val="autoZero"/>
        <c:auto val="1"/>
        <c:lblAlgn val="ctr"/>
        <c:lblOffset val="100"/>
        <c:noMultiLvlLbl val="0"/>
      </c:catAx>
      <c:valAx>
        <c:axId val="168236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7106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TIEMPOS DE RESPUESTA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'MUESTRA FINAL '!$A$2:$C$2</c:f>
              <c:strCache>
                <c:ptCount val="3"/>
                <c:pt idx="0">
                  <c:v>AUTORIDAD PUBLICA</c:v>
                </c:pt>
                <c:pt idx="1">
                  <c:v>E-2020-003534</c:v>
                </c:pt>
                <c:pt idx="2">
                  <c:v>21/04/2020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'!$D$2:$P$2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43956</c:v>
                </c:pt>
                <c:pt idx="4" formatCode="m/d/yyyy">
                  <c:v>43957</c:v>
                </c:pt>
                <c:pt idx="5">
                  <c:v>9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4F-4C17-AE7B-F7810AEA23DA}"/>
            </c:ext>
          </c:extLst>
        </c:ser>
        <c:ser>
          <c:idx val="1"/>
          <c:order val="1"/>
          <c:tx>
            <c:strRef>
              <c:f>'MUESTRA FINAL '!$A$3:$C$3</c:f>
              <c:strCache>
                <c:ptCount val="3"/>
                <c:pt idx="0">
                  <c:v>AUTORIDAD PUBLICA</c:v>
                </c:pt>
                <c:pt idx="1">
                  <c:v>E-2020-004220</c:v>
                </c:pt>
                <c:pt idx="2">
                  <c:v>05/05/2020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'!$D$3:$P$3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43979</c:v>
                </c:pt>
                <c:pt idx="4" formatCode="m/d/yyyy">
                  <c:v>43970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F-4C17-AE7B-F7810AEA23DA}"/>
            </c:ext>
          </c:extLst>
        </c:ser>
        <c:ser>
          <c:idx val="2"/>
          <c:order val="2"/>
          <c:tx>
            <c:strRef>
              <c:f>'MUESTRA FINAL '!$A$4:$C$4</c:f>
              <c:strCache>
                <c:ptCount val="3"/>
                <c:pt idx="0">
                  <c:v>AUTORIDAD PUBLICA</c:v>
                </c:pt>
                <c:pt idx="1">
                  <c:v>E-2020-004732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'!$D$4:$P$4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43979</c:v>
                </c:pt>
                <c:pt idx="4" formatCode="m/d/yyyy">
                  <c:v>43980</c:v>
                </c:pt>
                <c:pt idx="5">
                  <c:v>9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4F-4C17-AE7B-F7810AEA23DA}"/>
            </c:ext>
          </c:extLst>
        </c:ser>
        <c:ser>
          <c:idx val="3"/>
          <c:order val="3"/>
          <c:tx>
            <c:strRef>
              <c:f>'MUESTRA FINAL '!$A$5:$C$5</c:f>
              <c:strCache>
                <c:ptCount val="3"/>
                <c:pt idx="0">
                  <c:v>AUTORIDAD PUBLICA</c:v>
                </c:pt>
                <c:pt idx="1">
                  <c:v>E-2020-003612</c:v>
                </c:pt>
                <c:pt idx="2">
                  <c:v>22/04/2020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'!$D$5:$P$5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43958</c:v>
                </c:pt>
                <c:pt idx="4" formatCode="m/d/yyyy">
                  <c:v>43958</c:v>
                </c:pt>
                <c:pt idx="5">
                  <c:v>10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94F-4C17-AE7B-F7810AEA23DA}"/>
            </c:ext>
          </c:extLst>
        </c:ser>
        <c:ser>
          <c:idx val="4"/>
          <c:order val="4"/>
          <c:tx>
            <c:strRef>
              <c:f>'MUESTRA FINAL '!$A$6:$C$6</c:f>
              <c:strCache>
                <c:ptCount val="3"/>
                <c:pt idx="0">
                  <c:v>AUTORIDAD PUBLICA</c:v>
                </c:pt>
                <c:pt idx="1">
                  <c:v>E-2020-004818</c:v>
                </c:pt>
                <c:pt idx="2">
                  <c:v>15/05/2020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'!$D$6:$P$6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43979</c:v>
                </c:pt>
                <c:pt idx="4" formatCode="m/d/yyyy">
                  <c:v>43983</c:v>
                </c:pt>
                <c:pt idx="5">
                  <c:v>9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4F-4C17-AE7B-F7810AEA23DA}"/>
            </c:ext>
          </c:extLst>
        </c:ser>
        <c:ser>
          <c:idx val="5"/>
          <c:order val="5"/>
          <c:tx>
            <c:strRef>
              <c:f>'MUESTRA FINAL '!$A$7:$C$7</c:f>
              <c:strCache>
                <c:ptCount val="3"/>
                <c:pt idx="0">
                  <c:v>CONCEPTOS DE LEGALIDAD</c:v>
                </c:pt>
                <c:pt idx="1">
                  <c:v>E-2020-000095</c:v>
                </c:pt>
                <c:pt idx="2">
                  <c:v>09/01/2020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'!$D$7:$P$7</c:f>
              <c:numCache>
                <c:formatCode>General</c:formatCode>
                <c:ptCount val="13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43906</c:v>
                </c:pt>
                <c:pt idx="4" formatCode="m/d/yyyy">
                  <c:v>43888</c:v>
                </c:pt>
                <c:pt idx="5">
                  <c:v>42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43906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4F-4C17-AE7B-F7810AEA23DA}"/>
            </c:ext>
          </c:extLst>
        </c:ser>
        <c:ser>
          <c:idx val="6"/>
          <c:order val="6"/>
          <c:tx>
            <c:strRef>
              <c:f>'MUESTRA FINAL '!$A$8:$C$8</c:f>
              <c:strCache>
                <c:ptCount val="3"/>
                <c:pt idx="0">
                  <c:v>CONGRESO </c:v>
                </c:pt>
                <c:pt idx="1">
                  <c:v>E-2020-002910</c:v>
                </c:pt>
                <c:pt idx="2">
                  <c:v>03/04/2020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'!$D$8:$P$8</c:f>
              <c:numCache>
                <c:formatCode>General</c:formatCode>
                <c:ptCount val="13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43936</c:v>
                </c:pt>
                <c:pt idx="4" formatCode="m/d/yyyy">
                  <c:v>43935</c:v>
                </c:pt>
                <c:pt idx="5">
                  <c:v>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94F-4C17-AE7B-F7810AEA23DA}"/>
            </c:ext>
          </c:extLst>
        </c:ser>
        <c:ser>
          <c:idx val="7"/>
          <c:order val="7"/>
          <c:tx>
            <c:strRef>
              <c:f>'MUESTRA FINAL '!$A$9:$C$9</c:f>
              <c:strCache>
                <c:ptCount val="3"/>
                <c:pt idx="0">
                  <c:v>CONGRESO </c:v>
                </c:pt>
                <c:pt idx="1">
                  <c:v>E-2020-006393</c:v>
                </c:pt>
                <c:pt idx="2">
                  <c:v>10/06/2020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'!$D$9:$P$9</c:f>
              <c:numCache>
                <c:formatCode>General</c:formatCode>
                <c:ptCount val="13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43999</c:v>
                </c:pt>
                <c:pt idx="4" formatCode="m/d/yyyy">
                  <c:v>44001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94F-4C17-AE7B-F7810AEA23DA}"/>
            </c:ext>
          </c:extLst>
        </c:ser>
        <c:ser>
          <c:idx val="8"/>
          <c:order val="8"/>
          <c:tx>
            <c:strRef>
              <c:f>'MUESTRA FINAL '!$A$10:$C$10</c:f>
              <c:strCache>
                <c:ptCount val="3"/>
                <c:pt idx="0">
                  <c:v>CONSULTAS</c:v>
                </c:pt>
                <c:pt idx="1">
                  <c:v>E-2020-003665</c:v>
                </c:pt>
                <c:pt idx="2">
                  <c:v>23/04/2020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'!$D$10:$P$10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43998</c:v>
                </c:pt>
                <c:pt idx="5">
                  <c:v>38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94F-4C17-AE7B-F7810AEA23DA}"/>
            </c:ext>
          </c:extLst>
        </c:ser>
        <c:ser>
          <c:idx val="9"/>
          <c:order val="9"/>
          <c:tx>
            <c:strRef>
              <c:f>'MUESTRA FINAL '!$A$11:$C$11</c:f>
              <c:strCache>
                <c:ptCount val="3"/>
                <c:pt idx="0">
                  <c:v>CONSULTAS</c:v>
                </c:pt>
                <c:pt idx="1">
                  <c:v>E-2020-003154</c:v>
                </c:pt>
                <c:pt idx="2">
                  <c:v>11/04/2020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'!$D$11:$P$11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43972</c:v>
                </c:pt>
                <c:pt idx="4" formatCode="m/d/yyyy">
                  <c:v>43985</c:v>
                </c:pt>
                <c:pt idx="5">
                  <c:v>28</c:v>
                </c:pt>
                <c:pt idx="6">
                  <c:v>25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94F-4C17-AE7B-F7810AEA23DA}"/>
            </c:ext>
          </c:extLst>
        </c:ser>
        <c:ser>
          <c:idx val="10"/>
          <c:order val="10"/>
          <c:tx>
            <c:strRef>
              <c:f>'MUESTRA FINAL '!$A$12:$C$12</c:f>
              <c:strCache>
                <c:ptCount val="3"/>
                <c:pt idx="0">
                  <c:v>CONSULTAS</c:v>
                </c:pt>
                <c:pt idx="1">
                  <c:v>E-2020-002258</c:v>
                </c:pt>
                <c:pt idx="2">
                  <c:v>13/03/2020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'!$D$12:$P$12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43969</c:v>
                </c:pt>
                <c:pt idx="4" formatCode="m/d/yyyy">
                  <c:v>43958</c:v>
                </c:pt>
                <c:pt idx="5">
                  <c:v>41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7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94F-4C17-AE7B-F7810AEA23DA}"/>
            </c:ext>
          </c:extLst>
        </c:ser>
        <c:ser>
          <c:idx val="11"/>
          <c:order val="11"/>
          <c:tx>
            <c:strRef>
              <c:f>'MUESTRA FINAL '!$A$13:$C$13</c:f>
              <c:strCache>
                <c:ptCount val="3"/>
                <c:pt idx="0">
                  <c:v>CONSULTAS</c:v>
                </c:pt>
                <c:pt idx="1">
                  <c:v>E-2020-001049</c:v>
                </c:pt>
                <c:pt idx="2">
                  <c:v>10/02/2020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'!$D$13:$P$13</c:f>
              <c:numCache>
                <c:formatCode>General</c:formatCode>
                <c:ptCount val="13"/>
                <c:pt idx="0">
                  <c:v>35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43908</c:v>
                </c:pt>
                <c:pt idx="4" formatCode="m/d/yyyy">
                  <c:v>43921</c:v>
                </c:pt>
                <c:pt idx="5">
                  <c:v>28</c:v>
                </c:pt>
                <c:pt idx="6">
                  <c:v>16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43941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94F-4C17-AE7B-F7810AEA23DA}"/>
            </c:ext>
          </c:extLst>
        </c:ser>
        <c:ser>
          <c:idx val="12"/>
          <c:order val="12"/>
          <c:tx>
            <c:strRef>
              <c:f>'MUESTRA FINAL '!$A$14:$C$14</c:f>
              <c:strCache>
                <c:ptCount val="3"/>
                <c:pt idx="0">
                  <c:v>CONSULTAS</c:v>
                </c:pt>
                <c:pt idx="1">
                  <c:v>E-2020-003817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'!$D$14:$P$14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43999</c:v>
                </c:pt>
                <c:pt idx="4" formatCode="m/d/yyyy">
                  <c:v>44000</c:v>
                </c:pt>
                <c:pt idx="5">
                  <c:v>34</c:v>
                </c:pt>
                <c:pt idx="6">
                  <c:v>25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24</c:v>
                </c:pt>
                <c:pt idx="12" formatCode="m/d/yyyy">
                  <c:v>44039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94F-4C17-AE7B-F7810AEA23DA}"/>
            </c:ext>
          </c:extLst>
        </c:ser>
        <c:ser>
          <c:idx val="13"/>
          <c:order val="13"/>
          <c:tx>
            <c:strRef>
              <c:f>'MUESTRA FINAL '!$A$15:$C$15</c:f>
              <c:strCache>
                <c:ptCount val="3"/>
                <c:pt idx="0">
                  <c:v>CONSULTAS</c:v>
                </c:pt>
                <c:pt idx="1">
                  <c:v>E-2020-004125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'!$D$15:$P$15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44005</c:v>
                </c:pt>
                <c:pt idx="4" formatCode="m/d/yyyy">
                  <c:v>44007</c:v>
                </c:pt>
                <c:pt idx="5">
                  <c:v>33</c:v>
                </c:pt>
                <c:pt idx="6">
                  <c:v>22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 formatCode="m/d/yyyy">
                  <c:v>44039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94F-4C17-AE7B-F7810AEA23DA}"/>
            </c:ext>
          </c:extLst>
        </c:ser>
        <c:ser>
          <c:idx val="14"/>
          <c:order val="14"/>
          <c:tx>
            <c:strRef>
              <c:f>'MUESTRA FINAL '!$A$16:$C$16</c:f>
              <c:strCache>
                <c:ptCount val="3"/>
                <c:pt idx="0">
                  <c:v>CONSULTAS</c:v>
                </c:pt>
                <c:pt idx="1">
                  <c:v>E-2020-003198</c:v>
                </c:pt>
                <c:pt idx="2">
                  <c:v>13/04/2020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'!$D$16:$P$16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1</c:v>
                </c:pt>
                <c:pt idx="4" formatCode="m/d/yyyy">
                  <c:v>43985</c:v>
                </c:pt>
                <c:pt idx="5">
                  <c:v>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94F-4C17-AE7B-F7810AEA23DA}"/>
            </c:ext>
          </c:extLst>
        </c:ser>
        <c:ser>
          <c:idx val="15"/>
          <c:order val="15"/>
          <c:tx>
            <c:strRef>
              <c:f>'MUESTRA FINAL '!$A$17:$C$17</c:f>
              <c:strCache>
                <c:ptCount val="3"/>
                <c:pt idx="0">
                  <c:v>CONSULTAS</c:v>
                </c:pt>
                <c:pt idx="1">
                  <c:v>TL-2020-000208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'!$D$17:$P$17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43999</c:v>
                </c:pt>
                <c:pt idx="4" formatCode="m/d/yyyy">
                  <c:v>44001</c:v>
                </c:pt>
                <c:pt idx="5">
                  <c:v>33</c:v>
                </c:pt>
                <c:pt idx="6">
                  <c:v>25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94F-4C17-AE7B-F7810AEA23DA}"/>
            </c:ext>
          </c:extLst>
        </c:ser>
        <c:ser>
          <c:idx val="16"/>
          <c:order val="16"/>
          <c:tx>
            <c:strRef>
              <c:f>'MUESTRA FINAL '!$A$18:$C$18</c:f>
              <c:strCache>
                <c:ptCount val="3"/>
                <c:pt idx="0">
                  <c:v>CONSULTAS</c:v>
                </c:pt>
                <c:pt idx="1">
                  <c:v>E-2020-003529</c:v>
                </c:pt>
                <c:pt idx="2">
                  <c:v>21/04/2020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'!$D$18:$P$18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43972</c:v>
                </c:pt>
                <c:pt idx="4" formatCode="m/d/yyyy">
                  <c:v>43993</c:v>
                </c:pt>
                <c:pt idx="5">
                  <c:v>21</c:v>
                </c:pt>
                <c:pt idx="6">
                  <c:v>45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894F-4C17-AE7B-F7810AEA23DA}"/>
            </c:ext>
          </c:extLst>
        </c:ser>
        <c:ser>
          <c:idx val="17"/>
          <c:order val="17"/>
          <c:tx>
            <c:strRef>
              <c:f>'MUESTRA FINAL '!$A$19:$C$19</c:f>
              <c:strCache>
                <c:ptCount val="3"/>
                <c:pt idx="0">
                  <c:v>CONSULTAS</c:v>
                </c:pt>
                <c:pt idx="1">
                  <c:v>TL-2020-000063</c:v>
                </c:pt>
                <c:pt idx="2">
                  <c:v>13/02/2020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'!$D$19:$P$19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43910</c:v>
                </c:pt>
                <c:pt idx="4" formatCode="m/d/yyyy">
                  <c:v>43924</c:v>
                </c:pt>
                <c:pt idx="5">
                  <c:v>23</c:v>
                </c:pt>
                <c:pt idx="6">
                  <c:v>18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43942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94F-4C17-AE7B-F7810AEA23DA}"/>
            </c:ext>
          </c:extLst>
        </c:ser>
        <c:ser>
          <c:idx val="18"/>
          <c:order val="18"/>
          <c:tx>
            <c:strRef>
              <c:f>'MUESTRA FINAL '!$A$20:$C$20</c:f>
              <c:strCache>
                <c:ptCount val="3"/>
                <c:pt idx="0">
                  <c:v>CONSU+A20:N20LTAS</c:v>
                </c:pt>
                <c:pt idx="1">
                  <c:v>E-2020-003432</c:v>
                </c:pt>
                <c:pt idx="2">
                  <c:v>20/04/2020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'!$D$20:$P$20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43949</c:v>
                </c:pt>
                <c:pt idx="4" formatCode="m/d/yyyy">
                  <c:v>43992</c:v>
                </c:pt>
                <c:pt idx="5">
                  <c:v>4</c:v>
                </c:pt>
                <c:pt idx="6">
                  <c:v>54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29</c:v>
                </c:pt>
                <c:pt idx="12" formatCode="m/d/yyyy">
                  <c:v>44039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94F-4C17-AE7B-F7810AEA23DA}"/>
            </c:ext>
          </c:extLst>
        </c:ser>
        <c:ser>
          <c:idx val="19"/>
          <c:order val="19"/>
          <c:tx>
            <c:strRef>
              <c:f>'MUESTRA FINAL '!$A$21:$C$21</c:f>
              <c:strCache>
                <c:ptCount val="3"/>
                <c:pt idx="0">
                  <c:v>CONSULTAS</c:v>
                </c:pt>
                <c:pt idx="1">
                  <c:v>E-2020-001921</c:v>
                </c:pt>
                <c:pt idx="2">
                  <c:v>03/03/2020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'!$D$21:$P$21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43937</c:v>
                </c:pt>
                <c:pt idx="4" formatCode="m/d/yyyy">
                  <c:v>43945</c:v>
                </c:pt>
                <c:pt idx="5">
                  <c:v>29</c:v>
                </c:pt>
                <c:pt idx="6">
                  <c:v>2</c:v>
                </c:pt>
                <c:pt idx="7">
                  <c:v>5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894F-4C17-AE7B-F7810AEA23DA}"/>
            </c:ext>
          </c:extLst>
        </c:ser>
        <c:ser>
          <c:idx val="20"/>
          <c:order val="20"/>
          <c:tx>
            <c:strRef>
              <c:f>'MUESTRA FINAL '!$A$22:$C$22</c:f>
              <c:strCache>
                <c:ptCount val="3"/>
                <c:pt idx="0">
                  <c:v>CONSULTAS</c:v>
                </c:pt>
                <c:pt idx="1">
                  <c:v>E-2020-002156</c:v>
                </c:pt>
                <c:pt idx="2">
                  <c:v>10/03/2020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'!$D$22:$P$22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43965</c:v>
                </c:pt>
                <c:pt idx="4" formatCode="m/d/yyyy">
                  <c:v>43955</c:v>
                </c:pt>
                <c:pt idx="5">
                  <c:v>35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894F-4C17-AE7B-F7810AEA23DA}"/>
            </c:ext>
          </c:extLst>
        </c:ser>
        <c:ser>
          <c:idx val="21"/>
          <c:order val="21"/>
          <c:tx>
            <c:strRef>
              <c:f>'MUESTRA FINAL '!$A$23:$C$23</c:f>
              <c:strCache>
                <c:ptCount val="3"/>
                <c:pt idx="0">
                  <c:v>CONSULTAS</c:v>
                </c:pt>
                <c:pt idx="1">
                  <c:v>TL-2020-000110</c:v>
                </c:pt>
                <c:pt idx="2">
                  <c:v>10/03/2020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'!$D$23:$P$23</c:f>
              <c:numCache>
                <c:formatCode>General</c:formatCode>
                <c:ptCount val="13"/>
                <c:pt idx="0">
                  <c:v>35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43957</c:v>
                </c:pt>
                <c:pt idx="4" formatCode="m/d/yyyy">
                  <c:v>43955</c:v>
                </c:pt>
                <c:pt idx="5">
                  <c:v>37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894F-4C17-AE7B-F7810AEA23DA}"/>
            </c:ext>
          </c:extLst>
        </c:ser>
        <c:ser>
          <c:idx val="22"/>
          <c:order val="22"/>
          <c:tx>
            <c:strRef>
              <c:f>'MUESTRA FINAL '!$A$24:$C$24</c:f>
              <c:strCache>
                <c:ptCount val="3"/>
                <c:pt idx="0">
                  <c:v>INTERES GENERAL O PARTICULAR</c:v>
                </c:pt>
                <c:pt idx="1">
                  <c:v>E-2020-004072</c:v>
                </c:pt>
                <c:pt idx="2">
                  <c:v>30/04/2020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'!$D$24:$P$24</c:f>
              <c:numCache>
                <c:formatCode>General</c:formatCode>
                <c:ptCount val="13"/>
                <c:pt idx="0">
                  <c:v>30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43994</c:v>
                </c:pt>
                <c:pt idx="4" formatCode="m/d/yyyy">
                  <c:v>43998</c:v>
                </c:pt>
                <c:pt idx="5">
                  <c:v>26</c:v>
                </c:pt>
                <c:pt idx="6">
                  <c:v>25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26</c:v>
                </c:pt>
                <c:pt idx="12" formatCode="m/d/yyyy">
                  <c:v>44039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894F-4C17-AE7B-F7810AEA23DA}"/>
            </c:ext>
          </c:extLst>
        </c:ser>
        <c:ser>
          <c:idx val="23"/>
          <c:order val="23"/>
          <c:tx>
            <c:strRef>
              <c:f>'MUESTRA FINAL '!$A$25:$C$25</c:f>
              <c:strCache>
                <c:ptCount val="3"/>
                <c:pt idx="0">
                  <c:v>INTERES GENERAL O PARTICULAR</c:v>
                </c:pt>
                <c:pt idx="1">
                  <c:v>E-2020-003937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'!$D$25:$P$25</c:f>
              <c:numCache>
                <c:formatCode>General</c:formatCode>
                <c:ptCount val="13"/>
                <c:pt idx="0">
                  <c:v>30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44000</c:v>
                </c:pt>
                <c:pt idx="4" formatCode="m/d/yyyy">
                  <c:v>43993</c:v>
                </c:pt>
                <c:pt idx="5">
                  <c:v>36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894F-4C17-AE7B-F7810AEA23DA}"/>
            </c:ext>
          </c:extLst>
        </c:ser>
        <c:ser>
          <c:idx val="24"/>
          <c:order val="24"/>
          <c:tx>
            <c:strRef>
              <c:f>'MUESTRA FINAL '!$A$26:$C$26</c:f>
              <c:strCache>
                <c:ptCount val="3"/>
                <c:pt idx="0">
                  <c:v>INTERES GENERAL O PARTICULAR</c:v>
                </c:pt>
                <c:pt idx="1">
                  <c:v>E-2020-001127</c:v>
                </c:pt>
                <c:pt idx="2">
                  <c:v>11/02/2020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'!$D$26:$P$26</c:f>
              <c:numCache>
                <c:formatCode>General</c:formatCode>
                <c:ptCount val="13"/>
                <c:pt idx="0">
                  <c:v>30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43923</c:v>
                </c:pt>
                <c:pt idx="4" formatCode="m/d/yyyy">
                  <c:v>43915</c:v>
                </c:pt>
                <c:pt idx="5">
                  <c:v>36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894F-4C17-AE7B-F7810AEA23DA}"/>
            </c:ext>
          </c:extLst>
        </c:ser>
        <c:ser>
          <c:idx val="25"/>
          <c:order val="25"/>
          <c:tx>
            <c:strRef>
              <c:f>'MUESTRA FINAL '!$A$27:$C$27</c:f>
              <c:strCache>
                <c:ptCount val="3"/>
                <c:pt idx="0">
                  <c:v>INTERES GENERAL O PARTICULAR</c:v>
                </c:pt>
                <c:pt idx="1">
                  <c:v>E-2020-000657</c:v>
                </c:pt>
                <c:pt idx="2">
                  <c:v>28/01/2020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'!$D$27:$P$27</c:f>
              <c:numCache>
                <c:formatCode>General</c:formatCode>
                <c:ptCount val="13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44014</c:v>
                </c:pt>
                <c:pt idx="4" formatCode="m/d/yyyy">
                  <c:v>43900</c:v>
                </c:pt>
                <c:pt idx="5">
                  <c:v>54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24</c:v>
                </c:pt>
                <c:pt idx="12" formatCode="m/d/yyyy">
                  <c:v>43937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894F-4C17-AE7B-F7810AEA23DA}"/>
            </c:ext>
          </c:extLst>
        </c:ser>
        <c:ser>
          <c:idx val="26"/>
          <c:order val="26"/>
          <c:tx>
            <c:strRef>
              <c:f>'MUESTRA FINAL '!$A$28:$C$28</c:f>
              <c:strCache>
                <c:ptCount val="3"/>
                <c:pt idx="0">
                  <c:v>QUEJAS Y RECLAMOS</c:v>
                </c:pt>
                <c:pt idx="1">
                  <c:v>E-2020-005743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'!$D$28:$P$28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44020</c:v>
                </c:pt>
                <c:pt idx="4" formatCode="m/d/yyyy">
                  <c:v>44007</c:v>
                </c:pt>
                <c:pt idx="5">
                  <c:v>21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 formatCode="m/d/yyyy">
                  <c:v>44021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894F-4C17-AE7B-F7810AEA23DA}"/>
            </c:ext>
          </c:extLst>
        </c:ser>
        <c:ser>
          <c:idx val="27"/>
          <c:order val="27"/>
          <c:tx>
            <c:strRef>
              <c:f>'MUESTRA FINAL '!$A$29:$C$29</c:f>
              <c:strCache>
                <c:ptCount val="3"/>
                <c:pt idx="0">
                  <c:v>QUEJAS Y RECLAMOS</c:v>
                </c:pt>
                <c:pt idx="1">
                  <c:v>E-2020-004246</c:v>
                </c:pt>
                <c:pt idx="2">
                  <c:v>06/05/2020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'!$D$29:$P$29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43979</c:v>
                </c:pt>
                <c:pt idx="5">
                  <c:v>14</c:v>
                </c:pt>
                <c:pt idx="6">
                  <c:v>0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894F-4C17-AE7B-F7810AEA23DA}"/>
            </c:ext>
          </c:extLst>
        </c:ser>
        <c:ser>
          <c:idx val="28"/>
          <c:order val="28"/>
          <c:tx>
            <c:strRef>
              <c:f>'MUESTRA FINAL '!$A$30:$C$30</c:f>
              <c:strCache>
                <c:ptCount val="3"/>
                <c:pt idx="0">
                  <c:v>QUEJAS Y RECLAMOS</c:v>
                </c:pt>
                <c:pt idx="1">
                  <c:v>TL-2020-000336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'!$D$30:$P$30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17</c:v>
                </c:pt>
                <c:pt idx="6">
                  <c:v>0</c:v>
                </c:pt>
                <c:pt idx="7">
                  <c:v>9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894F-4C17-AE7B-F7810AEA23DA}"/>
            </c:ext>
          </c:extLst>
        </c:ser>
        <c:ser>
          <c:idx val="29"/>
          <c:order val="29"/>
          <c:tx>
            <c:strRef>
              <c:f>'MUESTRA FINAL '!$A$31:$C$31</c:f>
              <c:strCache>
                <c:ptCount val="3"/>
                <c:pt idx="0">
                  <c:v>QUEJAS Y RECLAMOS</c:v>
                </c:pt>
                <c:pt idx="1">
                  <c:v>E-2020-005658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'!$D$31:$P$31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44013</c:v>
                </c:pt>
                <c:pt idx="4" formatCode="m/d/yyyy">
                  <c:v>44006</c:v>
                </c:pt>
                <c:pt idx="5">
                  <c:v>18</c:v>
                </c:pt>
                <c:pt idx="6">
                  <c:v>0</c:v>
                </c:pt>
                <c:pt idx="7">
                  <c:v>7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894F-4C17-AE7B-F7810AEA23DA}"/>
            </c:ext>
          </c:extLst>
        </c:ser>
        <c:ser>
          <c:idx val="30"/>
          <c:order val="30"/>
          <c:tx>
            <c:strRef>
              <c:f>'MUESTRA FINAL '!$A$32:$C$32</c:f>
              <c:strCache>
                <c:ptCount val="3"/>
                <c:pt idx="0">
                  <c:v>QUEJAS Y RECLAMOS</c:v>
                </c:pt>
                <c:pt idx="1">
                  <c:v>TL-2020-000297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'!$D$32:$P$32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4" formatCode="m/d/yyyy">
                  <c:v>43998</c:v>
                </c:pt>
                <c:pt idx="5">
                  <c:v>23</c:v>
                </c:pt>
                <c:pt idx="6">
                  <c:v>45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1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894F-4C17-AE7B-F7810AEA23DA}"/>
            </c:ext>
          </c:extLst>
        </c:ser>
        <c:ser>
          <c:idx val="31"/>
          <c:order val="31"/>
          <c:tx>
            <c:strRef>
              <c:f>'MUESTRA FINAL '!$A$33:$C$33</c:f>
              <c:strCache>
                <c:ptCount val="3"/>
                <c:pt idx="0">
                  <c:v>QUEJAS Y RECLAMOS</c:v>
                </c:pt>
                <c:pt idx="1">
                  <c:v>E-2020-005115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'!$D$33:$P$33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44005</c:v>
                </c:pt>
                <c:pt idx="4" formatCode="m/d/yyyy">
                  <c:v>43994</c:v>
                </c:pt>
                <c:pt idx="5">
                  <c:v>21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894F-4C17-AE7B-F7810AEA23DA}"/>
            </c:ext>
          </c:extLst>
        </c:ser>
        <c:ser>
          <c:idx val="32"/>
          <c:order val="32"/>
          <c:tx>
            <c:strRef>
              <c:f>'MUESTRA FINAL '!$A$34:$C$34</c:f>
              <c:strCache>
                <c:ptCount val="3"/>
                <c:pt idx="0">
                  <c:v>QUEJAS Y RECLAMOS</c:v>
                </c:pt>
                <c:pt idx="1">
                  <c:v>E-2020-004099</c:v>
                </c:pt>
                <c:pt idx="2">
                  <c:v>01/05/2020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'!$D$34:$P$34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4</c:v>
                </c:pt>
                <c:pt idx="3" formatCode="m/d/yyyy">
                  <c:v>43977</c:v>
                </c:pt>
                <c:pt idx="4" formatCode="m/d/yyyy">
                  <c:v>43977</c:v>
                </c:pt>
                <c:pt idx="5">
                  <c:v>15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894F-4C17-AE7B-F7810AEA23DA}"/>
            </c:ext>
          </c:extLst>
        </c:ser>
        <c:ser>
          <c:idx val="33"/>
          <c:order val="33"/>
          <c:tx>
            <c:strRef>
              <c:f>'MUESTRA FINAL '!$A$35:$C$35</c:f>
              <c:strCache>
                <c:ptCount val="3"/>
                <c:pt idx="0">
                  <c:v>QUEJAS Y RECLAMOS</c:v>
                </c:pt>
                <c:pt idx="1">
                  <c:v>TL-2020-000328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'!$D$35:$P$35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44006</c:v>
                </c:pt>
                <c:pt idx="4" formatCode="m/d/yyyy">
                  <c:v>44005</c:v>
                </c:pt>
                <c:pt idx="5">
                  <c:v>16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894F-4C17-AE7B-F7810AEA23DA}"/>
            </c:ext>
          </c:extLst>
        </c:ser>
        <c:ser>
          <c:idx val="34"/>
          <c:order val="34"/>
          <c:tx>
            <c:strRef>
              <c:f>'MUESTRA FINAL '!$A$36:$C$36</c:f>
              <c:strCache>
                <c:ptCount val="3"/>
                <c:pt idx="0">
                  <c:v>QUEJAS Y RECLAMOS</c:v>
                </c:pt>
                <c:pt idx="1">
                  <c:v>E-2020-004132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'!$D$36:$P$36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1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894F-4C17-AE7B-F7810AEA23DA}"/>
            </c:ext>
          </c:extLst>
        </c:ser>
        <c:ser>
          <c:idx val="35"/>
          <c:order val="35"/>
          <c:tx>
            <c:strRef>
              <c:f>'MUESTRA FINAL '!$A$37:$C$37</c:f>
              <c:strCache>
                <c:ptCount val="3"/>
                <c:pt idx="0">
                  <c:v>QUEJAS Y RECLAMOS</c:v>
                </c:pt>
                <c:pt idx="1">
                  <c:v>TL-2020-000324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'!$D$37:$P$37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18</c:v>
                </c:pt>
                <c:pt idx="6">
                  <c:v>0</c:v>
                </c:pt>
                <c:pt idx="7">
                  <c:v>8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44022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894F-4C17-AE7B-F7810AEA23DA}"/>
            </c:ext>
          </c:extLst>
        </c:ser>
        <c:ser>
          <c:idx val="36"/>
          <c:order val="36"/>
          <c:tx>
            <c:strRef>
              <c:f>'MUESTRA FINAL '!$A$38:$C$38</c:f>
              <c:strCache>
                <c:ptCount val="3"/>
                <c:pt idx="0">
                  <c:v>QUEJAS Y RECLAMOS</c:v>
                </c:pt>
                <c:pt idx="1">
                  <c:v>E-2020-004673</c:v>
                </c:pt>
                <c:pt idx="2">
                  <c:v>13/05/2020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'!$D$38:$P$38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43986</c:v>
                </c:pt>
                <c:pt idx="4" formatCode="m/d/yyyy">
                  <c:v>43986</c:v>
                </c:pt>
                <c:pt idx="5">
                  <c:v>15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894F-4C17-AE7B-F7810AEA23DA}"/>
            </c:ext>
          </c:extLst>
        </c:ser>
        <c:ser>
          <c:idx val="37"/>
          <c:order val="37"/>
          <c:tx>
            <c:strRef>
              <c:f>'MUESTRA FINAL '!$A$39:$C$39</c:f>
              <c:strCache>
                <c:ptCount val="3"/>
                <c:pt idx="0">
                  <c:v>QUEJAS Y RECLAMOS</c:v>
                </c:pt>
                <c:pt idx="1">
                  <c:v>E-2020-003980</c:v>
                </c:pt>
                <c:pt idx="2">
                  <c:v>29/04/2020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'!$D$39:$P$39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43977</c:v>
                </c:pt>
                <c:pt idx="4" formatCode="m/d/yyyy">
                  <c:v>43972</c:v>
                </c:pt>
                <c:pt idx="5">
                  <c:v>17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894F-4C17-AE7B-F7810AEA23DA}"/>
            </c:ext>
          </c:extLst>
        </c:ser>
        <c:ser>
          <c:idx val="38"/>
          <c:order val="38"/>
          <c:tx>
            <c:strRef>
              <c:f>'MUESTRA FINAL '!$A$40:$C$40</c:f>
              <c:strCache>
                <c:ptCount val="3"/>
                <c:pt idx="0">
                  <c:v>QUEJAS Y RECLAMOS</c:v>
                </c:pt>
                <c:pt idx="1">
                  <c:v>E-2020-005038</c:v>
                </c:pt>
                <c:pt idx="2">
                  <c:v>20/05/2020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'!$D$40:$P$40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43993</c:v>
                </c:pt>
                <c:pt idx="5">
                  <c:v>20</c:v>
                </c:pt>
                <c:pt idx="6">
                  <c:v>0</c:v>
                </c:pt>
                <c:pt idx="7">
                  <c:v>6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44013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894F-4C17-AE7B-F7810AEA23DA}"/>
            </c:ext>
          </c:extLst>
        </c:ser>
        <c:ser>
          <c:idx val="39"/>
          <c:order val="39"/>
          <c:tx>
            <c:strRef>
              <c:f>'MUESTRA FINAL '!$A$41:$C$41</c:f>
              <c:strCache>
                <c:ptCount val="3"/>
                <c:pt idx="0">
                  <c:v>QUEJAS Y RECLAMOS</c:v>
                </c:pt>
                <c:pt idx="1">
                  <c:v>TL-2020-000345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'!$D$41:$P$41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44007</c:v>
                </c:pt>
                <c:pt idx="4" formatCode="m/d/yyyy">
                  <c:v>44006</c:v>
                </c:pt>
                <c:pt idx="5">
                  <c:v>16</c:v>
                </c:pt>
                <c:pt idx="6">
                  <c:v>0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894F-4C17-AE7B-F7810AEA23DA}"/>
            </c:ext>
          </c:extLst>
        </c:ser>
        <c:ser>
          <c:idx val="40"/>
          <c:order val="40"/>
          <c:tx>
            <c:strRef>
              <c:f>'MUESTRA FINAL '!$A$42:$C$42</c:f>
              <c:strCache>
                <c:ptCount val="3"/>
                <c:pt idx="0">
                  <c:v>QUEJAS Y RECLAMOS</c:v>
                </c:pt>
                <c:pt idx="1">
                  <c:v>E-2020-004128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'!$D$42:$P$42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894F-4C17-AE7B-F7810AEA23DA}"/>
            </c:ext>
          </c:extLst>
        </c:ser>
        <c:ser>
          <c:idx val="41"/>
          <c:order val="41"/>
          <c:tx>
            <c:strRef>
              <c:f>'MUESTRA FINAL '!$A$43:$C$43</c:f>
              <c:strCache>
                <c:ptCount val="3"/>
                <c:pt idx="0">
                  <c:v>QUEJAS Y RECLAMOS</c:v>
                </c:pt>
                <c:pt idx="1">
                  <c:v>TL-2020-000332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'!$D$43:$P$43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43999</c:v>
                </c:pt>
                <c:pt idx="4" formatCode="m/d/yyyy">
                  <c:v>44005</c:v>
                </c:pt>
                <c:pt idx="5">
                  <c:v>12</c:v>
                </c:pt>
                <c:pt idx="6">
                  <c:v>0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894F-4C17-AE7B-F7810AEA23DA}"/>
            </c:ext>
          </c:extLst>
        </c:ser>
        <c:ser>
          <c:idx val="42"/>
          <c:order val="42"/>
          <c:tx>
            <c:strRef>
              <c:f>'MUESTRA FINAL '!$A$44:$C$44</c:f>
              <c:strCache>
                <c:ptCount val="3"/>
                <c:pt idx="0">
                  <c:v>QUEJAS Y RECLAMOS</c:v>
                </c:pt>
                <c:pt idx="1">
                  <c:v>E-2020-004958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'!$D$44:$P$44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43993</c:v>
                </c:pt>
                <c:pt idx="4" formatCode="m/d/yyyy">
                  <c:v>43992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894F-4C17-AE7B-F7810AEA23DA}"/>
            </c:ext>
          </c:extLst>
        </c:ser>
        <c:ser>
          <c:idx val="43"/>
          <c:order val="43"/>
          <c:tx>
            <c:strRef>
              <c:f>'MUESTRA FINAL '!$A$45:$C$45</c:f>
              <c:strCache>
                <c:ptCount val="3"/>
                <c:pt idx="0">
                  <c:v>QUEJAS Y RECLAMOS</c:v>
                </c:pt>
                <c:pt idx="1">
                  <c:v>E-2020-004120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'!$D$45:$P$45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43977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894F-4C17-AE7B-F7810AEA23DA}"/>
            </c:ext>
          </c:extLst>
        </c:ser>
        <c:ser>
          <c:idx val="44"/>
          <c:order val="44"/>
          <c:tx>
            <c:strRef>
              <c:f>'MUESTRA FINAL '!$A$46:$C$46</c:f>
              <c:strCache>
                <c:ptCount val="3"/>
                <c:pt idx="0">
                  <c:v>QUEJAS Y RECLAMOS</c:v>
                </c:pt>
                <c:pt idx="1">
                  <c:v>E-2020-005154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'!$D$46:$P$46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44012</c:v>
                </c:pt>
                <c:pt idx="4" formatCode="m/d/yyyy">
                  <c:v>43998</c:v>
                </c:pt>
                <c:pt idx="5">
                  <c:v>23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894F-4C17-AE7B-F7810AEA23DA}"/>
            </c:ext>
          </c:extLst>
        </c:ser>
        <c:ser>
          <c:idx val="45"/>
          <c:order val="45"/>
          <c:tx>
            <c:strRef>
              <c:f>'MUESTRA FINAL '!$A$47:$C$47</c:f>
              <c:strCache>
                <c:ptCount val="3"/>
                <c:pt idx="0">
                  <c:v>QUEJAS Y RECLAMOS</c:v>
                </c:pt>
                <c:pt idx="1">
                  <c:v>TL-2020-000242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'!$D$47:$P$47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43990</c:v>
                </c:pt>
                <c:pt idx="4" formatCode="m/d/yyyy">
                  <c:v>43987</c:v>
                </c:pt>
                <c:pt idx="5">
                  <c:v>18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894F-4C17-AE7B-F7810AEA23DA}"/>
            </c:ext>
          </c:extLst>
        </c:ser>
        <c:ser>
          <c:idx val="46"/>
          <c:order val="46"/>
          <c:tx>
            <c:strRef>
              <c:f>'MUESTRA FINAL '!$A$48:$C$48</c:f>
              <c:strCache>
                <c:ptCount val="3"/>
                <c:pt idx="0">
                  <c:v>QUEJAS Y RECLAMOS</c:v>
                </c:pt>
                <c:pt idx="1">
                  <c:v>TL-2020-000231</c:v>
                </c:pt>
                <c:pt idx="2">
                  <c:v>11/05/2020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'!$D$48:$P$48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43983</c:v>
                </c:pt>
                <c:pt idx="4" formatCode="m/d/yyyy">
                  <c:v>43984</c:v>
                </c:pt>
                <c:pt idx="5">
                  <c:v>14</c:v>
                </c:pt>
                <c:pt idx="6">
                  <c:v>0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894F-4C17-AE7B-F7810AEA23DA}"/>
            </c:ext>
          </c:extLst>
        </c:ser>
        <c:ser>
          <c:idx val="47"/>
          <c:order val="47"/>
          <c:tx>
            <c:strRef>
              <c:f>'MUESTRA FINAL '!$A$49:$C$49</c:f>
              <c:strCache>
                <c:ptCount val="3"/>
                <c:pt idx="0">
                  <c:v>QUEJAS Y RECLAMOS</c:v>
                </c:pt>
                <c:pt idx="1">
                  <c:v>TL-2020-000291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'!$D$49:$P$49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43997</c:v>
                </c:pt>
                <c:pt idx="4" formatCode="m/d/yyyy">
                  <c:v>43998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894F-4C17-AE7B-F7810AEA23DA}"/>
            </c:ext>
          </c:extLst>
        </c:ser>
        <c:ser>
          <c:idx val="48"/>
          <c:order val="48"/>
          <c:tx>
            <c:strRef>
              <c:f>'MUESTRA FINAL '!$A$50:$C$50</c:f>
              <c:strCache>
                <c:ptCount val="3"/>
                <c:pt idx="0">
                  <c:v>QUEJAS Y RECLAMOS</c:v>
                </c:pt>
                <c:pt idx="1">
                  <c:v>E-2020-005258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'!$D$50:$P$50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44013</c:v>
                </c:pt>
                <c:pt idx="4" formatCode="m/d/yyyy">
                  <c:v>43999</c:v>
                </c:pt>
                <c:pt idx="5">
                  <c:v>27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894F-4C17-AE7B-F7810AEA23DA}"/>
            </c:ext>
          </c:extLst>
        </c:ser>
        <c:ser>
          <c:idx val="49"/>
          <c:order val="49"/>
          <c:tx>
            <c:strRef>
              <c:f>'MUESTRA FINAL '!$A$51:$C$51</c:f>
              <c:strCache>
                <c:ptCount val="3"/>
                <c:pt idx="0">
                  <c:v>QUEJAS Y RECLAMOS</c:v>
                </c:pt>
                <c:pt idx="1">
                  <c:v>E-2020-004622</c:v>
                </c:pt>
                <c:pt idx="2">
                  <c:v>13/05/2020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'!$D$51:$P$51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43986</c:v>
                </c:pt>
                <c:pt idx="4" formatCode="m/d/yyyy">
                  <c:v>43986</c:v>
                </c:pt>
                <c:pt idx="5">
                  <c:v>15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894F-4C17-AE7B-F7810AEA23DA}"/>
            </c:ext>
          </c:extLst>
        </c:ser>
        <c:ser>
          <c:idx val="50"/>
          <c:order val="50"/>
          <c:tx>
            <c:strRef>
              <c:f>'MUESTRA FINAL '!$A$52:$C$52</c:f>
              <c:strCache>
                <c:ptCount val="3"/>
                <c:pt idx="0">
                  <c:v>QUEJAS Y RECLAMOS</c:v>
                </c:pt>
                <c:pt idx="1">
                  <c:v>E-2020-004976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'!$D$52:$P$52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43997</c:v>
                </c:pt>
                <c:pt idx="4" formatCode="m/d/yyyy">
                  <c:v>43992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894F-4C17-AE7B-F7810AEA23DA}"/>
            </c:ext>
          </c:extLst>
        </c:ser>
        <c:ser>
          <c:idx val="51"/>
          <c:order val="51"/>
          <c:tx>
            <c:strRef>
              <c:f>'MUESTRA FINAL '!$A$53:$C$53</c:f>
              <c:strCache>
                <c:ptCount val="3"/>
                <c:pt idx="0">
                  <c:v>QUEJAS Y RECLAMOS</c:v>
                </c:pt>
                <c:pt idx="1">
                  <c:v>E-2020-005772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'!$D$53:$P$53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4</c:v>
                </c:pt>
                <c:pt idx="3" formatCode="m/d/yyyy">
                  <c:v>44013</c:v>
                </c:pt>
                <c:pt idx="4" formatCode="m/d/yyyy">
                  <c:v>44008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894F-4C17-AE7B-F7810AEA23DA}"/>
            </c:ext>
          </c:extLst>
        </c:ser>
        <c:ser>
          <c:idx val="52"/>
          <c:order val="52"/>
          <c:tx>
            <c:strRef>
              <c:f>'MUESTRA FINAL '!$A$54:$C$54</c:f>
              <c:strCache>
                <c:ptCount val="3"/>
                <c:pt idx="0">
                  <c:v>QUEJAS Y RECLAMOS</c:v>
                </c:pt>
                <c:pt idx="1">
                  <c:v>E-2020-005591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'!$D$54:$P$54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43999</c:v>
                </c:pt>
                <c:pt idx="4" formatCode="m/d/yyyy">
                  <c:v>44006</c:v>
                </c:pt>
                <c:pt idx="5">
                  <c:v>11</c:v>
                </c:pt>
                <c:pt idx="6">
                  <c:v>0</c:v>
                </c:pt>
                <c:pt idx="7">
                  <c:v>11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894F-4C17-AE7B-F7810AEA23DA}"/>
            </c:ext>
          </c:extLst>
        </c:ser>
        <c:ser>
          <c:idx val="53"/>
          <c:order val="53"/>
          <c:tx>
            <c:strRef>
              <c:f>'MUESTRA FINAL '!$A$55:$C$55</c:f>
              <c:strCache>
                <c:ptCount val="3"/>
                <c:pt idx="0">
                  <c:v>QUEJAS Y RECLAMOS</c:v>
                </c:pt>
                <c:pt idx="1">
                  <c:v>TL-2020-000247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'!$D$55:$P$55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4</c:v>
                </c:pt>
                <c:pt idx="3" formatCode="m/d/yyyy">
                  <c:v>43990</c:v>
                </c:pt>
                <c:pt idx="4" formatCode="m/d/yyyy">
                  <c:v>43987</c:v>
                </c:pt>
                <c:pt idx="5">
                  <c:v>16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894F-4C17-AE7B-F7810AEA23DA}"/>
            </c:ext>
          </c:extLst>
        </c:ser>
        <c:ser>
          <c:idx val="54"/>
          <c:order val="54"/>
          <c:tx>
            <c:strRef>
              <c:f>'MUESTRA FINAL '!$A$56:$C$56</c:f>
              <c:strCache>
                <c:ptCount val="3"/>
                <c:pt idx="0">
                  <c:v>QUEJAS Y RECLAMOS</c:v>
                </c:pt>
                <c:pt idx="1">
                  <c:v>TL-2020-000192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'!$D$56:$P$56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43969</c:v>
                </c:pt>
                <c:pt idx="4" formatCode="m/d/yyyy">
                  <c:v>43969</c:v>
                </c:pt>
                <c:pt idx="5">
                  <c:v>20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894F-4C17-AE7B-F7810AEA23DA}"/>
            </c:ext>
          </c:extLst>
        </c:ser>
        <c:ser>
          <c:idx val="55"/>
          <c:order val="55"/>
          <c:tx>
            <c:strRef>
              <c:f>'MUESTRA FINAL '!$A$57:$C$57</c:f>
              <c:strCache>
                <c:ptCount val="3"/>
                <c:pt idx="0">
                  <c:v>QUEJAS Y RECLAMOS</c:v>
                </c:pt>
                <c:pt idx="1">
                  <c:v>E-2020-001999</c:v>
                </c:pt>
                <c:pt idx="2">
                  <c:v>04/03/2020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'!$D$57:$P$57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43915</c:v>
                </c:pt>
                <c:pt idx="4" formatCode="m/d/yyyy">
                  <c:v>43916</c:v>
                </c:pt>
                <c:pt idx="5">
                  <c:v>14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894F-4C17-AE7B-F7810AEA23DA}"/>
            </c:ext>
          </c:extLst>
        </c:ser>
        <c:ser>
          <c:idx val="56"/>
          <c:order val="56"/>
          <c:tx>
            <c:strRef>
              <c:f>'MUESTRA FINAL '!$A$58:$C$58</c:f>
              <c:strCache>
                <c:ptCount val="3"/>
                <c:pt idx="0">
                  <c:v>QUEJAS Y RECLAMOS</c:v>
                </c:pt>
                <c:pt idx="1">
                  <c:v>E-2020-005717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'!$D$58:$P$58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44008</c:v>
                </c:pt>
                <c:pt idx="4" formatCode="m/d/yyyy">
                  <c:v>44007</c:v>
                </c:pt>
                <c:pt idx="5">
                  <c:v>16</c:v>
                </c:pt>
                <c:pt idx="6">
                  <c:v>1</c:v>
                </c:pt>
                <c:pt idx="7">
                  <c:v>8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894F-4C17-AE7B-F7810AEA23DA}"/>
            </c:ext>
          </c:extLst>
        </c:ser>
        <c:ser>
          <c:idx val="57"/>
          <c:order val="57"/>
          <c:tx>
            <c:strRef>
              <c:f>'MUESTRA FINAL '!$A$59:$C$59</c:f>
              <c:strCache>
                <c:ptCount val="3"/>
                <c:pt idx="0">
                  <c:v>QUEJAS Y RECLAMOS</c:v>
                </c:pt>
                <c:pt idx="1">
                  <c:v>E-2020-005375</c:v>
                </c:pt>
                <c:pt idx="2">
                  <c:v>27/05/2020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'!$D$59:$P$59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 formatCode="m/d/yyyy">
                  <c:v>44000</c:v>
                </c:pt>
                <c:pt idx="5">
                  <c:v>24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894F-4C17-AE7B-F7810AEA23DA}"/>
            </c:ext>
          </c:extLst>
        </c:ser>
        <c:ser>
          <c:idx val="58"/>
          <c:order val="58"/>
          <c:tx>
            <c:strRef>
              <c:f>'MUESTRA FINAL '!$A$60:$C$60</c:f>
              <c:strCache>
                <c:ptCount val="3"/>
                <c:pt idx="0">
                  <c:v>QUEJAS Y RECLAMOS</c:v>
                </c:pt>
                <c:pt idx="1">
                  <c:v>E-2020-003721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'!$D$60:$P$60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 formatCode="m/d/yyyy">
                  <c:v>43969</c:v>
                </c:pt>
                <c:pt idx="5">
                  <c:v>15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894F-4C17-AE7B-F7810AEA23DA}"/>
            </c:ext>
          </c:extLst>
        </c:ser>
        <c:ser>
          <c:idx val="59"/>
          <c:order val="59"/>
          <c:tx>
            <c:strRef>
              <c:f>'MUESTRA FINAL '!$A$61:$C$61</c:f>
              <c:strCache>
                <c:ptCount val="3"/>
                <c:pt idx="0">
                  <c:v>QUEJAS Y RECLAMOS</c:v>
                </c:pt>
                <c:pt idx="1">
                  <c:v>TL-2020-000320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'!$D$61:$P$61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44013</c:v>
                </c:pt>
                <c:pt idx="4" formatCode="m/d/yyyy">
                  <c:v>44005</c:v>
                </c:pt>
                <c:pt idx="5">
                  <c:v>19</c:v>
                </c:pt>
                <c:pt idx="6">
                  <c:v>0</c:v>
                </c:pt>
                <c:pt idx="7">
                  <c:v>6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894F-4C17-AE7B-F7810AEA23DA}"/>
            </c:ext>
          </c:extLst>
        </c:ser>
        <c:ser>
          <c:idx val="60"/>
          <c:order val="60"/>
          <c:tx>
            <c:strRef>
              <c:f>'MUESTRA FINAL '!$A$62:$C$62</c:f>
              <c:strCache>
                <c:ptCount val="3"/>
                <c:pt idx="0">
                  <c:v>QUEJAS Y RECLAMOS</c:v>
                </c:pt>
                <c:pt idx="1">
                  <c:v>E-2020-005796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'!$D$62:$P$62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44010</c:v>
                </c:pt>
                <c:pt idx="4" formatCode="m/d/yyyy">
                  <c:v>44008</c:v>
                </c:pt>
                <c:pt idx="5">
                  <c:v>16</c:v>
                </c:pt>
                <c:pt idx="6">
                  <c:v>0</c:v>
                </c:pt>
                <c:pt idx="7">
                  <c:v>8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894F-4C17-AE7B-F7810AEA23DA}"/>
            </c:ext>
          </c:extLst>
        </c:ser>
        <c:ser>
          <c:idx val="61"/>
          <c:order val="61"/>
          <c:tx>
            <c:strRef>
              <c:f>'MUESTRA FINAL '!$A$63:$C$63</c:f>
              <c:strCache>
                <c:ptCount val="3"/>
                <c:pt idx="0">
                  <c:v>QUEJAS Y RECLAMOS</c:v>
                </c:pt>
                <c:pt idx="1">
                  <c:v>TL-2020-000249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'!$D$63:$P$63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43990</c:v>
                </c:pt>
                <c:pt idx="4" formatCode="m/d/yyyy">
                  <c:v>43991</c:v>
                </c:pt>
                <c:pt idx="5">
                  <c:v>14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894F-4C17-AE7B-F7810AEA23DA}"/>
            </c:ext>
          </c:extLst>
        </c:ser>
        <c:ser>
          <c:idx val="62"/>
          <c:order val="62"/>
          <c:tx>
            <c:strRef>
              <c:f>'MUESTRA FINAL '!$A$64:$C$64</c:f>
              <c:strCache>
                <c:ptCount val="3"/>
                <c:pt idx="0">
                  <c:v>QUEJAS Y RECLAMOS</c:v>
                </c:pt>
                <c:pt idx="1">
                  <c:v>E-2020-003729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'!$D$64:$P$64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43969</c:v>
                </c:pt>
                <c:pt idx="4" formatCode="m/d/yyyy">
                  <c:v>43969</c:v>
                </c:pt>
                <c:pt idx="5">
                  <c:v>15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894F-4C17-AE7B-F7810AEA23DA}"/>
            </c:ext>
          </c:extLst>
        </c:ser>
        <c:ser>
          <c:idx val="63"/>
          <c:order val="63"/>
          <c:tx>
            <c:strRef>
              <c:f>'MUESTRA FINAL '!$A$65:$C$65</c:f>
              <c:strCache>
                <c:ptCount val="3"/>
                <c:pt idx="0">
                  <c:v>QUEJAS Y RECLAMOS</c:v>
                </c:pt>
                <c:pt idx="1">
                  <c:v>E-2020-005163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'!$D$65:$P$65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44005</c:v>
                </c:pt>
                <c:pt idx="4" formatCode="m/d/yyyy">
                  <c:v>43998</c:v>
                </c:pt>
                <c:pt idx="5">
                  <c:v>18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894F-4C17-AE7B-F7810AEA23DA}"/>
            </c:ext>
          </c:extLst>
        </c:ser>
        <c:ser>
          <c:idx val="64"/>
          <c:order val="64"/>
          <c:tx>
            <c:strRef>
              <c:f>'MUESTRA FINAL '!$A$66:$C$66</c:f>
              <c:strCache>
                <c:ptCount val="3"/>
                <c:pt idx="0">
                  <c:v>QUEJAS Y RECLAMOS</c:v>
                </c:pt>
                <c:pt idx="1">
                  <c:v>E-2020-004799</c:v>
                </c:pt>
                <c:pt idx="2">
                  <c:v>15/05/2020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'!$D$66:$P$66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4" formatCode="m/d/yyyy">
                  <c:v>43990</c:v>
                </c:pt>
                <c:pt idx="5">
                  <c:v>51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0-894F-4C17-AE7B-F7810AEA23DA}"/>
            </c:ext>
          </c:extLst>
        </c:ser>
        <c:ser>
          <c:idx val="65"/>
          <c:order val="65"/>
          <c:tx>
            <c:strRef>
              <c:f>'MUESTRA FINAL '!$A$67:$C$67</c:f>
              <c:strCache>
                <c:ptCount val="3"/>
                <c:pt idx="0">
                  <c:v>QUEJAS Y RECLAMOS</c:v>
                </c:pt>
                <c:pt idx="1">
                  <c:v>TL-2020-000237</c:v>
                </c:pt>
                <c:pt idx="2">
                  <c:v>13/05/2020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'!$D$67:$P$67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43985</c:v>
                </c:pt>
                <c:pt idx="4" formatCode="m/d/yyyy">
                  <c:v>43986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1-894F-4C17-AE7B-F7810AEA23DA}"/>
            </c:ext>
          </c:extLst>
        </c:ser>
        <c:ser>
          <c:idx val="66"/>
          <c:order val="66"/>
          <c:tx>
            <c:strRef>
              <c:f>'MUESTRA FINAL '!$A$68:$C$68</c:f>
              <c:strCache>
                <c:ptCount val="3"/>
                <c:pt idx="0">
                  <c:v>QUEJAS Y RECLAMOS</c:v>
                </c:pt>
                <c:pt idx="1">
                  <c:v>TL-2020-000319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'!$D$68:$P$68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2-894F-4C17-AE7B-F7810AEA23DA}"/>
            </c:ext>
          </c:extLst>
        </c:ser>
        <c:ser>
          <c:idx val="67"/>
          <c:order val="67"/>
          <c:tx>
            <c:strRef>
              <c:f>'MUESTRA FINAL '!$A$69:$C$69</c:f>
              <c:strCache>
                <c:ptCount val="3"/>
                <c:pt idx="0">
                  <c:v>QUEJAS Y RECLAMOS</c:v>
                </c:pt>
                <c:pt idx="1">
                  <c:v>TL-2020-000290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'!$D$69:$P$69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43997</c:v>
                </c:pt>
                <c:pt idx="4" formatCode="m/d/yyyy">
                  <c:v>43998</c:v>
                </c:pt>
                <c:pt idx="5">
                  <c:v>14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3-894F-4C17-AE7B-F7810AEA23DA}"/>
            </c:ext>
          </c:extLst>
        </c:ser>
        <c:ser>
          <c:idx val="68"/>
          <c:order val="68"/>
          <c:tx>
            <c:strRef>
              <c:f>'MUESTRA FINAL '!$A$70:$C$70</c:f>
              <c:strCache>
                <c:ptCount val="3"/>
                <c:pt idx="0">
                  <c:v>QUEJAS Y RECLAMOS</c:v>
                </c:pt>
                <c:pt idx="1">
                  <c:v>TL-2020-000221</c:v>
                </c:pt>
                <c:pt idx="2">
                  <c:v>05/05/2020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'!$D$70:$P$70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43978</c:v>
                </c:pt>
                <c:pt idx="5">
                  <c:v>15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4-894F-4C17-AE7B-F7810AEA23DA}"/>
            </c:ext>
          </c:extLst>
        </c:ser>
        <c:ser>
          <c:idx val="69"/>
          <c:order val="69"/>
          <c:tx>
            <c:strRef>
              <c:f>'MUESTRA FINAL '!$A$71:$C$71</c:f>
              <c:strCache>
                <c:ptCount val="3"/>
                <c:pt idx="0">
                  <c:v>QUEJAS Y RECLAMOS</c:v>
                </c:pt>
                <c:pt idx="1">
                  <c:v>E-2020-005125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'!$D$71:$P$71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44006</c:v>
                </c:pt>
                <c:pt idx="4" formatCode="m/d/yyyy">
                  <c:v>43994</c:v>
                </c:pt>
                <c:pt idx="5">
                  <c:v>21</c:v>
                </c:pt>
                <c:pt idx="6">
                  <c:v>2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5-894F-4C17-AE7B-F7810AEA23DA}"/>
            </c:ext>
          </c:extLst>
        </c:ser>
        <c:ser>
          <c:idx val="70"/>
          <c:order val="70"/>
          <c:tx>
            <c:strRef>
              <c:f>'MUESTRA FINAL '!$A$72:$C$72</c:f>
              <c:strCache>
                <c:ptCount val="3"/>
                <c:pt idx="0">
                  <c:v>QUEJAS Y RECLAMOS</c:v>
                </c:pt>
                <c:pt idx="1">
                  <c:v>E-2020-004357</c:v>
                </c:pt>
                <c:pt idx="2">
                  <c:v>07/05/2020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'!$D$72:$P$72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43978</c:v>
                </c:pt>
                <c:pt idx="4" formatCode="m/d/yyyy">
                  <c:v>43980</c:v>
                </c:pt>
                <c:pt idx="5">
                  <c:v>13</c:v>
                </c:pt>
                <c:pt idx="6">
                  <c:v>1</c:v>
                </c:pt>
                <c:pt idx="7">
                  <c:v>4</c:v>
                </c:pt>
                <c:pt idx="8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894F-4C17-AE7B-F7810AEA23DA}"/>
            </c:ext>
          </c:extLst>
        </c:ser>
        <c:ser>
          <c:idx val="71"/>
          <c:order val="71"/>
          <c:tx>
            <c:strRef>
              <c:f>'MUESTRA FINAL '!$A$73:$C$73</c:f>
              <c:strCache>
                <c:ptCount val="3"/>
                <c:pt idx="0">
                  <c:v>QUEJAS Y RECLAMOS</c:v>
                </c:pt>
                <c:pt idx="1">
                  <c:v>E-2020-003849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'!$D$73:$P$73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43976</c:v>
                </c:pt>
                <c:pt idx="4" formatCode="m/d/yyyy">
                  <c:v>43970</c:v>
                </c:pt>
                <c:pt idx="5">
                  <c:v>18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7-894F-4C17-AE7B-F7810AEA23DA}"/>
            </c:ext>
          </c:extLst>
        </c:ser>
        <c:ser>
          <c:idx val="72"/>
          <c:order val="72"/>
          <c:tx>
            <c:strRef>
              <c:f>'MUESTRA FINAL '!$A$74:$C$74</c:f>
              <c:strCache>
                <c:ptCount val="3"/>
                <c:pt idx="0">
                  <c:v>QUEJAS Y RECLAMOS</c:v>
                </c:pt>
                <c:pt idx="1">
                  <c:v>E-2020-005132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'!$D$74:$P$74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44012</c:v>
                </c:pt>
                <c:pt idx="4" formatCode="m/d/yyyy">
                  <c:v>43994</c:v>
                </c:pt>
                <c:pt idx="5">
                  <c:v>23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8-894F-4C17-AE7B-F7810AEA23DA}"/>
            </c:ext>
          </c:extLst>
        </c:ser>
        <c:ser>
          <c:idx val="73"/>
          <c:order val="73"/>
          <c:tx>
            <c:strRef>
              <c:f>'MUESTRA FINAL '!$A$75:$C$75</c:f>
              <c:strCache>
                <c:ptCount val="3"/>
                <c:pt idx="0">
                  <c:v>QUEJAS Y RECLAMOS</c:v>
                </c:pt>
                <c:pt idx="1">
                  <c:v>E-2020-003803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'!$D$75:$P$75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43969</c:v>
                </c:pt>
                <c:pt idx="4" formatCode="m/d/yyyy">
                  <c:v>43970</c:v>
                </c:pt>
                <c:pt idx="5">
                  <c:v>14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9-894F-4C17-AE7B-F7810AEA23DA}"/>
            </c:ext>
          </c:extLst>
        </c:ser>
        <c:ser>
          <c:idx val="74"/>
          <c:order val="74"/>
          <c:tx>
            <c:strRef>
              <c:f>'MUESTRA FINAL '!$A$76:$C$76</c:f>
              <c:strCache>
                <c:ptCount val="3"/>
                <c:pt idx="0">
                  <c:v>QUEJAS Y RECLAMOS</c:v>
                </c:pt>
                <c:pt idx="1">
                  <c:v>E-2020-003816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'!$D$76:$P$76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43977</c:v>
                </c:pt>
                <c:pt idx="4" formatCode="m/d/yyyy">
                  <c:v>43970</c:v>
                </c:pt>
                <c:pt idx="5">
                  <c:v>20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A-894F-4C17-AE7B-F7810AEA23DA}"/>
            </c:ext>
          </c:extLst>
        </c:ser>
        <c:ser>
          <c:idx val="75"/>
          <c:order val="75"/>
          <c:tx>
            <c:strRef>
              <c:f>'MUESTRA FINAL '!$A$77:$C$77</c:f>
              <c:strCache>
                <c:ptCount val="3"/>
                <c:pt idx="0">
                  <c:v>QUEJAS Y RECLAMOS</c:v>
                </c:pt>
                <c:pt idx="1">
                  <c:v>TL-2020-000348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'!$D$77:$P$77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44012</c:v>
                </c:pt>
                <c:pt idx="4" formatCode="m/d/yyyy">
                  <c:v>44006</c:v>
                </c:pt>
                <c:pt idx="5">
                  <c:v>18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B-894F-4C17-AE7B-F7810AEA23DA}"/>
            </c:ext>
          </c:extLst>
        </c:ser>
        <c:ser>
          <c:idx val="76"/>
          <c:order val="76"/>
          <c:tx>
            <c:strRef>
              <c:f>'MUESTRA FINAL '!$A$78:$C$78</c:f>
              <c:strCache>
                <c:ptCount val="3"/>
                <c:pt idx="0">
                  <c:v>QUEJAS Y RECLAMOS</c:v>
                </c:pt>
                <c:pt idx="1">
                  <c:v>E-2020-004362</c:v>
                </c:pt>
                <c:pt idx="2">
                  <c:v>07/05/2020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'!$D$78:$P$78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43978</c:v>
                </c:pt>
                <c:pt idx="4" formatCode="m/d/yyyy">
                  <c:v>43980</c:v>
                </c:pt>
                <c:pt idx="5">
                  <c:v>13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C-894F-4C17-AE7B-F7810AEA23DA}"/>
            </c:ext>
          </c:extLst>
        </c:ser>
        <c:ser>
          <c:idx val="77"/>
          <c:order val="77"/>
          <c:tx>
            <c:strRef>
              <c:f>'MUESTRA FINAL '!$A$79:$C$79</c:f>
              <c:strCache>
                <c:ptCount val="3"/>
                <c:pt idx="0">
                  <c:v>QUEJAS Y RECLAMOS</c:v>
                </c:pt>
                <c:pt idx="1">
                  <c:v>E-2020-005261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'!$D$79:$P$79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43999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D-894F-4C17-AE7B-F7810AEA23DA}"/>
            </c:ext>
          </c:extLst>
        </c:ser>
        <c:ser>
          <c:idx val="78"/>
          <c:order val="78"/>
          <c:tx>
            <c:strRef>
              <c:f>'MUESTRA FINAL '!$A$80:$C$80</c:f>
              <c:strCache>
                <c:ptCount val="3"/>
                <c:pt idx="0">
                  <c:v>QUEJAS Y RECLAMOS</c:v>
                </c:pt>
                <c:pt idx="1">
                  <c:v>TL-2020-000186</c:v>
                </c:pt>
                <c:pt idx="2">
                  <c:v>23/04/2020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'!$D$80:$P$80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43969</c:v>
                </c:pt>
                <c:pt idx="4" formatCode="m/d/yyyy">
                  <c:v>43966</c:v>
                </c:pt>
                <c:pt idx="5">
                  <c:v>18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E-894F-4C17-AE7B-F7810AEA23DA}"/>
            </c:ext>
          </c:extLst>
        </c:ser>
        <c:ser>
          <c:idx val="79"/>
          <c:order val="79"/>
          <c:tx>
            <c:strRef>
              <c:f>'MUESTRA FINAL '!$A$81:$C$81</c:f>
              <c:strCache>
                <c:ptCount val="3"/>
                <c:pt idx="0">
                  <c:v>QUEJAS Y RECLAMOS</c:v>
                </c:pt>
                <c:pt idx="1">
                  <c:v>TL-2020-000335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'!$D$81:$P$81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17</c:v>
                </c:pt>
                <c:pt idx="6">
                  <c:v>1</c:v>
                </c:pt>
                <c:pt idx="7">
                  <c:v>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F-894F-4C17-AE7B-F7810AEA23DA}"/>
            </c:ext>
          </c:extLst>
        </c:ser>
        <c:ser>
          <c:idx val="80"/>
          <c:order val="80"/>
          <c:tx>
            <c:strRef>
              <c:f>'MUESTRA FINAL '!$A$82:$C$82</c:f>
              <c:strCache>
                <c:ptCount val="3"/>
                <c:pt idx="0">
                  <c:v>QUEJAS Y RECLAMOS</c:v>
                </c:pt>
                <c:pt idx="1">
                  <c:v>E-2020-005441</c:v>
                </c:pt>
                <c:pt idx="2">
                  <c:v>28/05/2020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'!$D$82:$P$82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44006</c:v>
                </c:pt>
                <c:pt idx="4" formatCode="m/d/yyyy">
                  <c:v>44001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0-894F-4C17-AE7B-F7810AEA23DA}"/>
            </c:ext>
          </c:extLst>
        </c:ser>
        <c:ser>
          <c:idx val="81"/>
          <c:order val="81"/>
          <c:tx>
            <c:strRef>
              <c:f>'MUESTRA FINAL '!$A$83:$C$83</c:f>
              <c:strCache>
                <c:ptCount val="3"/>
                <c:pt idx="0">
                  <c:v>QUEJAS Y RECLAMOS</c:v>
                </c:pt>
                <c:pt idx="1">
                  <c:v>TL-2020-000203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'!$D$83:$P$83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43969</c:v>
                </c:pt>
                <c:pt idx="4" formatCode="m/d/yyyy">
                  <c:v>43970</c:v>
                </c:pt>
                <c:pt idx="5">
                  <c:v>14</c:v>
                </c:pt>
                <c:pt idx="6">
                  <c:v>7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43980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1-894F-4C17-AE7B-F7810AEA23DA}"/>
            </c:ext>
          </c:extLst>
        </c:ser>
        <c:ser>
          <c:idx val="82"/>
          <c:order val="82"/>
          <c:tx>
            <c:strRef>
              <c:f>'MUESTRA FINAL '!$A$84:$C$84</c:f>
              <c:strCache>
                <c:ptCount val="3"/>
                <c:pt idx="0">
                  <c:v>QUEJAS Y RECLAMOS</c:v>
                </c:pt>
                <c:pt idx="1">
                  <c:v>E-2020-004631</c:v>
                </c:pt>
                <c:pt idx="2">
                  <c:v>13/05/2020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'!$D$84:$P$84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43986</c:v>
                </c:pt>
                <c:pt idx="4" formatCode="m/d/yyyy">
                  <c:v>43986</c:v>
                </c:pt>
                <c:pt idx="5">
                  <c:v>15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2-894F-4C17-AE7B-F7810AEA23DA}"/>
            </c:ext>
          </c:extLst>
        </c:ser>
        <c:ser>
          <c:idx val="83"/>
          <c:order val="83"/>
          <c:tx>
            <c:strRef>
              <c:f>'MUESTRA FINAL '!$A$85:$C$85</c:f>
              <c:strCache>
                <c:ptCount val="3"/>
                <c:pt idx="0">
                  <c:v>QUEJAS Y RECLAMOS</c:v>
                </c:pt>
                <c:pt idx="1">
                  <c:v>E-2020-003762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'!$D$85:$P$85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43957</c:v>
                </c:pt>
                <c:pt idx="4" formatCode="m/d/yyyy">
                  <c:v>43969</c:v>
                </c:pt>
                <c:pt idx="5">
                  <c:v>6</c:v>
                </c:pt>
                <c:pt idx="6">
                  <c:v>0</c:v>
                </c:pt>
                <c:pt idx="7">
                  <c:v>12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3-894F-4C17-AE7B-F7810AEA23DA}"/>
            </c:ext>
          </c:extLst>
        </c:ser>
        <c:ser>
          <c:idx val="84"/>
          <c:order val="84"/>
          <c:tx>
            <c:strRef>
              <c:f>'MUESTRA FINAL '!$A$86:$C$86</c:f>
              <c:strCache>
                <c:ptCount val="3"/>
                <c:pt idx="0">
                  <c:v>QUEJAS Y RECLAMOS</c:v>
                </c:pt>
                <c:pt idx="1">
                  <c:v>TL-2020-000265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'!$D$86:$P$86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44012</c:v>
                </c:pt>
                <c:pt idx="4" formatCode="m/d/yyyy">
                  <c:v>43992</c:v>
                </c:pt>
                <c:pt idx="5">
                  <c:v>26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4-894F-4C17-AE7B-F7810AEA23DA}"/>
            </c:ext>
          </c:extLst>
        </c:ser>
        <c:ser>
          <c:idx val="85"/>
          <c:order val="85"/>
          <c:tx>
            <c:strRef>
              <c:f>'MUESTRA FINAL '!$A$87:$C$87</c:f>
              <c:strCache>
                <c:ptCount val="3"/>
                <c:pt idx="0">
                  <c:v>QUEJAS Y RECLAMOS</c:v>
                </c:pt>
                <c:pt idx="1">
                  <c:v>TL-2020-000236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'!$D$87:$P$87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43985</c:v>
                </c:pt>
                <c:pt idx="4" formatCode="m/d/yyyy">
                  <c:v>43985</c:v>
                </c:pt>
                <c:pt idx="5">
                  <c:v>15</c:v>
                </c:pt>
                <c:pt idx="6">
                  <c:v>1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5-894F-4C17-AE7B-F7810AEA23DA}"/>
            </c:ext>
          </c:extLst>
        </c:ser>
        <c:ser>
          <c:idx val="86"/>
          <c:order val="86"/>
          <c:tx>
            <c:strRef>
              <c:f>'MUESTRA FINAL '!$A$88:$C$88</c:f>
              <c:strCache>
                <c:ptCount val="3"/>
                <c:pt idx="0">
                  <c:v>QUEJAS Y RECLAMOS</c:v>
                </c:pt>
                <c:pt idx="1">
                  <c:v>E-2020-002064</c:v>
                </c:pt>
                <c:pt idx="2">
                  <c:v>06/03/2020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'!$D$88:$P$88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43922</c:v>
                </c:pt>
                <c:pt idx="4" formatCode="m/d/yyyy">
                  <c:v>43920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6-894F-4C17-AE7B-F7810AEA23DA}"/>
            </c:ext>
          </c:extLst>
        </c:ser>
        <c:ser>
          <c:idx val="87"/>
          <c:order val="87"/>
          <c:tx>
            <c:strRef>
              <c:f>'MUESTRA FINAL '!$A$89:$C$89</c:f>
              <c:strCache>
                <c:ptCount val="3"/>
                <c:pt idx="0">
                  <c:v>QUEJAS Y RECLAMOS</c:v>
                </c:pt>
                <c:pt idx="1">
                  <c:v>E-2020-004567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'!$D$89:$P$89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372715</c:v>
                </c:pt>
                <c:pt idx="4" formatCode="m/d/yyyy">
                  <c:v>43985</c:v>
                </c:pt>
                <c:pt idx="5">
                  <c:v>24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7-894F-4C17-AE7B-F7810AEA23DA}"/>
            </c:ext>
          </c:extLst>
        </c:ser>
        <c:ser>
          <c:idx val="88"/>
          <c:order val="88"/>
          <c:tx>
            <c:strRef>
              <c:f>'MUESTRA FINAL '!$A$90:$C$90</c:f>
              <c:strCache>
                <c:ptCount val="3"/>
                <c:pt idx="0">
                  <c:v>QUEJAS Y RECLAMOS</c:v>
                </c:pt>
                <c:pt idx="1">
                  <c:v>E-2020-005751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'!$D$90:$P$90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44013</c:v>
                </c:pt>
                <c:pt idx="4" formatCode="m/d/yyyy">
                  <c:v>44007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8-894F-4C17-AE7B-F7810AEA23DA}"/>
            </c:ext>
          </c:extLst>
        </c:ser>
        <c:ser>
          <c:idx val="89"/>
          <c:order val="89"/>
          <c:tx>
            <c:strRef>
              <c:f>'MUESTRA FINAL '!$A$91:$C$91</c:f>
              <c:strCache>
                <c:ptCount val="3"/>
                <c:pt idx="0">
                  <c:v>QUEJAS Y RECLAMOS</c:v>
                </c:pt>
                <c:pt idx="1">
                  <c:v>E-2020-005536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'!$D$91:$P$91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44006</c:v>
                </c:pt>
                <c:pt idx="4" formatCode="m/d/yyyy">
                  <c:v>44005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9-894F-4C17-AE7B-F7810AEA23DA}"/>
            </c:ext>
          </c:extLst>
        </c:ser>
        <c:ser>
          <c:idx val="90"/>
          <c:order val="90"/>
          <c:tx>
            <c:strRef>
              <c:f>'MUESTRA FINAL '!$A$92:$C$92</c:f>
              <c:strCache>
                <c:ptCount val="3"/>
                <c:pt idx="0">
                  <c:v>QUEJAS Y RECLAMOS</c:v>
                </c:pt>
                <c:pt idx="1">
                  <c:v>TL-2020-000321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'!$D$92:$P$92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44006</c:v>
                </c:pt>
                <c:pt idx="4" formatCode="m/d/yyyy">
                  <c:v>44005</c:v>
                </c:pt>
                <c:pt idx="5">
                  <c:v>16</c:v>
                </c:pt>
                <c:pt idx="6">
                  <c:v>1</c:v>
                </c:pt>
                <c:pt idx="7">
                  <c:v>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A-894F-4C17-AE7B-F7810AEA23DA}"/>
            </c:ext>
          </c:extLst>
        </c:ser>
        <c:ser>
          <c:idx val="91"/>
          <c:order val="91"/>
          <c:tx>
            <c:strRef>
              <c:f>'MUESTRA FINAL '!$A$93:$C$93</c:f>
              <c:strCache>
                <c:ptCount val="3"/>
                <c:pt idx="0">
                  <c:v>QUEJAS Y RECLAMOS</c:v>
                </c:pt>
                <c:pt idx="1">
                  <c:v>TL-2020-000193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'!$D$93:$P$93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43969</c:v>
                </c:pt>
                <c:pt idx="4" formatCode="m/d/yyyy">
                  <c:v>43969</c:v>
                </c:pt>
                <c:pt idx="5">
                  <c:v>15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B-894F-4C17-AE7B-F7810AEA23DA}"/>
            </c:ext>
          </c:extLst>
        </c:ser>
        <c:ser>
          <c:idx val="92"/>
          <c:order val="92"/>
          <c:tx>
            <c:strRef>
              <c:f>'MUESTRA FINAL '!$A$94:$C$94</c:f>
              <c:strCache>
                <c:ptCount val="3"/>
                <c:pt idx="0">
                  <c:v>QUEJAS Y RECLAMOS</c:v>
                </c:pt>
                <c:pt idx="1">
                  <c:v>E-2020-005635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'!$D$94:$P$94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4</c:v>
                </c:pt>
                <c:pt idx="3" formatCode="m/d/yyyy">
                  <c:v>44007</c:v>
                </c:pt>
                <c:pt idx="4" formatCode="m/d/yyyy">
                  <c:v>44006</c:v>
                </c:pt>
                <c:pt idx="5">
                  <c:v>16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C-894F-4C17-AE7B-F7810AEA23DA}"/>
            </c:ext>
          </c:extLst>
        </c:ser>
        <c:ser>
          <c:idx val="93"/>
          <c:order val="93"/>
          <c:tx>
            <c:strRef>
              <c:f>'MUESTRA FINAL '!$A$95:$C$95</c:f>
              <c:strCache>
                <c:ptCount val="3"/>
                <c:pt idx="0">
                  <c:v>QUEJAS Y RECLAMOS</c:v>
                </c:pt>
                <c:pt idx="1">
                  <c:v>E-2020-004107</c:v>
                </c:pt>
                <c:pt idx="2">
                  <c:v>01/05/2020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'!$D$95:$P$95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43991</c:v>
                </c:pt>
                <c:pt idx="4" formatCode="m/d/yyyy">
                  <c:v>43977</c:v>
                </c:pt>
                <c:pt idx="5">
                  <c:v>24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D-894F-4C17-AE7B-F7810AEA23DA}"/>
            </c:ext>
          </c:extLst>
        </c:ser>
        <c:ser>
          <c:idx val="94"/>
          <c:order val="94"/>
          <c:tx>
            <c:strRef>
              <c:f>'MUESTRA FINAL '!$A$96:$C$96</c:f>
              <c:strCache>
                <c:ptCount val="3"/>
                <c:pt idx="0">
                  <c:v>QUEJAS Y RECLAMOS</c:v>
                </c:pt>
                <c:pt idx="1">
                  <c:v>TL-2020-000210</c:v>
                </c:pt>
                <c:pt idx="2">
                  <c:v>29/04/2020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'!$D$96:$P$96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43969</c:v>
                </c:pt>
                <c:pt idx="4" formatCode="m/d/yyyy">
                  <c:v>43972</c:v>
                </c:pt>
                <c:pt idx="5">
                  <c:v>12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E-894F-4C17-AE7B-F7810AEA23DA}"/>
            </c:ext>
          </c:extLst>
        </c:ser>
        <c:ser>
          <c:idx val="95"/>
          <c:order val="95"/>
          <c:tx>
            <c:strRef>
              <c:f>'MUESTRA FINAL '!$A$97:$C$97</c:f>
              <c:strCache>
                <c:ptCount val="3"/>
                <c:pt idx="0">
                  <c:v>QUEJAS Y RECLAMOS</c:v>
                </c:pt>
                <c:pt idx="1">
                  <c:v>E-2020-005770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'!$D$97:$P$97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44020</c:v>
                </c:pt>
                <c:pt idx="4" formatCode="m/d/yyyy">
                  <c:v>44008</c:v>
                </c:pt>
                <c:pt idx="5">
                  <c:v>21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F-894F-4C17-AE7B-F7810AEA23DA}"/>
            </c:ext>
          </c:extLst>
        </c:ser>
        <c:ser>
          <c:idx val="96"/>
          <c:order val="96"/>
          <c:tx>
            <c:strRef>
              <c:f>'MUESTRA FINAL '!$A$98:$C$98</c:f>
              <c:strCache>
                <c:ptCount val="3"/>
                <c:pt idx="0">
                  <c:v>QUEJAS Y RECLAMOS</c:v>
                </c:pt>
                <c:pt idx="1">
                  <c:v>E-2020-004148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'!$D$98:$P$98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0-894F-4C17-AE7B-F7810AEA23DA}"/>
            </c:ext>
          </c:extLst>
        </c:ser>
        <c:ser>
          <c:idx val="97"/>
          <c:order val="97"/>
          <c:tx>
            <c:strRef>
              <c:f>'MUESTRA FINAL '!$A$99:$C$99</c:f>
              <c:strCache>
                <c:ptCount val="3"/>
                <c:pt idx="0">
                  <c:v>QUEJAS Y RECLAMOS</c:v>
                </c:pt>
                <c:pt idx="1">
                  <c:v>E-2020-004144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'!$D$99:$P$99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1-894F-4C17-AE7B-F7810AEA23DA}"/>
            </c:ext>
          </c:extLst>
        </c:ser>
        <c:ser>
          <c:idx val="98"/>
          <c:order val="98"/>
          <c:tx>
            <c:strRef>
              <c:f>'MUESTRA FINAL '!$A$100:$C$100</c:f>
              <c:strCache>
                <c:ptCount val="3"/>
                <c:pt idx="0">
                  <c:v>QUEJAS Y RECLAMOS</c:v>
                </c:pt>
                <c:pt idx="1">
                  <c:v>E-2020-003801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'!$D$100:$P$100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43969</c:v>
                </c:pt>
                <c:pt idx="4" formatCode="m/d/yyyy">
                  <c:v>43970</c:v>
                </c:pt>
                <c:pt idx="5">
                  <c:v>14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2-894F-4C17-AE7B-F7810AEA23DA}"/>
            </c:ext>
          </c:extLst>
        </c:ser>
        <c:ser>
          <c:idx val="99"/>
          <c:order val="99"/>
          <c:tx>
            <c:strRef>
              <c:f>'MUESTRA FINAL '!$A$101:$C$101</c:f>
              <c:strCache>
                <c:ptCount val="3"/>
                <c:pt idx="0">
                  <c:v>QUEJAS Y RECLAMOS</c:v>
                </c:pt>
                <c:pt idx="1">
                  <c:v>E-2020-003985</c:v>
                </c:pt>
                <c:pt idx="2">
                  <c:v>29/04/2020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'!$D$101:$P$101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43977</c:v>
                </c:pt>
                <c:pt idx="4" formatCode="m/d/yyyy">
                  <c:v>43972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3-894F-4C17-AE7B-F7810AEA23DA}"/>
            </c:ext>
          </c:extLst>
        </c:ser>
        <c:ser>
          <c:idx val="100"/>
          <c:order val="100"/>
          <c:tx>
            <c:strRef>
              <c:f>'MUESTRA FINAL '!$A$102:$C$102</c:f>
              <c:strCache>
                <c:ptCount val="3"/>
                <c:pt idx="0">
                  <c:v>QUEJAS Y RECLAMOS</c:v>
                </c:pt>
                <c:pt idx="1">
                  <c:v>TL-2020-000188</c:v>
                </c:pt>
                <c:pt idx="2">
                  <c:v>23/04/2020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'!$D$102:$P$102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43968</c:v>
                </c:pt>
                <c:pt idx="4" formatCode="m/d/yyyy">
                  <c:v>43966</c:v>
                </c:pt>
                <c:pt idx="5">
                  <c:v>17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4-894F-4C17-AE7B-F7810AEA23DA}"/>
            </c:ext>
          </c:extLst>
        </c:ser>
        <c:ser>
          <c:idx val="101"/>
          <c:order val="101"/>
          <c:tx>
            <c:strRef>
              <c:f>'MUESTRA FINAL '!$A$103:$C$103</c:f>
              <c:strCache>
                <c:ptCount val="3"/>
                <c:pt idx="0">
                  <c:v>QUEJAS Y RECLAMOS</c:v>
                </c:pt>
                <c:pt idx="1">
                  <c:v>E-2020-005144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'!$D$103:$P$103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44012</c:v>
                </c:pt>
                <c:pt idx="4" formatCode="m/d/yyyy">
                  <c:v>43998</c:v>
                </c:pt>
                <c:pt idx="5">
                  <c:v>23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5-894F-4C17-AE7B-F7810AEA23DA}"/>
            </c:ext>
          </c:extLst>
        </c:ser>
        <c:ser>
          <c:idx val="102"/>
          <c:order val="102"/>
          <c:tx>
            <c:strRef>
              <c:f>'MUESTRA FINAL '!$A$104:$C$104</c:f>
              <c:strCache>
                <c:ptCount val="3"/>
                <c:pt idx="0">
                  <c:v>QUEJAS Y RECLAMOS</c:v>
                </c:pt>
                <c:pt idx="1">
                  <c:v>TL-2020-000213</c:v>
                </c:pt>
                <c:pt idx="2">
                  <c:v>29/04/2020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'!$D$104:$P$104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43973</c:v>
                </c:pt>
                <c:pt idx="4" formatCode="m/d/yyyy">
                  <c:v>43972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6-894F-4C17-AE7B-F7810AEA23DA}"/>
            </c:ext>
          </c:extLst>
        </c:ser>
        <c:ser>
          <c:idx val="103"/>
          <c:order val="103"/>
          <c:tx>
            <c:strRef>
              <c:f>'MUESTRA FINAL '!$A$105:$C$105</c:f>
              <c:strCache>
                <c:ptCount val="3"/>
                <c:pt idx="0">
                  <c:v>QUEJAS Y RECLAMOS</c:v>
                </c:pt>
                <c:pt idx="1">
                  <c:v>E-2020-005725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'!$D$105:$P$105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 formatCode="m/d/yyyy">
                  <c:v>44007</c:v>
                </c:pt>
                <c:pt idx="5">
                  <c:v>22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7-894F-4C17-AE7B-F7810AEA23DA}"/>
            </c:ext>
          </c:extLst>
        </c:ser>
        <c:ser>
          <c:idx val="104"/>
          <c:order val="104"/>
          <c:tx>
            <c:strRef>
              <c:f>'MUESTRA FINAL '!$A$106:$C$106</c:f>
              <c:strCache>
                <c:ptCount val="3"/>
                <c:pt idx="0">
                  <c:v>QUEJAS Y RECLAMOS</c:v>
                </c:pt>
                <c:pt idx="1">
                  <c:v>TL-2020-000325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'!$D$106:$P$106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17</c:v>
                </c:pt>
                <c:pt idx="6">
                  <c:v>1</c:v>
                </c:pt>
                <c:pt idx="7">
                  <c:v>8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8-894F-4C17-AE7B-F7810AEA23DA}"/>
            </c:ext>
          </c:extLst>
        </c:ser>
        <c:ser>
          <c:idx val="105"/>
          <c:order val="105"/>
          <c:tx>
            <c:strRef>
              <c:f>'MUESTRA FINAL '!$A$107:$C$107</c:f>
              <c:strCache>
                <c:ptCount val="3"/>
                <c:pt idx="0">
                  <c:v>QUEJAS Y RECLAMOS</c:v>
                </c:pt>
                <c:pt idx="1">
                  <c:v>E-2020-004682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'!$D$107:$P$107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5</c:v>
                </c:pt>
                <c:pt idx="3" formatCode="m/d/yyyy">
                  <c:v>43990</c:v>
                </c:pt>
                <c:pt idx="4" formatCode="m/d/yyyy">
                  <c:v>43987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9-894F-4C17-AE7B-F7810AEA23DA}"/>
            </c:ext>
          </c:extLst>
        </c:ser>
        <c:ser>
          <c:idx val="106"/>
          <c:order val="106"/>
          <c:tx>
            <c:strRef>
              <c:f>'MUESTRA FINAL '!$A$108:$C$108</c:f>
              <c:strCache>
                <c:ptCount val="3"/>
                <c:pt idx="0">
                  <c:v>QUEJAS Y RECLAMOS</c:v>
                </c:pt>
                <c:pt idx="1">
                  <c:v>E-2020-003812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'!$D$108:$P$108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43969</c:v>
                </c:pt>
                <c:pt idx="4" formatCode="m/d/yyyy">
                  <c:v>43970</c:v>
                </c:pt>
                <c:pt idx="5">
                  <c:v>14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A-894F-4C17-AE7B-F7810AEA23DA}"/>
            </c:ext>
          </c:extLst>
        </c:ser>
        <c:ser>
          <c:idx val="107"/>
          <c:order val="107"/>
          <c:tx>
            <c:strRef>
              <c:f>'MUESTRA FINAL '!$A$109:$C$109</c:f>
              <c:strCache>
                <c:ptCount val="3"/>
                <c:pt idx="0">
                  <c:v>QUEJAS Y RECLAMOS</c:v>
                </c:pt>
                <c:pt idx="1">
                  <c:v>E-2020-004581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'!$D$109:$P$109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43985</c:v>
                </c:pt>
                <c:pt idx="4" formatCode="m/d/yyyy">
                  <c:v>43985</c:v>
                </c:pt>
                <c:pt idx="5">
                  <c:v>15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B-894F-4C17-AE7B-F7810AEA23DA}"/>
            </c:ext>
          </c:extLst>
        </c:ser>
        <c:ser>
          <c:idx val="108"/>
          <c:order val="108"/>
          <c:tx>
            <c:strRef>
              <c:f>'MUESTRA FINAL '!$A$110:$C$110</c:f>
              <c:strCache>
                <c:ptCount val="3"/>
                <c:pt idx="0">
                  <c:v>QUEJAS Y RECLAMOS</c:v>
                </c:pt>
                <c:pt idx="1">
                  <c:v>TL-2020-000271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'!$D$110:$P$110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43997</c:v>
                </c:pt>
                <c:pt idx="4" formatCode="m/d/yyyy">
                  <c:v>43992</c:v>
                </c:pt>
                <c:pt idx="5">
                  <c:v>17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C-894F-4C17-AE7B-F7810AEA23DA}"/>
            </c:ext>
          </c:extLst>
        </c:ser>
        <c:ser>
          <c:idx val="109"/>
          <c:order val="109"/>
          <c:tx>
            <c:strRef>
              <c:f>'MUESTRA FINAL '!$A$111:$C$111</c:f>
              <c:strCache>
                <c:ptCount val="3"/>
                <c:pt idx="0">
                  <c:v>QUEJAS Y RECLAMOS</c:v>
                </c:pt>
                <c:pt idx="1">
                  <c:v>TL-2020-000285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'!$D$111:$P$111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43997</c:v>
                </c:pt>
                <c:pt idx="4" formatCode="m/d/yyyy">
                  <c:v>43994</c:v>
                </c:pt>
                <c:pt idx="5">
                  <c:v>17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D-894F-4C17-AE7B-F7810AEA23DA}"/>
            </c:ext>
          </c:extLst>
        </c:ser>
        <c:ser>
          <c:idx val="110"/>
          <c:order val="110"/>
          <c:tx>
            <c:strRef>
              <c:f>'MUESTRA FINAL '!$A$112:$C$112</c:f>
              <c:strCache>
                <c:ptCount val="3"/>
                <c:pt idx="0">
                  <c:v>QUEJAS Y RECLAMOS</c:v>
                </c:pt>
                <c:pt idx="1">
                  <c:v>TL-2020-000286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'!$D$112:$P$112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44002</c:v>
                </c:pt>
                <c:pt idx="4" formatCode="m/d/yyyy">
                  <c:v>43994</c:v>
                </c:pt>
                <c:pt idx="5">
                  <c:v>19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E-894F-4C17-AE7B-F7810AEA23DA}"/>
            </c:ext>
          </c:extLst>
        </c:ser>
        <c:ser>
          <c:idx val="111"/>
          <c:order val="111"/>
          <c:tx>
            <c:strRef>
              <c:f>'MUESTRA FINAL '!$A$113:$C$113</c:f>
              <c:strCache>
                <c:ptCount val="3"/>
                <c:pt idx="0">
                  <c:v>QUEJAS Y RECLAMOS</c:v>
                </c:pt>
                <c:pt idx="1">
                  <c:v>E-2020-005749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'!$D$113:$P$113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44007</c:v>
                </c:pt>
                <c:pt idx="5">
                  <c:v>15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F-894F-4C17-AE7B-F7810AEA23DA}"/>
            </c:ext>
          </c:extLst>
        </c:ser>
        <c:ser>
          <c:idx val="112"/>
          <c:order val="112"/>
          <c:tx>
            <c:strRef>
              <c:f>'MUESTRA FINAL '!$A$114:$C$114</c:f>
              <c:strCache>
                <c:ptCount val="3"/>
                <c:pt idx="0">
                  <c:v>QUEJAS Y RECLAMOS</c:v>
                </c:pt>
                <c:pt idx="1">
                  <c:v>E-2020-005799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'!$D$114:$P$114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4</c:v>
                </c:pt>
                <c:pt idx="3" formatCode="m/d/yyyy">
                  <c:v>44020</c:v>
                </c:pt>
                <c:pt idx="4" formatCode="m/d/yyyy">
                  <c:v>44008</c:v>
                </c:pt>
                <c:pt idx="5">
                  <c:v>22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0-894F-4C17-AE7B-F7810AEA23DA}"/>
            </c:ext>
          </c:extLst>
        </c:ser>
        <c:ser>
          <c:idx val="113"/>
          <c:order val="113"/>
          <c:tx>
            <c:strRef>
              <c:f>'MUESTRA FINAL '!$A$115:$C$115</c:f>
              <c:strCache>
                <c:ptCount val="3"/>
                <c:pt idx="0">
                  <c:v>QUEJAS Y RECLAMOS</c:v>
                </c:pt>
                <c:pt idx="1">
                  <c:v>E-2020-004011</c:v>
                </c:pt>
                <c:pt idx="2">
                  <c:v>30/04/2020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'!$D$115:$P$115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43977</c:v>
                </c:pt>
                <c:pt idx="4" formatCode="m/d/yyyy">
                  <c:v>43973</c:v>
                </c:pt>
                <c:pt idx="5">
                  <c:v>18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1-894F-4C17-AE7B-F7810AEA23DA}"/>
            </c:ext>
          </c:extLst>
        </c:ser>
        <c:ser>
          <c:idx val="114"/>
          <c:order val="114"/>
          <c:tx>
            <c:strRef>
              <c:f>'MUESTRA FINAL '!$A$116:$C$116</c:f>
              <c:strCache>
                <c:ptCount val="3"/>
                <c:pt idx="0">
                  <c:v>QUEJAS Y RECLAMOS</c:v>
                </c:pt>
                <c:pt idx="1">
                  <c:v>E-2020-002272</c:v>
                </c:pt>
                <c:pt idx="2">
                  <c:v>16/03/2020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'!$D$116:$P$116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43927</c:v>
                </c:pt>
                <c:pt idx="4" formatCode="m/d/yyyy">
                  <c:v>43928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2-894F-4C17-AE7B-F7810AEA23DA}"/>
            </c:ext>
          </c:extLst>
        </c:ser>
        <c:ser>
          <c:idx val="115"/>
          <c:order val="115"/>
          <c:tx>
            <c:strRef>
              <c:f>'MUESTRA FINAL '!$A$117:$C$117</c:f>
              <c:strCache>
                <c:ptCount val="3"/>
                <c:pt idx="0">
                  <c:v>QUEJAS Y RECLAMOS</c:v>
                </c:pt>
                <c:pt idx="1">
                  <c:v>E-2020-004179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'!$D$117:$P$117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3-894F-4C17-AE7B-F7810AEA23DA}"/>
            </c:ext>
          </c:extLst>
        </c:ser>
        <c:ser>
          <c:idx val="116"/>
          <c:order val="116"/>
          <c:tx>
            <c:strRef>
              <c:f>'MUESTRA FINAL '!$A$118:$C$118</c:f>
              <c:strCache>
                <c:ptCount val="3"/>
                <c:pt idx="0">
                  <c:v>QUEJAS Y RECLAMOS</c:v>
                </c:pt>
                <c:pt idx="1">
                  <c:v>E-2020-004940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'!$D$118:$P$118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43997</c:v>
                </c:pt>
                <c:pt idx="4" formatCode="m/d/yyyy">
                  <c:v>43991</c:v>
                </c:pt>
                <c:pt idx="5">
                  <c:v>18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4-894F-4C17-AE7B-F7810AEA23DA}"/>
            </c:ext>
          </c:extLst>
        </c:ser>
        <c:ser>
          <c:idx val="117"/>
          <c:order val="117"/>
          <c:tx>
            <c:strRef>
              <c:f>'MUESTRA FINAL '!$A$119:$C$119</c:f>
              <c:strCache>
                <c:ptCount val="3"/>
                <c:pt idx="0">
                  <c:v>QUEJAS Y RECLAMOS</c:v>
                </c:pt>
                <c:pt idx="1">
                  <c:v>E-2020-004996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'!$D$119:$P$119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43997</c:v>
                </c:pt>
                <c:pt idx="4" formatCode="m/d/yyyy">
                  <c:v>43992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5-894F-4C17-AE7B-F7810AEA23DA}"/>
            </c:ext>
          </c:extLst>
        </c:ser>
        <c:ser>
          <c:idx val="118"/>
          <c:order val="118"/>
          <c:tx>
            <c:strRef>
              <c:f>'MUESTRA FINAL '!$A$120:$C$120</c:f>
              <c:strCache>
                <c:ptCount val="3"/>
                <c:pt idx="0">
                  <c:v>QUEJAS Y RECLAMOS</c:v>
                </c:pt>
                <c:pt idx="1">
                  <c:v>E-2020-002273</c:v>
                </c:pt>
                <c:pt idx="2">
                  <c:v>16/03/2020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'!$D$120:$P$120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43927</c:v>
                </c:pt>
                <c:pt idx="4" formatCode="m/d/yyyy">
                  <c:v>43928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6-894F-4C17-AE7B-F7810AEA23DA}"/>
            </c:ext>
          </c:extLst>
        </c:ser>
        <c:ser>
          <c:idx val="119"/>
          <c:order val="119"/>
          <c:tx>
            <c:strRef>
              <c:f>'MUESTRA FINAL '!$A$121:$C$121</c:f>
              <c:strCache>
                <c:ptCount val="3"/>
                <c:pt idx="0">
                  <c:v>QUEJAS Y RECLAMOS</c:v>
                </c:pt>
                <c:pt idx="1">
                  <c:v>TL-2020-000165</c:v>
                </c:pt>
                <c:pt idx="2">
                  <c:v>17/04/2020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'!$D$121:$P$121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m/d/yyyy">
                  <c:v>43962</c:v>
                </c:pt>
                <c:pt idx="5">
                  <c:v>16</c:v>
                </c:pt>
                <c:pt idx="6">
                  <c:v>0</c:v>
                </c:pt>
                <c:pt idx="7">
                  <c:v>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43972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7-894F-4C17-AE7B-F7810AEA23DA}"/>
            </c:ext>
          </c:extLst>
        </c:ser>
        <c:ser>
          <c:idx val="120"/>
          <c:order val="120"/>
          <c:tx>
            <c:strRef>
              <c:f>'MUESTRA FINAL '!$A$122:$C$122</c:f>
              <c:strCache>
                <c:ptCount val="3"/>
                <c:pt idx="0">
                  <c:v>QUEJAS Y RECLAMOS</c:v>
                </c:pt>
                <c:pt idx="1">
                  <c:v>E-2020-005255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'!$D$122:$P$122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44006</c:v>
                </c:pt>
                <c:pt idx="4" formatCode="m/d/yyyy">
                  <c:v>43999</c:v>
                </c:pt>
                <c:pt idx="5">
                  <c:v>22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8-894F-4C17-AE7B-F7810AEA23DA}"/>
            </c:ext>
          </c:extLst>
        </c:ser>
        <c:ser>
          <c:idx val="121"/>
          <c:order val="121"/>
          <c:tx>
            <c:strRef>
              <c:f>'MUESTRA FINAL '!$A$123:$C$123</c:f>
              <c:strCache>
                <c:ptCount val="3"/>
                <c:pt idx="0">
                  <c:v>QUEJAS Y RECLAMOS</c:v>
                </c:pt>
                <c:pt idx="1">
                  <c:v>E-2020-005462</c:v>
                </c:pt>
                <c:pt idx="2">
                  <c:v>28/05/2020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'!$D$123:$P$123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44018</c:v>
                </c:pt>
                <c:pt idx="4" formatCode="m/d/yyyy">
                  <c:v>44001</c:v>
                </c:pt>
                <c:pt idx="5">
                  <c:v>24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9-894F-4C17-AE7B-F7810AEA23DA}"/>
            </c:ext>
          </c:extLst>
        </c:ser>
        <c:ser>
          <c:idx val="122"/>
          <c:order val="122"/>
          <c:tx>
            <c:strRef>
              <c:f>'MUESTRA FINAL '!$A$124:$C$124</c:f>
              <c:strCache>
                <c:ptCount val="3"/>
                <c:pt idx="0">
                  <c:v>QUEJAS Y RECLAMOS</c:v>
                </c:pt>
                <c:pt idx="1">
                  <c:v>E-2020-003738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'!$D$124:$P$124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43955</c:v>
                </c:pt>
                <c:pt idx="4" formatCode="m/d/yyyy">
                  <c:v>43969</c:v>
                </c:pt>
                <c:pt idx="5">
                  <c:v>5</c:v>
                </c:pt>
                <c:pt idx="6">
                  <c:v>0</c:v>
                </c:pt>
                <c:pt idx="7">
                  <c:v>14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A-894F-4C17-AE7B-F7810AEA23DA}"/>
            </c:ext>
          </c:extLst>
        </c:ser>
        <c:ser>
          <c:idx val="123"/>
          <c:order val="123"/>
          <c:tx>
            <c:strRef>
              <c:f>'MUESTRA FINAL '!$A$125:$C$125</c:f>
              <c:strCache>
                <c:ptCount val="3"/>
                <c:pt idx="0">
                  <c:v>QUEJAS Y RECLAMOS</c:v>
                </c:pt>
                <c:pt idx="1">
                  <c:v>E-2020-004986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'!$D$125:$P$125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43992</c:v>
                </c:pt>
                <c:pt idx="5">
                  <c:v>24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16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B-894F-4C17-AE7B-F7810AEA23DA}"/>
            </c:ext>
          </c:extLst>
        </c:ser>
        <c:ser>
          <c:idx val="124"/>
          <c:order val="124"/>
          <c:tx>
            <c:strRef>
              <c:f>'MUESTRA FINAL '!$A$126:$C$126</c:f>
              <c:strCache>
                <c:ptCount val="3"/>
                <c:pt idx="0">
                  <c:v>QUEJAS Y RECLAMOS</c:v>
                </c:pt>
                <c:pt idx="1">
                  <c:v>E-2020-004840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'!$D$126:$P$126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43997</c:v>
                </c:pt>
                <c:pt idx="4" formatCode="m/d/yyyy">
                  <c:v>43991</c:v>
                </c:pt>
                <c:pt idx="5">
                  <c:v>18</c:v>
                </c:pt>
                <c:pt idx="6">
                  <c:v>1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C-894F-4C17-AE7B-F7810AEA23DA}"/>
            </c:ext>
          </c:extLst>
        </c:ser>
        <c:ser>
          <c:idx val="125"/>
          <c:order val="125"/>
          <c:tx>
            <c:strRef>
              <c:f>'MUESTRA FINAL '!$A$127:$C$127</c:f>
              <c:strCache>
                <c:ptCount val="3"/>
                <c:pt idx="0">
                  <c:v>QUEJAS Y RECLAMOS</c:v>
                </c:pt>
                <c:pt idx="1">
                  <c:v>TL-2020-000263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'!$D$127:$P$127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43992</c:v>
                </c:pt>
                <c:pt idx="5">
                  <c:v>21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D-894F-4C17-AE7B-F7810AEA23DA}"/>
            </c:ext>
          </c:extLst>
        </c:ser>
        <c:ser>
          <c:idx val="126"/>
          <c:order val="126"/>
          <c:tx>
            <c:strRef>
              <c:f>'MUESTRA FINAL '!$A$128:$C$128</c:f>
              <c:strCache>
                <c:ptCount val="3"/>
                <c:pt idx="0">
                  <c:v>QUEJAS Y RECLAMOS</c:v>
                </c:pt>
                <c:pt idx="1">
                  <c:v>E-2020-005868</c:v>
                </c:pt>
                <c:pt idx="2">
                  <c:v>04/06/2020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'!$D$128:$P$128</c:f>
              <c:numCache>
                <c:formatCode>General</c:formatCode>
                <c:ptCount val="13"/>
                <c:pt idx="0">
                  <c:v>15</c:v>
                </c:pt>
                <c:pt idx="1">
                  <c:v>3</c:v>
                </c:pt>
                <c:pt idx="2">
                  <c:v>5</c:v>
                </c:pt>
                <c:pt idx="3" formatCode="m/d/yyyy">
                  <c:v>44011</c:v>
                </c:pt>
                <c:pt idx="4" formatCode="m/d/yyyy">
                  <c:v>44012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E-894F-4C17-AE7B-F7810AEA23DA}"/>
            </c:ext>
          </c:extLst>
        </c:ser>
        <c:ser>
          <c:idx val="127"/>
          <c:order val="127"/>
          <c:tx>
            <c:strRef>
              <c:f>'MUESTRA FINAL '!$A$129:$C$129</c:f>
              <c:strCache>
                <c:ptCount val="3"/>
                <c:pt idx="0">
                  <c:v>QUEJAS Y RECLAMOS</c:v>
                </c:pt>
                <c:pt idx="1">
                  <c:v>TL-2020-000288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'!$D$129:$P$129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44005</c:v>
                </c:pt>
                <c:pt idx="4" formatCode="m/d/yyyy">
                  <c:v>43994</c:v>
                </c:pt>
                <c:pt idx="5">
                  <c:v>19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F-894F-4C17-AE7B-F7810AEA23DA}"/>
            </c:ext>
          </c:extLst>
        </c:ser>
        <c:ser>
          <c:idx val="128"/>
          <c:order val="128"/>
          <c:tx>
            <c:strRef>
              <c:f>'MUESTRA FINAL '!$A$130:$C$130</c:f>
              <c:strCache>
                <c:ptCount val="3"/>
                <c:pt idx="0">
                  <c:v>QUEJAS Y RECLAMOS</c:v>
                </c:pt>
                <c:pt idx="1">
                  <c:v>E-2020-005070</c:v>
                </c:pt>
                <c:pt idx="2">
                  <c:v>20/05/2020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'!$D$130:$P$130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43997</c:v>
                </c:pt>
                <c:pt idx="4" formatCode="m/d/yyyy">
                  <c:v>43993</c:v>
                </c:pt>
                <c:pt idx="5">
                  <c:v>16</c:v>
                </c:pt>
                <c:pt idx="6">
                  <c:v>5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0-894F-4C17-AE7B-F7810AEA23DA}"/>
            </c:ext>
          </c:extLst>
        </c:ser>
        <c:ser>
          <c:idx val="129"/>
          <c:order val="129"/>
          <c:tx>
            <c:strRef>
              <c:f>'MUESTRA FINAL '!$A$131:$C$131</c:f>
              <c:strCache>
                <c:ptCount val="3"/>
                <c:pt idx="0">
                  <c:v>QUEJAS Y RECLAMOS</c:v>
                </c:pt>
                <c:pt idx="1">
                  <c:v>E-2020-004842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'!$D$131:$P$131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43998</c:v>
                </c:pt>
                <c:pt idx="4" formatCode="m/d/yyyy">
                  <c:v>43991</c:v>
                </c:pt>
                <c:pt idx="5">
                  <c:v>18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1-894F-4C17-AE7B-F7810AEA23DA}"/>
            </c:ext>
          </c:extLst>
        </c:ser>
        <c:ser>
          <c:idx val="130"/>
          <c:order val="130"/>
          <c:tx>
            <c:strRef>
              <c:f>'MUESTRA FINAL '!$A$132:$C$132</c:f>
              <c:strCache>
                <c:ptCount val="3"/>
                <c:pt idx="0">
                  <c:v>QUEJAS Y RECLAMOS</c:v>
                </c:pt>
                <c:pt idx="1">
                  <c:v>E-2020-005673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'!$D$132:$P$132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44013</c:v>
                </c:pt>
                <c:pt idx="4" formatCode="m/d/yyyy">
                  <c:v>44006</c:v>
                </c:pt>
                <c:pt idx="5">
                  <c:v>18</c:v>
                </c:pt>
                <c:pt idx="6">
                  <c:v>0</c:v>
                </c:pt>
                <c:pt idx="7">
                  <c:v>7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2-894F-4C17-AE7B-F7810AEA23DA}"/>
            </c:ext>
          </c:extLst>
        </c:ser>
        <c:ser>
          <c:idx val="131"/>
          <c:order val="131"/>
          <c:tx>
            <c:strRef>
              <c:f>'MUESTRA FINAL '!$A$133:$C$133</c:f>
              <c:strCache>
                <c:ptCount val="3"/>
                <c:pt idx="0">
                  <c:v>QUEJAS Y RECLAMOS</c:v>
                </c:pt>
                <c:pt idx="1">
                  <c:v>E-2020-005011</c:v>
                </c:pt>
                <c:pt idx="2">
                  <c:v>20/05/2020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'!$D$133:$P$133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44005</c:v>
                </c:pt>
                <c:pt idx="4" formatCode="m/d/yyyy">
                  <c:v>43993</c:v>
                </c:pt>
                <c:pt idx="5">
                  <c:v>23</c:v>
                </c:pt>
                <c:pt idx="6">
                  <c:v>2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12</c:v>
                </c:pt>
                <c:pt idx="12" formatCode="m/d/yyyy">
                  <c:v>44015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3-894F-4C17-AE7B-F7810AEA23DA}"/>
            </c:ext>
          </c:extLst>
        </c:ser>
        <c:ser>
          <c:idx val="132"/>
          <c:order val="132"/>
          <c:tx>
            <c:strRef>
              <c:f>'MUESTRA FINAL '!$A$134:$C$134</c:f>
              <c:strCache>
                <c:ptCount val="3"/>
                <c:pt idx="0">
                  <c:v>QUEJAS Y RECLAMOS</c:v>
                </c:pt>
                <c:pt idx="1">
                  <c:v>TL-2020-000244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'!$D$134:$P$134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43990</c:v>
                </c:pt>
                <c:pt idx="4" formatCode="m/d/yyyy">
                  <c:v>43987</c:v>
                </c:pt>
                <c:pt idx="5">
                  <c:v>16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4-894F-4C17-AE7B-F7810AEA23DA}"/>
            </c:ext>
          </c:extLst>
        </c:ser>
        <c:ser>
          <c:idx val="133"/>
          <c:order val="133"/>
          <c:tx>
            <c:strRef>
              <c:f>'MUESTRA FINAL '!$A$135:$C$135</c:f>
              <c:strCache>
                <c:ptCount val="3"/>
                <c:pt idx="0">
                  <c:v>QUEJAS Y RECLAMOS</c:v>
                </c:pt>
                <c:pt idx="1">
                  <c:v>TL-2020-000119</c:v>
                </c:pt>
                <c:pt idx="2">
                  <c:v>18/03/2020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'!$D$135:$P$135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43942</c:v>
                </c:pt>
                <c:pt idx="4" formatCode="m/d/yyyy">
                  <c:v>43934</c:v>
                </c:pt>
                <c:pt idx="5">
                  <c:v>21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43943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5-894F-4C17-AE7B-F7810AEA23DA}"/>
            </c:ext>
          </c:extLst>
        </c:ser>
        <c:ser>
          <c:idx val="134"/>
          <c:order val="134"/>
          <c:tx>
            <c:strRef>
              <c:f>'MUESTRA FINAL '!$A$136:$C$136</c:f>
              <c:strCache>
                <c:ptCount val="3"/>
                <c:pt idx="0">
                  <c:v>QUEJAS Y RECLAMOS</c:v>
                </c:pt>
                <c:pt idx="1">
                  <c:v>E-2020-004839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'!$D$136:$P$136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43997</c:v>
                </c:pt>
                <c:pt idx="4" formatCode="m/d/yyyy">
                  <c:v>43991</c:v>
                </c:pt>
                <c:pt idx="5">
                  <c:v>18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6-894F-4C17-AE7B-F7810AEA23DA}"/>
            </c:ext>
          </c:extLst>
        </c:ser>
        <c:ser>
          <c:idx val="135"/>
          <c:order val="135"/>
          <c:tx>
            <c:strRef>
              <c:f>'MUESTRA FINAL '!$A$137:$C$137</c:f>
              <c:strCache>
                <c:ptCount val="3"/>
                <c:pt idx="0">
                  <c:v>QUEJAS Y RECLAMOS</c:v>
                </c:pt>
                <c:pt idx="1">
                  <c:v>E-2020-005412</c:v>
                </c:pt>
                <c:pt idx="2">
                  <c:v>28/05/2020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'!$D$137:$P$137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44006</c:v>
                </c:pt>
                <c:pt idx="4" formatCode="m/d/yyyy">
                  <c:v>44001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7-894F-4C17-AE7B-F7810AEA23DA}"/>
            </c:ext>
          </c:extLst>
        </c:ser>
        <c:ser>
          <c:idx val="136"/>
          <c:order val="136"/>
          <c:tx>
            <c:strRef>
              <c:f>'MUESTRA FINAL '!$A$138:$C$138</c:f>
              <c:strCache>
                <c:ptCount val="3"/>
                <c:pt idx="0">
                  <c:v>QUEJAS Y RECLAMOS</c:v>
                </c:pt>
                <c:pt idx="1">
                  <c:v>E-2020-002570</c:v>
                </c:pt>
                <c:pt idx="2">
                  <c:v>29/03/2020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'!$D$138:$P$138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43928</c:v>
                </c:pt>
                <c:pt idx="4" formatCode="m/d/yyyy">
                  <c:v>43943</c:v>
                </c:pt>
                <c:pt idx="5">
                  <c:v>6</c:v>
                </c:pt>
                <c:pt idx="6">
                  <c:v>67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8-894F-4C17-AE7B-F7810AEA23DA}"/>
            </c:ext>
          </c:extLst>
        </c:ser>
        <c:ser>
          <c:idx val="137"/>
          <c:order val="137"/>
          <c:tx>
            <c:strRef>
              <c:f>'MUESTRA FINAL '!$A$139:$C$139</c:f>
              <c:strCache>
                <c:ptCount val="3"/>
                <c:pt idx="0">
                  <c:v>QUEJAS Y RECLAMOS</c:v>
                </c:pt>
                <c:pt idx="1">
                  <c:v>E-2020-005748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'!$D$139:$P$139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3</c:v>
                </c:pt>
                <c:pt idx="3" formatCode="m/d/yyyy">
                  <c:v>44010</c:v>
                </c:pt>
                <c:pt idx="4" formatCode="m/d/yyyy">
                  <c:v>44007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9-894F-4C17-AE7B-F7810AEA23DA}"/>
            </c:ext>
          </c:extLst>
        </c:ser>
        <c:ser>
          <c:idx val="138"/>
          <c:order val="138"/>
          <c:tx>
            <c:strRef>
              <c:f>'MUESTRA FINAL '!$A$140:$C$140</c:f>
              <c:strCache>
                <c:ptCount val="3"/>
                <c:pt idx="0">
                  <c:v>QUEJAS Y RECLAMOS</c:v>
                </c:pt>
                <c:pt idx="1">
                  <c:v>E-2020-005140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'!$D$140:$P$140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44006</c:v>
                </c:pt>
                <c:pt idx="4" formatCode="m/d/yyyy">
                  <c:v>43998</c:v>
                </c:pt>
                <c:pt idx="5">
                  <c:v>21</c:v>
                </c:pt>
                <c:pt idx="6">
                  <c:v>2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15</c:v>
                </c:pt>
                <c:pt idx="12" formatCode="m/d/yyyy">
                  <c:v>44021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A-894F-4C17-AE7B-F7810AEA23DA}"/>
            </c:ext>
          </c:extLst>
        </c:ser>
        <c:ser>
          <c:idx val="139"/>
          <c:order val="139"/>
          <c:tx>
            <c:strRef>
              <c:f>'MUESTRA FINAL '!$A$141:$C$141</c:f>
              <c:strCache>
                <c:ptCount val="3"/>
                <c:pt idx="0">
                  <c:v>QUEJAS Y RECLAMOS</c:v>
                </c:pt>
                <c:pt idx="1">
                  <c:v>TL-2020-000206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'!$D$141:$P$141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43977</c:v>
                </c:pt>
                <c:pt idx="4" formatCode="m/d/yyyy">
                  <c:v>43971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B-894F-4C17-AE7B-F7810AEA23DA}"/>
            </c:ext>
          </c:extLst>
        </c:ser>
        <c:ser>
          <c:idx val="140"/>
          <c:order val="140"/>
          <c:tx>
            <c:strRef>
              <c:f>'MUESTRA FINAL '!$A$142:$C$142</c:f>
              <c:strCache>
                <c:ptCount val="3"/>
                <c:pt idx="0">
                  <c:v>QUEJAS Y RECLAMOS</c:v>
                </c:pt>
                <c:pt idx="1">
                  <c:v>E-2020-005064</c:v>
                </c:pt>
                <c:pt idx="2">
                  <c:v>20/05/2020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'!$D$142:$P$142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43993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C-894F-4C17-AE7B-F7810AEA23DA}"/>
            </c:ext>
          </c:extLst>
        </c:ser>
        <c:ser>
          <c:idx val="141"/>
          <c:order val="141"/>
          <c:tx>
            <c:strRef>
              <c:f>'MUESTRA FINAL '!$A$143:$C$143</c:f>
              <c:strCache>
                <c:ptCount val="3"/>
                <c:pt idx="0">
                  <c:v>QUEJAS Y RECLAMOS</c:v>
                </c:pt>
                <c:pt idx="1">
                  <c:v>E-2020-004212</c:v>
                </c:pt>
                <c:pt idx="2">
                  <c:v>05/05/2020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'!$D$143:$P$143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43978</c:v>
                </c:pt>
                <c:pt idx="5">
                  <c:v>15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D-894F-4C17-AE7B-F7810AEA23DA}"/>
            </c:ext>
          </c:extLst>
        </c:ser>
        <c:ser>
          <c:idx val="142"/>
          <c:order val="142"/>
          <c:tx>
            <c:strRef>
              <c:f>'MUESTRA FINAL '!$A$144:$C$144</c:f>
              <c:strCache>
                <c:ptCount val="3"/>
                <c:pt idx="0">
                  <c:v>QUEJAS Y RECLAMOS</c:v>
                </c:pt>
                <c:pt idx="1">
                  <c:v>E-2020-004173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'!$D$144:$P$144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1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E-894F-4C17-AE7B-F7810AEA23DA}"/>
            </c:ext>
          </c:extLst>
        </c:ser>
        <c:ser>
          <c:idx val="143"/>
          <c:order val="143"/>
          <c:tx>
            <c:strRef>
              <c:f>'MUESTRA FINAL '!$A$145:$C$145</c:f>
              <c:strCache>
                <c:ptCount val="3"/>
                <c:pt idx="0">
                  <c:v>QUEJAS Y RECLAMOS</c:v>
                </c:pt>
                <c:pt idx="1">
                  <c:v>E-2020-005382</c:v>
                </c:pt>
                <c:pt idx="2">
                  <c:v>27/05/2020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'!$D$145:$P$145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44018</c:v>
                </c:pt>
                <c:pt idx="4" formatCode="m/d/yyyy">
                  <c:v>44000</c:v>
                </c:pt>
                <c:pt idx="5">
                  <c:v>26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F-894F-4C17-AE7B-F7810AEA23DA}"/>
            </c:ext>
          </c:extLst>
        </c:ser>
        <c:ser>
          <c:idx val="144"/>
          <c:order val="144"/>
          <c:tx>
            <c:strRef>
              <c:f>'MUESTRA FINAL '!$A$146:$C$146</c:f>
              <c:strCache>
                <c:ptCount val="3"/>
                <c:pt idx="0">
                  <c:v>QUEJAS Y RECLAMOS</c:v>
                </c:pt>
                <c:pt idx="1">
                  <c:v>E-2020-004472</c:v>
                </c:pt>
                <c:pt idx="2">
                  <c:v>11/05/2020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'!$D$146:$P$146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43986</c:v>
                </c:pt>
                <c:pt idx="4" formatCode="m/d/yyyy">
                  <c:v>43984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0-894F-4C17-AE7B-F7810AEA23DA}"/>
            </c:ext>
          </c:extLst>
        </c:ser>
        <c:ser>
          <c:idx val="145"/>
          <c:order val="145"/>
          <c:tx>
            <c:strRef>
              <c:f>'MUESTRA FINAL '!$A$147:$C$147</c:f>
              <c:strCache>
                <c:ptCount val="3"/>
                <c:pt idx="0">
                  <c:v>QUEJAS Y RECLAMOS</c:v>
                </c:pt>
                <c:pt idx="1">
                  <c:v>E-2020-004568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'!$D$147:$P$147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43998</c:v>
                </c:pt>
                <c:pt idx="4" formatCode="m/d/yyyy">
                  <c:v>43985</c:v>
                </c:pt>
                <c:pt idx="5">
                  <c:v>23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1-894F-4C17-AE7B-F7810AEA23DA}"/>
            </c:ext>
          </c:extLst>
        </c:ser>
        <c:ser>
          <c:idx val="146"/>
          <c:order val="146"/>
          <c:tx>
            <c:strRef>
              <c:f>'MUESTRA FINAL '!$A$148:$C$148</c:f>
              <c:strCache>
                <c:ptCount val="3"/>
                <c:pt idx="0">
                  <c:v>QUEJAS Y RECLAMOS</c:v>
                </c:pt>
                <c:pt idx="1">
                  <c:v>E-2020-005119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'!$D$148:$P$148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 formatCode="m/d/yyyy">
                  <c:v>43994</c:v>
                </c:pt>
                <c:pt idx="5">
                  <c:v>21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2-894F-4C17-AE7B-F7810AEA23DA}"/>
            </c:ext>
          </c:extLst>
        </c:ser>
        <c:ser>
          <c:idx val="147"/>
          <c:order val="147"/>
          <c:tx>
            <c:strRef>
              <c:f>'MUESTRA FINAL '!$A$149:$C$149</c:f>
              <c:strCache>
                <c:ptCount val="3"/>
                <c:pt idx="0">
                  <c:v>QUEJAS Y RECLAMOS</c:v>
                </c:pt>
                <c:pt idx="1">
                  <c:v>TL-2020-000230</c:v>
                </c:pt>
                <c:pt idx="2">
                  <c:v>11/05/2020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'!$D$149:$P$149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43983</c:v>
                </c:pt>
                <c:pt idx="4" formatCode="m/d/yyyy">
                  <c:v>43984</c:v>
                </c:pt>
                <c:pt idx="5">
                  <c:v>14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3-894F-4C17-AE7B-F7810AEA23DA}"/>
            </c:ext>
          </c:extLst>
        </c:ser>
        <c:ser>
          <c:idx val="148"/>
          <c:order val="148"/>
          <c:tx>
            <c:strRef>
              <c:f>'MUESTRA FINAL '!$A$150:$C$150</c:f>
              <c:strCache>
                <c:ptCount val="3"/>
                <c:pt idx="0">
                  <c:v>QUEJAS Y RECLAMOS</c:v>
                </c:pt>
                <c:pt idx="1">
                  <c:v>E-2020-004260</c:v>
                </c:pt>
                <c:pt idx="2">
                  <c:v>06/05/2020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'!$D$150:$P$150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43979</c:v>
                </c:pt>
                <c:pt idx="5">
                  <c:v>14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4-894F-4C17-AE7B-F7810AEA23DA}"/>
            </c:ext>
          </c:extLst>
        </c:ser>
        <c:ser>
          <c:idx val="149"/>
          <c:order val="149"/>
          <c:tx>
            <c:strRef>
              <c:f>'MUESTRA FINAL '!$A$151:$C$151</c:f>
              <c:strCache>
                <c:ptCount val="3"/>
                <c:pt idx="0">
                  <c:v>QUEJAS Y RECLAMOS</c:v>
                </c:pt>
                <c:pt idx="1">
                  <c:v>E-2020-003809</c:v>
                </c:pt>
                <c:pt idx="2">
                  <c:v>27/04/2020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'!$D$151:$P$151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43972</c:v>
                </c:pt>
                <c:pt idx="4" formatCode="m/d/yyyy">
                  <c:v>43970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5-894F-4C17-AE7B-F7810AEA23DA}"/>
            </c:ext>
          </c:extLst>
        </c:ser>
        <c:ser>
          <c:idx val="150"/>
          <c:order val="150"/>
          <c:tx>
            <c:strRef>
              <c:f>'MUESTRA FINAL '!$A$152:$C$152</c:f>
              <c:strCache>
                <c:ptCount val="3"/>
                <c:pt idx="0">
                  <c:v>QUEJAS Y RECLAMOS</c:v>
                </c:pt>
                <c:pt idx="1">
                  <c:v>E-2020-004966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'!$D$152:$P$152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43997</c:v>
                </c:pt>
                <c:pt idx="4" formatCode="m/d/yyyy">
                  <c:v>43992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6-894F-4C17-AE7B-F7810AEA23DA}"/>
            </c:ext>
          </c:extLst>
        </c:ser>
        <c:ser>
          <c:idx val="151"/>
          <c:order val="151"/>
          <c:tx>
            <c:strRef>
              <c:f>'MUESTRA FINAL '!$A$153:$C$153</c:f>
              <c:strCache>
                <c:ptCount val="3"/>
                <c:pt idx="0">
                  <c:v>QUEJAS Y RECLAMOS</c:v>
                </c:pt>
                <c:pt idx="1">
                  <c:v>TL-2020-000267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'!$D$153:$P$153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43992</c:v>
                </c:pt>
                <c:pt idx="5">
                  <c:v>22</c:v>
                </c:pt>
                <c:pt idx="6">
                  <c:v>2</c:v>
                </c:pt>
                <c:pt idx="7">
                  <c:v>0</c:v>
                </c:pt>
                <c:pt idx="8">
                  <c:v>4</c:v>
                </c:pt>
                <c:pt idx="9">
                  <c:v>0</c:v>
                </c:pt>
                <c:pt idx="10">
                  <c:v>0</c:v>
                </c:pt>
                <c:pt idx="11">
                  <c:v>10</c:v>
                </c:pt>
                <c:pt idx="12" formatCode="m/d/yyyy">
                  <c:v>44013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7-894F-4C17-AE7B-F7810AEA23DA}"/>
            </c:ext>
          </c:extLst>
        </c:ser>
        <c:ser>
          <c:idx val="152"/>
          <c:order val="152"/>
          <c:tx>
            <c:strRef>
              <c:f>'MUESTRA FINAL '!$A$154:$C$154</c:f>
              <c:strCache>
                <c:ptCount val="3"/>
                <c:pt idx="0">
                  <c:v>QUEJAS Y RECLAMOS</c:v>
                </c:pt>
                <c:pt idx="1">
                  <c:v>E-2020-004123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'!$D$154:$P$154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8-894F-4C17-AE7B-F7810AEA23DA}"/>
            </c:ext>
          </c:extLst>
        </c:ser>
        <c:ser>
          <c:idx val="153"/>
          <c:order val="153"/>
          <c:tx>
            <c:strRef>
              <c:f>'MUESTRA FINAL '!$A$155:$C$155</c:f>
              <c:strCache>
                <c:ptCount val="3"/>
                <c:pt idx="0">
                  <c:v>QUEJAS Y RECLAMOS</c:v>
                </c:pt>
                <c:pt idx="1">
                  <c:v>E-2020-004140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'!$D$155:$P$155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9-894F-4C17-AE7B-F7810AEA23DA}"/>
            </c:ext>
          </c:extLst>
        </c:ser>
        <c:ser>
          <c:idx val="154"/>
          <c:order val="154"/>
          <c:tx>
            <c:strRef>
              <c:f>'MUESTRA FINAL '!$A$156:$C$156</c:f>
              <c:strCache>
                <c:ptCount val="3"/>
                <c:pt idx="0">
                  <c:v>QUEJAS Y RECLAMOS</c:v>
                </c:pt>
                <c:pt idx="1">
                  <c:v>TL-2020-000292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'!$D$156:$P$156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44006</c:v>
                </c:pt>
                <c:pt idx="4" formatCode="m/d/yyyy">
                  <c:v>43998</c:v>
                </c:pt>
                <c:pt idx="5">
                  <c:v>21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7</c:v>
                </c:pt>
                <c:pt idx="12" formatCode="m/d/yyyy">
                  <c:v>44008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A-894F-4C17-AE7B-F7810AEA23DA}"/>
            </c:ext>
          </c:extLst>
        </c:ser>
        <c:ser>
          <c:idx val="155"/>
          <c:order val="155"/>
          <c:tx>
            <c:strRef>
              <c:f>'MUESTRA FINAL '!$A$157:$C$157</c:f>
              <c:strCache>
                <c:ptCount val="3"/>
                <c:pt idx="0">
                  <c:v>QUEJAS Y RECLAMOS</c:v>
                </c:pt>
                <c:pt idx="1">
                  <c:v>E-2020-005559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'!$D$157:$P$157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44005</c:v>
                </c:pt>
                <c:pt idx="4" formatCode="m/d/yyyy">
                  <c:v>44005</c:v>
                </c:pt>
                <c:pt idx="5">
                  <c:v>15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B-894F-4C17-AE7B-F7810AEA23DA}"/>
            </c:ext>
          </c:extLst>
        </c:ser>
        <c:ser>
          <c:idx val="156"/>
          <c:order val="156"/>
          <c:tx>
            <c:strRef>
              <c:f>'MUESTRA FINAL '!$A$158:$C$158</c:f>
              <c:strCache>
                <c:ptCount val="3"/>
                <c:pt idx="0">
                  <c:v>QUEJAS Y RECLAMOS</c:v>
                </c:pt>
                <c:pt idx="1">
                  <c:v>E-2020-004135</c:v>
                </c:pt>
                <c:pt idx="2">
                  <c:v>04/05/2020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'!$D$158:$P$158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43978</c:v>
                </c:pt>
                <c:pt idx="4" formatCode="m/d/yyyy">
                  <c:v>43977</c:v>
                </c:pt>
                <c:pt idx="5">
                  <c:v>16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C-894F-4C17-AE7B-F7810AEA23DA}"/>
            </c:ext>
          </c:extLst>
        </c:ser>
        <c:ser>
          <c:idx val="157"/>
          <c:order val="157"/>
          <c:tx>
            <c:strRef>
              <c:f>'MUESTRA FINAL '!$A$159:$C$159</c:f>
              <c:strCache>
                <c:ptCount val="3"/>
                <c:pt idx="0">
                  <c:v>QUEJAS Y RECLAMOS</c:v>
                </c:pt>
                <c:pt idx="1">
                  <c:v>E-2020-005410</c:v>
                </c:pt>
                <c:pt idx="2">
                  <c:v>28/05/2020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'!$D$159:$P$159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44018</c:v>
                </c:pt>
                <c:pt idx="4" formatCode="m/d/yyyy">
                  <c:v>44001</c:v>
                </c:pt>
                <c:pt idx="5">
                  <c:v>24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D-894F-4C17-AE7B-F7810AEA23DA}"/>
            </c:ext>
          </c:extLst>
        </c:ser>
        <c:ser>
          <c:idx val="158"/>
          <c:order val="158"/>
          <c:tx>
            <c:strRef>
              <c:f>'MUESTRA FINAL '!$A$160:$C$160</c:f>
              <c:strCache>
                <c:ptCount val="3"/>
                <c:pt idx="0">
                  <c:v>QUEJAS Y RECLAMOS</c:v>
                </c:pt>
                <c:pt idx="1">
                  <c:v>E-2020-005139</c:v>
                </c:pt>
                <c:pt idx="2">
                  <c:v>21/05/2020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'!$D$160:$P$160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44006</c:v>
                </c:pt>
                <c:pt idx="4" formatCode="m/d/yyyy">
                  <c:v>43994</c:v>
                </c:pt>
                <c:pt idx="5">
                  <c:v>21</c:v>
                </c:pt>
                <c:pt idx="6">
                  <c:v>2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14</c:v>
                </c:pt>
                <c:pt idx="12" formatCode="m/d/yyyy">
                  <c:v>44015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E-894F-4C17-AE7B-F7810AEA23DA}"/>
            </c:ext>
          </c:extLst>
        </c:ser>
        <c:ser>
          <c:idx val="159"/>
          <c:order val="159"/>
          <c:tx>
            <c:strRef>
              <c:f>'MUESTRA FINAL '!$A$161:$C$161</c:f>
              <c:strCache>
                <c:ptCount val="3"/>
                <c:pt idx="0">
                  <c:v>QUEJAS Y RECLAMOS</c:v>
                </c:pt>
                <c:pt idx="1">
                  <c:v>E-2020-005771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'!$D$161:$P$161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2</c:v>
                </c:pt>
                <c:pt idx="3" formatCode="m/d/yyyy">
                  <c:v>44013</c:v>
                </c:pt>
                <c:pt idx="4" formatCode="m/d/yyyy">
                  <c:v>44008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F-894F-4C17-AE7B-F7810AEA23DA}"/>
            </c:ext>
          </c:extLst>
        </c:ser>
        <c:ser>
          <c:idx val="160"/>
          <c:order val="160"/>
          <c:tx>
            <c:strRef>
              <c:f>'MUESTRA FINAL '!$A$162:$C$162</c:f>
              <c:strCache>
                <c:ptCount val="3"/>
                <c:pt idx="0">
                  <c:v>QUEJAS Y RECLAMOS</c:v>
                </c:pt>
                <c:pt idx="1">
                  <c:v>E-2020-005602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'!$D$162:$P$162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4</c:v>
                </c:pt>
                <c:pt idx="3" formatCode="m/d/yyyy">
                  <c:v>44007</c:v>
                </c:pt>
                <c:pt idx="4" formatCode="m/d/yyyy">
                  <c:v>44006</c:v>
                </c:pt>
                <c:pt idx="5">
                  <c:v>16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0-894F-4C17-AE7B-F7810AEA23DA}"/>
            </c:ext>
          </c:extLst>
        </c:ser>
        <c:ser>
          <c:idx val="161"/>
          <c:order val="161"/>
          <c:tx>
            <c:strRef>
              <c:f>'MUESTRA FINAL '!$A$163:$C$163</c:f>
              <c:strCache>
                <c:ptCount val="3"/>
                <c:pt idx="0">
                  <c:v>QUEJAS Y RECLAMOS</c:v>
                </c:pt>
                <c:pt idx="1">
                  <c:v>E-2020-004786</c:v>
                </c:pt>
                <c:pt idx="2">
                  <c:v>15/05/2020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'!$D$163:$P$163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43990</c:v>
                </c:pt>
                <c:pt idx="4" formatCode="m/d/yyyy">
                  <c:v>43990</c:v>
                </c:pt>
                <c:pt idx="5">
                  <c:v>15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1-894F-4C17-AE7B-F7810AEA23DA}"/>
            </c:ext>
          </c:extLst>
        </c:ser>
        <c:ser>
          <c:idx val="162"/>
          <c:order val="162"/>
          <c:tx>
            <c:strRef>
              <c:f>'MUESTRA FINAL '!$A$164:$C$164</c:f>
              <c:strCache>
                <c:ptCount val="3"/>
                <c:pt idx="0">
                  <c:v>QUEJAS Y RECLAMOS</c:v>
                </c:pt>
                <c:pt idx="1">
                  <c:v>TL-2020-000269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'!$D$164:$P$164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43997</c:v>
                </c:pt>
                <c:pt idx="4" formatCode="m/d/yyyy">
                  <c:v>43992</c:v>
                </c:pt>
                <c:pt idx="5">
                  <c:v>18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2-894F-4C17-AE7B-F7810AEA23DA}"/>
            </c:ext>
          </c:extLst>
        </c:ser>
        <c:ser>
          <c:idx val="163"/>
          <c:order val="163"/>
          <c:tx>
            <c:strRef>
              <c:f>'MUESTRA FINAL '!$A$165:$C$165</c:f>
              <c:strCache>
                <c:ptCount val="3"/>
                <c:pt idx="0">
                  <c:v>QUEJAS Y RECLAMOS</c:v>
                </c:pt>
                <c:pt idx="1">
                  <c:v>TL-2020-000226</c:v>
                </c:pt>
                <c:pt idx="2">
                  <c:v>06/05/2020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'!$D$165:$P$165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43978</c:v>
                </c:pt>
                <c:pt idx="4" formatCode="m/d/yyyy">
                  <c:v>43979</c:v>
                </c:pt>
                <c:pt idx="5">
                  <c:v>14</c:v>
                </c:pt>
                <c:pt idx="6">
                  <c:v>1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3-894F-4C17-AE7B-F7810AEA23DA}"/>
            </c:ext>
          </c:extLst>
        </c:ser>
        <c:ser>
          <c:idx val="164"/>
          <c:order val="164"/>
          <c:tx>
            <c:strRef>
              <c:f>'MUESTRA FINAL '!$A$166:$C$166</c:f>
              <c:strCache>
                <c:ptCount val="3"/>
                <c:pt idx="0">
                  <c:v>QUEJAS Y RECLAMOS</c:v>
                </c:pt>
                <c:pt idx="1">
                  <c:v>TL-2020-000261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'!$D$166:$P$166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43997</c:v>
                </c:pt>
                <c:pt idx="4" formatCode="m/d/yyyy">
                  <c:v>43991</c:v>
                </c:pt>
                <c:pt idx="5">
                  <c:v>19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4-894F-4C17-AE7B-F7810AEA23DA}"/>
            </c:ext>
          </c:extLst>
        </c:ser>
        <c:ser>
          <c:idx val="165"/>
          <c:order val="165"/>
          <c:tx>
            <c:strRef>
              <c:f>'MUESTRA FINAL '!$A$167:$C$167</c:f>
              <c:strCache>
                <c:ptCount val="3"/>
                <c:pt idx="0">
                  <c:v>QUEJAS Y RECLAMOS</c:v>
                </c:pt>
                <c:pt idx="1">
                  <c:v>TL-2020-000298</c:v>
                </c:pt>
                <c:pt idx="2">
                  <c:v>22/05/2020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'!$D$167:$P$167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44009</c:v>
                </c:pt>
                <c:pt idx="4" formatCode="m/d/yyyy">
                  <c:v>43998</c:v>
                </c:pt>
                <c:pt idx="5">
                  <c:v>23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5-894F-4C17-AE7B-F7810AEA23DA}"/>
            </c:ext>
          </c:extLst>
        </c:ser>
        <c:ser>
          <c:idx val="166"/>
          <c:order val="166"/>
          <c:tx>
            <c:strRef>
              <c:f>'MUESTRA FINAL '!$A$168:$C$168</c:f>
              <c:strCache>
                <c:ptCount val="3"/>
                <c:pt idx="0">
                  <c:v>QUEJAS Y RECLAMOS</c:v>
                </c:pt>
                <c:pt idx="1">
                  <c:v>TL-2020-000207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'!$D$168:$P$168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43977</c:v>
                </c:pt>
                <c:pt idx="4" formatCode="m/d/yyyy">
                  <c:v>43971</c:v>
                </c:pt>
                <c:pt idx="5">
                  <c:v>18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6-894F-4C17-AE7B-F7810AEA23DA}"/>
            </c:ext>
          </c:extLst>
        </c:ser>
        <c:ser>
          <c:idx val="167"/>
          <c:order val="167"/>
          <c:tx>
            <c:strRef>
              <c:f>'MUESTRA FINAL '!$A$169:$C$169</c:f>
              <c:strCache>
                <c:ptCount val="3"/>
                <c:pt idx="0">
                  <c:v>QUEJAS Y RECLAMOS</c:v>
                </c:pt>
                <c:pt idx="1">
                  <c:v>TL-2020-000234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'!$D$169:$P$169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43985</c:v>
                </c:pt>
                <c:pt idx="4" formatCode="m/d/yyyy">
                  <c:v>43985</c:v>
                </c:pt>
                <c:pt idx="5">
                  <c:v>15</c:v>
                </c:pt>
                <c:pt idx="6">
                  <c:v>0</c:v>
                </c:pt>
                <c:pt idx="7">
                  <c:v>7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43998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7-894F-4C17-AE7B-F7810AEA23DA}"/>
            </c:ext>
          </c:extLst>
        </c:ser>
        <c:ser>
          <c:idx val="168"/>
          <c:order val="168"/>
          <c:tx>
            <c:strRef>
              <c:f>'MUESTRA FINAL '!$A$170:$C$170</c:f>
              <c:strCache>
                <c:ptCount val="3"/>
                <c:pt idx="0">
                  <c:v>QUEJAS Y RECLAMOS</c:v>
                </c:pt>
                <c:pt idx="1">
                  <c:v>E-2020-005523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'!$D$170:$P$170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44008</c:v>
                </c:pt>
                <c:pt idx="4" formatCode="m/d/yyyy">
                  <c:v>44005</c:v>
                </c:pt>
                <c:pt idx="5">
                  <c:v>18</c:v>
                </c:pt>
                <c:pt idx="6">
                  <c:v>0</c:v>
                </c:pt>
                <c:pt idx="7">
                  <c:v>7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8-894F-4C17-AE7B-F7810AEA23DA}"/>
            </c:ext>
          </c:extLst>
        </c:ser>
        <c:ser>
          <c:idx val="169"/>
          <c:order val="169"/>
          <c:tx>
            <c:strRef>
              <c:f>'MUESTRA FINAL '!$A$171:$C$171</c:f>
              <c:strCache>
                <c:ptCount val="3"/>
                <c:pt idx="0">
                  <c:v>QUEJAS Y RECLAMOS</c:v>
                </c:pt>
                <c:pt idx="1">
                  <c:v>E-2020-005676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'!$D$171:$P$171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44006</c:v>
                </c:pt>
                <c:pt idx="5">
                  <c:v>16</c:v>
                </c:pt>
                <c:pt idx="6">
                  <c:v>1</c:v>
                </c:pt>
                <c:pt idx="7">
                  <c:v>7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9-894F-4C17-AE7B-F7810AEA23DA}"/>
            </c:ext>
          </c:extLst>
        </c:ser>
        <c:ser>
          <c:idx val="170"/>
          <c:order val="170"/>
          <c:tx>
            <c:strRef>
              <c:f>'MUESTRA FINAL '!$A$172:$C$172</c:f>
              <c:strCache>
                <c:ptCount val="3"/>
                <c:pt idx="0">
                  <c:v>QUEJAS Y RECLAMOS</c:v>
                </c:pt>
                <c:pt idx="1">
                  <c:v>E-2020-004251</c:v>
                </c:pt>
                <c:pt idx="2">
                  <c:v>06/05/2020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'!$D$172:$P$172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43978</c:v>
                </c:pt>
                <c:pt idx="4" formatCode="m/d/yyyy">
                  <c:v>43979</c:v>
                </c:pt>
                <c:pt idx="5">
                  <c:v>14</c:v>
                </c:pt>
                <c:pt idx="6">
                  <c:v>1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A-894F-4C17-AE7B-F7810AEA23DA}"/>
            </c:ext>
          </c:extLst>
        </c:ser>
        <c:ser>
          <c:idx val="171"/>
          <c:order val="171"/>
          <c:tx>
            <c:strRef>
              <c:f>'MUESTRA FINAL '!$A$173:$C$173</c:f>
              <c:strCache>
                <c:ptCount val="3"/>
                <c:pt idx="0">
                  <c:v>QUEJAS Y RECLAMOS</c:v>
                </c:pt>
                <c:pt idx="1">
                  <c:v>E-2020-005783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'!$D$173:$P$173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5</c:v>
                </c:pt>
                <c:pt idx="3" formatCode="m/d/yyyy">
                  <c:v>44014</c:v>
                </c:pt>
                <c:pt idx="4" formatCode="m/d/yyyy">
                  <c:v>44008</c:v>
                </c:pt>
                <c:pt idx="5">
                  <c:v>18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B-894F-4C17-AE7B-F7810AEA23DA}"/>
            </c:ext>
          </c:extLst>
        </c:ser>
        <c:ser>
          <c:idx val="172"/>
          <c:order val="172"/>
          <c:tx>
            <c:strRef>
              <c:f>'MUESTRA FINAL '!$A$174:$C$174</c:f>
              <c:strCache>
                <c:ptCount val="3"/>
                <c:pt idx="0">
                  <c:v>QUEJAS Y RECLAMOS</c:v>
                </c:pt>
                <c:pt idx="1">
                  <c:v>TL-2020-000314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'!$D$174:$P$174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44005</c:v>
                </c:pt>
                <c:pt idx="4" formatCode="m/d/yyyy">
                  <c:v>43999</c:v>
                </c:pt>
                <c:pt idx="5">
                  <c:v>18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C-894F-4C17-AE7B-F7810AEA23DA}"/>
            </c:ext>
          </c:extLst>
        </c:ser>
        <c:ser>
          <c:idx val="173"/>
          <c:order val="173"/>
          <c:tx>
            <c:strRef>
              <c:f>'MUESTRA FINAL '!$A$175:$C$175</c:f>
              <c:strCache>
                <c:ptCount val="3"/>
                <c:pt idx="0">
                  <c:v>QUEJAS Y RECLAMOS</c:v>
                </c:pt>
                <c:pt idx="1">
                  <c:v>TL-2020-000334</c:v>
                </c:pt>
                <c:pt idx="2">
                  <c:v>29/05/2020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'!$D$175:$P$175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44005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D-894F-4C17-AE7B-F7810AEA23DA}"/>
            </c:ext>
          </c:extLst>
        </c:ser>
        <c:ser>
          <c:idx val="174"/>
          <c:order val="174"/>
          <c:tx>
            <c:strRef>
              <c:f>'MUESTRA FINAL '!$A$176:$C$176</c:f>
              <c:strCache>
                <c:ptCount val="3"/>
                <c:pt idx="0">
                  <c:v>QUEJAS Y RECLAMOS</c:v>
                </c:pt>
                <c:pt idx="1">
                  <c:v>TL-2020-000307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'!$D$176:$P$176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44006</c:v>
                </c:pt>
                <c:pt idx="4" formatCode="m/d/yyyy">
                  <c:v>43999</c:v>
                </c:pt>
                <c:pt idx="5">
                  <c:v>20</c:v>
                </c:pt>
                <c:pt idx="6">
                  <c:v>2</c:v>
                </c:pt>
                <c:pt idx="7">
                  <c:v>8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15</c:v>
                </c:pt>
                <c:pt idx="12" formatCode="m/d/yyyy">
                  <c:v>44022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E-894F-4C17-AE7B-F7810AEA23DA}"/>
            </c:ext>
          </c:extLst>
        </c:ser>
        <c:ser>
          <c:idx val="175"/>
          <c:order val="175"/>
          <c:tx>
            <c:strRef>
              <c:f>'MUESTRA FINAL '!$A$177:$C$177</c:f>
              <c:strCache>
                <c:ptCount val="3"/>
                <c:pt idx="0">
                  <c:v>QUEJAS Y RECLAMOS</c:v>
                </c:pt>
                <c:pt idx="1">
                  <c:v>E-2020-005044</c:v>
                </c:pt>
                <c:pt idx="2">
                  <c:v>20/05/2020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'!$D$177:$P$177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44001</c:v>
                </c:pt>
                <c:pt idx="4" formatCode="m/d/yyyy">
                  <c:v>43993</c:v>
                </c:pt>
                <c:pt idx="5">
                  <c:v>20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F-894F-4C17-AE7B-F7810AEA23DA}"/>
            </c:ext>
          </c:extLst>
        </c:ser>
        <c:ser>
          <c:idx val="176"/>
          <c:order val="176"/>
          <c:tx>
            <c:strRef>
              <c:f>'MUESTRA FINAL '!$A$178:$C$178</c:f>
              <c:strCache>
                <c:ptCount val="3"/>
                <c:pt idx="0">
                  <c:v>QUEJAS Y RECLAMOS</c:v>
                </c:pt>
                <c:pt idx="1">
                  <c:v>E-2020-004833</c:v>
                </c:pt>
                <c:pt idx="2">
                  <c:v>15/05/2020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'!$D$178:$P$178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43983</c:v>
                </c:pt>
                <c:pt idx="4" formatCode="m/d/yyyy">
                  <c:v>43990</c:v>
                </c:pt>
                <c:pt idx="5">
                  <c:v>9</c:v>
                </c:pt>
                <c:pt idx="6">
                  <c:v>35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30</c:v>
                </c:pt>
                <c:pt idx="12" formatCode="m/d/yyyy">
                  <c:v>44036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0-894F-4C17-AE7B-F7810AEA23DA}"/>
            </c:ext>
          </c:extLst>
        </c:ser>
        <c:ser>
          <c:idx val="177"/>
          <c:order val="177"/>
          <c:tx>
            <c:strRef>
              <c:f>'MUESTRA FINAL '!$A$179:$C$179</c:f>
              <c:strCache>
                <c:ptCount val="3"/>
                <c:pt idx="0">
                  <c:v>QUEJAS Y RECLAMOS</c:v>
                </c:pt>
                <c:pt idx="1">
                  <c:v>E-2020-005722</c:v>
                </c:pt>
                <c:pt idx="2">
                  <c:v>02/06/2020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'!$D$179:$P$179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44009</c:v>
                </c:pt>
                <c:pt idx="4" formatCode="m/d/yyyy">
                  <c:v>44007</c:v>
                </c:pt>
                <c:pt idx="5">
                  <c:v>16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1-894F-4C17-AE7B-F7810AEA23DA}"/>
            </c:ext>
          </c:extLst>
        </c:ser>
        <c:ser>
          <c:idx val="178"/>
          <c:order val="178"/>
          <c:tx>
            <c:strRef>
              <c:f>'MUESTRA FINAL '!$A$180:$C$180</c:f>
              <c:strCache>
                <c:ptCount val="3"/>
                <c:pt idx="0">
                  <c:v>QUEJAS Y RECLAMOS</c:v>
                </c:pt>
                <c:pt idx="1">
                  <c:v>E-2020-005252</c:v>
                </c:pt>
                <c:pt idx="2">
                  <c:v>26/05/2020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'!$D$180:$P$180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44007</c:v>
                </c:pt>
                <c:pt idx="4" formatCode="m/d/yyyy">
                  <c:v>43999</c:v>
                </c:pt>
                <c:pt idx="5">
                  <c:v>21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2-894F-4C17-AE7B-F7810AEA23DA}"/>
            </c:ext>
          </c:extLst>
        </c:ser>
        <c:ser>
          <c:idx val="179"/>
          <c:order val="179"/>
          <c:tx>
            <c:strRef>
              <c:f>'MUESTRA FINAL '!$A$181:$C$181</c:f>
              <c:strCache>
                <c:ptCount val="3"/>
                <c:pt idx="0">
                  <c:v>QUEJAS Y RECLAMOS</c:v>
                </c:pt>
                <c:pt idx="1">
                  <c:v>E-2020-004209</c:v>
                </c:pt>
                <c:pt idx="2">
                  <c:v>05/05/2020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'!$D$181:$P$181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3</c:v>
                </c:pt>
                <c:pt idx="3" formatCode="m/d/yyyy">
                  <c:v>43978</c:v>
                </c:pt>
                <c:pt idx="4" formatCode="m/d/yyyy">
                  <c:v>43978</c:v>
                </c:pt>
                <c:pt idx="5">
                  <c:v>15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3-894F-4C17-AE7B-F7810AEA23DA}"/>
            </c:ext>
          </c:extLst>
        </c:ser>
        <c:ser>
          <c:idx val="180"/>
          <c:order val="180"/>
          <c:tx>
            <c:strRef>
              <c:f>'MUESTRA FINAL '!$A$182:$C$182</c:f>
              <c:strCache>
                <c:ptCount val="3"/>
                <c:pt idx="0">
                  <c:v>QUEJAS Y RECLAMOS</c:v>
                </c:pt>
                <c:pt idx="1">
                  <c:v>E-2020-004206</c:v>
                </c:pt>
                <c:pt idx="2">
                  <c:v>05/05/2020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'!$D$182:$P$182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43978</c:v>
                </c:pt>
                <c:pt idx="4" formatCode="m/d/yyyy">
                  <c:v>43978</c:v>
                </c:pt>
                <c:pt idx="5">
                  <c:v>15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5</c:v>
                </c:pt>
                <c:pt idx="12" formatCode="m/d/yyyy">
                  <c:v>43985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4-894F-4C17-AE7B-F7810AEA23DA}"/>
            </c:ext>
          </c:extLst>
        </c:ser>
        <c:ser>
          <c:idx val="181"/>
          <c:order val="181"/>
          <c:tx>
            <c:strRef>
              <c:f>'MUESTRA FINAL '!$A$183:$C$183</c:f>
              <c:strCache>
                <c:ptCount val="3"/>
                <c:pt idx="0">
                  <c:v>QUEJAS Y RECLAMOS</c:v>
                </c:pt>
                <c:pt idx="1">
                  <c:v>TL-2020-000272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'!$D$183:$P$183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0</c:v>
                </c:pt>
                <c:pt idx="3" formatCode="m/d/yyyy">
                  <c:v>43985</c:v>
                </c:pt>
                <c:pt idx="4" formatCode="m/d/yyyy">
                  <c:v>43992</c:v>
                </c:pt>
                <c:pt idx="5">
                  <c:v>10</c:v>
                </c:pt>
                <c:pt idx="6">
                  <c:v>1</c:v>
                </c:pt>
                <c:pt idx="7">
                  <c:v>6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43998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5-894F-4C17-AE7B-F7810AEA23DA}"/>
            </c:ext>
          </c:extLst>
        </c:ser>
        <c:ser>
          <c:idx val="182"/>
          <c:order val="182"/>
          <c:tx>
            <c:strRef>
              <c:f>'MUESTRA FINAL '!$A$184:$C$184</c:f>
              <c:strCache>
                <c:ptCount val="3"/>
                <c:pt idx="0">
                  <c:v>QUEJAS Y RECLAMOS</c:v>
                </c:pt>
                <c:pt idx="1">
                  <c:v>E-2020-002360</c:v>
                </c:pt>
                <c:pt idx="2">
                  <c:v>19/03/2020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'!$D$184:$P$184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43922</c:v>
                </c:pt>
                <c:pt idx="4" formatCode="m/d/yyyy">
                  <c:v>43935</c:v>
                </c:pt>
                <c:pt idx="5">
                  <c:v>8</c:v>
                </c:pt>
                <c:pt idx="6">
                  <c:v>3</c:v>
                </c:pt>
                <c:pt idx="7">
                  <c:v>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11</c:v>
                </c:pt>
                <c:pt idx="12" formatCode="m/d/yyyy">
                  <c:v>43950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6-894F-4C17-AE7B-F7810AEA23DA}"/>
            </c:ext>
          </c:extLst>
        </c:ser>
        <c:ser>
          <c:idx val="183"/>
          <c:order val="183"/>
          <c:tx>
            <c:strRef>
              <c:f>'MUESTRA FINAL '!$A$185:$C$185</c:f>
              <c:strCache>
                <c:ptCount val="3"/>
                <c:pt idx="0">
                  <c:v>QUEJAS Y RECLAMOS</c:v>
                </c:pt>
                <c:pt idx="1">
                  <c:v>E-2020-005801</c:v>
                </c:pt>
                <c:pt idx="2">
                  <c:v>03/06/2020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'!$D$185:$P$185</c:f>
              <c:numCache>
                <c:formatCode>General</c:formatCode>
                <c:ptCount val="13"/>
                <c:pt idx="0">
                  <c:v>15</c:v>
                </c:pt>
                <c:pt idx="1">
                  <c:v>2</c:v>
                </c:pt>
                <c:pt idx="2">
                  <c:v>2</c:v>
                </c:pt>
                <c:pt idx="3" formatCode="m/d/yyyy">
                  <c:v>43999</c:v>
                </c:pt>
                <c:pt idx="4" formatCode="m/d/yyyy">
                  <c:v>44008</c:v>
                </c:pt>
                <c:pt idx="5">
                  <c:v>9</c:v>
                </c:pt>
                <c:pt idx="6">
                  <c:v>0</c:v>
                </c:pt>
                <c:pt idx="7">
                  <c:v>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7-894F-4C17-AE7B-F7810AEA23DA}"/>
            </c:ext>
          </c:extLst>
        </c:ser>
        <c:ser>
          <c:idx val="184"/>
          <c:order val="184"/>
          <c:tx>
            <c:strRef>
              <c:f>'MUESTRA FINAL '!$A$186:$C$186</c:f>
              <c:strCache>
                <c:ptCount val="3"/>
                <c:pt idx="0">
                  <c:v>QUEJAS Y RECLAMOS</c:v>
                </c:pt>
                <c:pt idx="1">
                  <c:v>E-2020-004468</c:v>
                </c:pt>
                <c:pt idx="2">
                  <c:v>11/05/2020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'!$D$186:$P$186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43983</c:v>
                </c:pt>
                <c:pt idx="4" formatCode="m/d/yyyy">
                  <c:v>43984</c:v>
                </c:pt>
                <c:pt idx="5">
                  <c:v>14</c:v>
                </c:pt>
                <c:pt idx="6">
                  <c:v>1</c:v>
                </c:pt>
                <c:pt idx="7">
                  <c:v>3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8-894F-4C17-AE7B-F7810AEA23DA}"/>
            </c:ext>
          </c:extLst>
        </c:ser>
        <c:ser>
          <c:idx val="185"/>
          <c:order val="185"/>
          <c:tx>
            <c:strRef>
              <c:f>'MUESTRA FINAL '!$A$187:$C$187</c:f>
              <c:strCache>
                <c:ptCount val="3"/>
                <c:pt idx="0">
                  <c:v>QUEJAS Y RECLAMOS</c:v>
                </c:pt>
                <c:pt idx="1">
                  <c:v>TL-2020-000266</c:v>
                </c:pt>
                <c:pt idx="2">
                  <c:v>19/05/2020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'!$D$187:$P$187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1</c:v>
                </c:pt>
                <c:pt idx="3" formatCode="m/d/yyyy">
                  <c:v>44012</c:v>
                </c:pt>
                <c:pt idx="4" formatCode="m/d/yyyy">
                  <c:v>43992</c:v>
                </c:pt>
                <c:pt idx="5">
                  <c:v>26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9-894F-4C17-AE7B-F7810AEA23DA}"/>
            </c:ext>
          </c:extLst>
        </c:ser>
        <c:ser>
          <c:idx val="186"/>
          <c:order val="186"/>
          <c:tx>
            <c:strRef>
              <c:f>'MUESTRA FINAL '!$A$188:$C$188</c:f>
              <c:strCache>
                <c:ptCount val="3"/>
                <c:pt idx="0">
                  <c:v>QUEJAS Y RECLAMOS</c:v>
                </c:pt>
                <c:pt idx="1">
                  <c:v>TL-2020-000195</c:v>
                </c:pt>
                <c:pt idx="2">
                  <c:v>24/04/2020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'!$D$188:$P$188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43969</c:v>
                </c:pt>
                <c:pt idx="4" formatCode="m/d/yyyy">
                  <c:v>43969</c:v>
                </c:pt>
                <c:pt idx="5">
                  <c:v>15</c:v>
                </c:pt>
                <c:pt idx="6">
                  <c:v>0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43977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A-894F-4C17-AE7B-F7810AEA23DA}"/>
            </c:ext>
          </c:extLst>
        </c:ser>
        <c:ser>
          <c:idx val="187"/>
          <c:order val="187"/>
          <c:tx>
            <c:strRef>
              <c:f>'MUESTRA FINAL '!$A$189:$C$189</c:f>
              <c:strCache>
                <c:ptCount val="3"/>
                <c:pt idx="0">
                  <c:v>QUEJAS Y RECLAMOS</c:v>
                </c:pt>
                <c:pt idx="1">
                  <c:v>E-2020-004738</c:v>
                </c:pt>
                <c:pt idx="2">
                  <c:v>14/05/2020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'!$D$189:$P$189</c:f>
              <c:numCache>
                <c:formatCode>General</c:formatCode>
                <c:ptCount val="13"/>
                <c:pt idx="0">
                  <c:v>15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43983</c:v>
                </c:pt>
                <c:pt idx="4" formatCode="m/d/yyyy">
                  <c:v>43987</c:v>
                </c:pt>
                <c:pt idx="5">
                  <c:v>11</c:v>
                </c:pt>
                <c:pt idx="6">
                  <c:v>1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 formatCode="m/d/yyyy">
                  <c:v>43991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B-894F-4C17-AE7B-F7810AEA23DA}"/>
            </c:ext>
          </c:extLst>
        </c:ser>
        <c:ser>
          <c:idx val="188"/>
          <c:order val="188"/>
          <c:tx>
            <c:strRef>
              <c:f>'MUESTRA FINAL '!$A$190:$C$190</c:f>
              <c:strCache>
                <c:ptCount val="3"/>
                <c:pt idx="0">
                  <c:v>QUEJAS Y RECLAMOS</c:v>
                </c:pt>
                <c:pt idx="1">
                  <c:v>TL-2020-000257</c:v>
                </c:pt>
                <c:pt idx="2">
                  <c:v>18/05/2020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'!$D$190:$P$190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3</c:v>
                </c:pt>
                <c:pt idx="3" formatCode="m/d/yyyy">
                  <c:v>43997</c:v>
                </c:pt>
                <c:pt idx="4" formatCode="m/d/yyyy">
                  <c:v>43991</c:v>
                </c:pt>
                <c:pt idx="5">
                  <c:v>18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C-894F-4C17-AE7B-F7810AEA23DA}"/>
            </c:ext>
          </c:extLst>
        </c:ser>
        <c:ser>
          <c:idx val="189"/>
          <c:order val="189"/>
          <c:tx>
            <c:strRef>
              <c:f>'MUESTRA FINAL '!$A$191:$C$191</c:f>
              <c:strCache>
                <c:ptCount val="3"/>
                <c:pt idx="0">
                  <c:v>QUEJAS Y RECLAMOS</c:v>
                </c:pt>
                <c:pt idx="1">
                  <c:v>TL-2020-000342</c:v>
                </c:pt>
                <c:pt idx="2">
                  <c:v>01/06/2020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'!$D$191:$P$191</c:f>
              <c:numCache>
                <c:formatCode>General</c:formatCode>
                <c:ptCount val="13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 formatCode="m/d/yyyy">
                  <c:v>44013</c:v>
                </c:pt>
                <c:pt idx="4" formatCode="m/d/yyyy">
                  <c:v>44006</c:v>
                </c:pt>
                <c:pt idx="5">
                  <c:v>19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 formatCode="m/d/yyyy">
                  <c:v>44018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D-894F-4C17-AE7B-F7810AEA23DA}"/>
            </c:ext>
          </c:extLst>
        </c:ser>
        <c:ser>
          <c:idx val="190"/>
          <c:order val="190"/>
          <c:tx>
            <c:strRef>
              <c:f>'MUESTRA FINAL '!$A$192:$C$192</c:f>
              <c:strCache>
                <c:ptCount val="3"/>
                <c:pt idx="0">
                  <c:v>SOLICITUD DE INFORMACION</c:v>
                </c:pt>
                <c:pt idx="1">
                  <c:v>E-2020-004042</c:v>
                </c:pt>
                <c:pt idx="2">
                  <c:v>30/04/2020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'!$D$192:$P$192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43981</c:v>
                </c:pt>
                <c:pt idx="4" formatCode="m/d/yyyy">
                  <c:v>43983</c:v>
                </c:pt>
                <c:pt idx="5">
                  <c:v>19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E-894F-4C17-AE7B-F7810AEA23DA}"/>
            </c:ext>
          </c:extLst>
        </c:ser>
        <c:ser>
          <c:idx val="191"/>
          <c:order val="191"/>
          <c:tx>
            <c:strRef>
              <c:f>'MUESTRA FINAL '!$A$193:$C$193</c:f>
              <c:strCache>
                <c:ptCount val="3"/>
                <c:pt idx="0">
                  <c:v>SOLICITUD DE INFORMACION</c:v>
                </c:pt>
                <c:pt idx="1">
                  <c:v>E-2020-004576</c:v>
                </c:pt>
                <c:pt idx="2">
                  <c:v>12/05/2020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'!$D$193:$P$193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44005</c:v>
                </c:pt>
                <c:pt idx="4" formatCode="m/d/yyyy">
                  <c:v>43992</c:v>
                </c:pt>
                <c:pt idx="5">
                  <c:v>27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</c:v>
                </c:pt>
                <c:pt idx="12" formatCode="m/d/yyyy">
                  <c:v>44005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BF-894F-4C17-AE7B-F7810AEA23DA}"/>
            </c:ext>
          </c:extLst>
        </c:ser>
        <c:ser>
          <c:idx val="192"/>
          <c:order val="192"/>
          <c:tx>
            <c:strRef>
              <c:f>'MUESTRA FINAL '!$A$194:$C$194</c:f>
              <c:strCache>
                <c:ptCount val="3"/>
                <c:pt idx="0">
                  <c:v>SOLICITUD DE INFORMACION</c:v>
                </c:pt>
                <c:pt idx="1">
                  <c:v>E-2020-004245</c:v>
                </c:pt>
                <c:pt idx="2">
                  <c:v>06/05/2020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'!$D$194:$P$194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43984</c:v>
                </c:pt>
                <c:pt idx="4" formatCode="m/d/yyyy">
                  <c:v>43986</c:v>
                </c:pt>
                <c:pt idx="5">
                  <c:v>18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0-894F-4C17-AE7B-F7810AEA23DA}"/>
            </c:ext>
          </c:extLst>
        </c:ser>
        <c:ser>
          <c:idx val="193"/>
          <c:order val="193"/>
          <c:tx>
            <c:strRef>
              <c:f>'MUESTRA FINAL '!$A$195:$C$195</c:f>
              <c:strCache>
                <c:ptCount val="3"/>
                <c:pt idx="0">
                  <c:v>SOLICITUD DE INFORMACION</c:v>
                </c:pt>
                <c:pt idx="1">
                  <c:v>E-2020-003873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'!$D$195:$P$195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43950</c:v>
                </c:pt>
                <c:pt idx="4" formatCode="m/d/yyyy">
                  <c:v>43979</c:v>
                </c:pt>
                <c:pt idx="5">
                  <c:v>1</c:v>
                </c:pt>
                <c:pt idx="6">
                  <c:v>0</c:v>
                </c:pt>
                <c:pt idx="7">
                  <c:v>20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 formatCode="m/d/yyyy">
                  <c:v>43983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1-894F-4C17-AE7B-F7810AEA23DA}"/>
            </c:ext>
          </c:extLst>
        </c:ser>
        <c:ser>
          <c:idx val="194"/>
          <c:order val="194"/>
          <c:tx>
            <c:strRef>
              <c:f>'MUESTRA FINAL '!$A$196:$C$196</c:f>
              <c:strCache>
                <c:ptCount val="3"/>
                <c:pt idx="0">
                  <c:v>SOLICITUD DE INFORMACION</c:v>
                </c:pt>
                <c:pt idx="1">
                  <c:v>E-2020-003377</c:v>
                </c:pt>
                <c:pt idx="2">
                  <c:v>17/04/2020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'!$D$196:$P$196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43973</c:v>
                </c:pt>
                <c:pt idx="4" formatCode="m/d/yyyy">
                  <c:v>43969</c:v>
                </c:pt>
                <c:pt idx="5">
                  <c:v>21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  <c:pt idx="12" formatCode="m/d/yyyy">
                  <c:v>43980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2-894F-4C17-AE7B-F7810AEA23DA}"/>
            </c:ext>
          </c:extLst>
        </c:ser>
        <c:ser>
          <c:idx val="195"/>
          <c:order val="195"/>
          <c:tx>
            <c:strRef>
              <c:f>'MUESTRA FINAL '!$A$197:$C$197</c:f>
              <c:strCache>
                <c:ptCount val="3"/>
                <c:pt idx="0">
                  <c:v>SOLICITUD DE INFORMACION</c:v>
                </c:pt>
                <c:pt idx="1">
                  <c:v>E-2020-002242</c:v>
                </c:pt>
                <c:pt idx="2">
                  <c:v>13/03/2020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'!$D$197:$P$197</c:f>
              <c:numCache>
                <c:formatCode>General</c:formatCode>
                <c:ptCount val="13"/>
                <c:pt idx="0">
                  <c:v>10</c:v>
                </c:pt>
                <c:pt idx="1">
                  <c:v>0</c:v>
                </c:pt>
                <c:pt idx="2">
                  <c:v>2</c:v>
                </c:pt>
                <c:pt idx="3" formatCode="m/d/yyyy">
                  <c:v>43921</c:v>
                </c:pt>
                <c:pt idx="4" formatCode="m/d/yyyy">
                  <c:v>43920</c:v>
                </c:pt>
                <c:pt idx="5">
                  <c:v>11</c:v>
                </c:pt>
                <c:pt idx="6">
                  <c:v>8</c:v>
                </c:pt>
                <c:pt idx="7">
                  <c:v>5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14</c:v>
                </c:pt>
                <c:pt idx="12" formatCode="m/d/yyyy">
                  <c:v>43944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3-894F-4C17-AE7B-F7810AEA23DA}"/>
            </c:ext>
          </c:extLst>
        </c:ser>
        <c:ser>
          <c:idx val="196"/>
          <c:order val="196"/>
          <c:tx>
            <c:strRef>
              <c:f>'MUESTRA FINAL '!$A$198:$C$198</c:f>
              <c:strCache>
                <c:ptCount val="3"/>
                <c:pt idx="0">
                  <c:v>SOLICITUD DE INFORMACION</c:v>
                </c:pt>
                <c:pt idx="1">
                  <c:v>E-2020-003386</c:v>
                </c:pt>
                <c:pt idx="2">
                  <c:v>17/04/2020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'!$D$198:$P$198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0</c:v>
                </c:pt>
                <c:pt idx="3" formatCode="m/d/yyyy">
                  <c:v>44001</c:v>
                </c:pt>
                <c:pt idx="4" formatCode="m/d/yyyy">
                  <c:v>43969</c:v>
                </c:pt>
                <c:pt idx="5">
                  <c:v>42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22</c:v>
                </c:pt>
                <c:pt idx="12" formatCode="m/d/yyyy">
                  <c:v>44001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4-894F-4C17-AE7B-F7810AEA23DA}"/>
            </c:ext>
          </c:extLst>
        </c:ser>
        <c:ser>
          <c:idx val="197"/>
          <c:order val="197"/>
          <c:tx>
            <c:strRef>
              <c:f>'MUESTRA FINAL '!$A$199:$C$199</c:f>
              <c:strCache>
                <c:ptCount val="3"/>
                <c:pt idx="0">
                  <c:v>SOLICITUD DE INFORMACION</c:v>
                </c:pt>
                <c:pt idx="1">
                  <c:v>E-2020-003908</c:v>
                </c:pt>
                <c:pt idx="2">
                  <c:v>28/04/2020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'!$D$199:$P$199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1</c:v>
                </c:pt>
                <c:pt idx="3" formatCode="m/d/yyyy">
                  <c:v>43979</c:v>
                </c:pt>
                <c:pt idx="4" formatCode="m/d/yyyy">
                  <c:v>43979</c:v>
                </c:pt>
                <c:pt idx="5">
                  <c:v>20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 formatCode="m/d/yyyy">
                  <c:v>43984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5-894F-4C17-AE7B-F7810AEA23DA}"/>
            </c:ext>
          </c:extLst>
        </c:ser>
        <c:ser>
          <c:idx val="198"/>
          <c:order val="198"/>
          <c:tx>
            <c:strRef>
              <c:f>'MUESTRA FINAL '!$A$200:$C$200</c:f>
              <c:strCache>
                <c:ptCount val="3"/>
                <c:pt idx="0">
                  <c:v>SOLICITUD DE INFORMACION</c:v>
                </c:pt>
                <c:pt idx="1">
                  <c:v>E-2020-002247</c:v>
                </c:pt>
                <c:pt idx="2">
                  <c:v>13/03/2020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'!$D$200:$P$200</c:f>
              <c:numCache>
                <c:formatCode>General</c:formatCode>
                <c:ptCount val="13"/>
                <c:pt idx="0">
                  <c:v>10</c:v>
                </c:pt>
                <c:pt idx="1">
                  <c:v>2</c:v>
                </c:pt>
                <c:pt idx="2">
                  <c:v>0</c:v>
                </c:pt>
                <c:pt idx="3" formatCode="m/d/yyyy">
                  <c:v>43914</c:v>
                </c:pt>
                <c:pt idx="4" formatCode="m/d/yyyy">
                  <c:v>43920</c:v>
                </c:pt>
                <c:pt idx="5">
                  <c:v>6</c:v>
                </c:pt>
                <c:pt idx="6">
                  <c:v>15</c:v>
                </c:pt>
                <c:pt idx="7">
                  <c:v>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19</c:v>
                </c:pt>
                <c:pt idx="12" formatCode="m/d/yyyy">
                  <c:v>43950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6-894F-4C17-AE7B-F7810AEA23DA}"/>
            </c:ext>
          </c:extLst>
        </c:ser>
        <c:ser>
          <c:idx val="199"/>
          <c:order val="199"/>
          <c:tx>
            <c:strRef>
              <c:f>'MUESTRA FINAL '!$A$201:$C$201</c:f>
              <c:strCache>
                <c:ptCount val="3"/>
                <c:pt idx="0">
                  <c:v>SOLICITUD DE INFORMACION</c:v>
                </c:pt>
                <c:pt idx="1">
                  <c:v>E-2020-002196</c:v>
                </c:pt>
                <c:pt idx="2">
                  <c:v>11/03/2020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'MUESTRA FINAL '!$D$1:$P$1</c:f>
              <c:strCache>
                <c:ptCount val="13"/>
                <c:pt idx="0">
                  <c:v>PLAZO</c:v>
                </c:pt>
                <c:pt idx="1">
                  <c:v>T. RADICACIÓN</c:v>
                </c:pt>
                <c:pt idx="2">
                  <c:v>T. ASIGNACIÓN</c:v>
                </c:pt>
                <c:pt idx="3">
                  <c:v>FECHA. RESPUESTA</c:v>
                </c:pt>
                <c:pt idx="4">
                  <c:v>VENCIMIENTO</c:v>
                </c:pt>
                <c:pt idx="5">
                  <c:v>T. RESPUESTA </c:v>
                </c:pt>
                <c:pt idx="6">
                  <c:v>R. JURIDICA</c:v>
                </c:pt>
                <c:pt idx="7">
                  <c:v>R. EXPERTO</c:v>
                </c:pt>
                <c:pt idx="8">
                  <c:v>R. EJECUTIVA</c:v>
                </c:pt>
                <c:pt idx="9">
                  <c:v>SALIDA</c:v>
                </c:pt>
                <c:pt idx="10">
                  <c:v>PROCEDIMIENTO</c:v>
                </c:pt>
                <c:pt idx="11">
                  <c:v>DIAS EXCEDIDOS</c:v>
                </c:pt>
                <c:pt idx="12">
                  <c:v>FECHA FIN </c:v>
                </c:pt>
              </c:strCache>
            </c:strRef>
          </c:cat>
          <c:val>
            <c:numRef>
              <c:f>'MUESTRA FINAL '!$D$201:$P$201</c:f>
              <c:numCache>
                <c:formatCode>General</c:formatCode>
                <c:ptCount val="13"/>
                <c:pt idx="0">
                  <c:v>20</c:v>
                </c:pt>
                <c:pt idx="1">
                  <c:v>0</c:v>
                </c:pt>
                <c:pt idx="2">
                  <c:v>0</c:v>
                </c:pt>
                <c:pt idx="4" formatCode="m/d/yyyy">
                  <c:v>43934</c:v>
                </c:pt>
                <c:pt idx="5">
                  <c:v>94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7-894F-4C17-AE7B-F7810AEA2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294736"/>
        <c:axId val="342233200"/>
      </c:lineChart>
      <c:catAx>
        <c:axId val="34729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42233200"/>
        <c:crosses val="autoZero"/>
        <c:auto val="1"/>
        <c:lblAlgn val="ctr"/>
        <c:lblOffset val="100"/>
        <c:noMultiLvlLbl val="0"/>
      </c:catAx>
      <c:valAx>
        <c:axId val="34223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4729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82406807398273E-2"/>
          <c:y val="7.0268805152680455E-2"/>
          <c:w val="0.95220734554035646"/>
          <c:h val="0.65793702074574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'[Matriz asignación PQRS Integrado.xlsx]Agregado'!$C$55</c:f>
              <c:strCache>
                <c:ptCount val="1"/>
                <c:pt idx="0">
                  <c:v>Contestado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'[Matriz asignación PQRS Integrado.xlsx]Agregado'!$B$56:$B$115</c:f>
              <c:strCache>
                <c:ptCount val="60"/>
                <c:pt idx="0">
                  <c:v>Graciela Rincon</c:v>
                </c:pt>
                <c:pt idx="1">
                  <c:v>Diego Ernesto Mariño</c:v>
                </c:pt>
                <c:pt idx="2">
                  <c:v>Mateo Cortes</c:v>
                </c:pt>
                <c:pt idx="3">
                  <c:v>Gerson Castaneda</c:v>
                </c:pt>
                <c:pt idx="4">
                  <c:v>Jose Benigno Aragon</c:v>
                </c:pt>
                <c:pt idx="5">
                  <c:v>Andres Hernando Dominguez</c:v>
                </c:pt>
                <c:pt idx="6">
                  <c:v>Ricardo Rubiano</c:v>
                </c:pt>
                <c:pt idx="7">
                  <c:v>Monica Perez</c:v>
                </c:pt>
                <c:pt idx="8">
                  <c:v>Angela Ximena Leal</c:v>
                </c:pt>
                <c:pt idx="9">
                  <c:v>Denice Jeanneth Romero López</c:v>
                </c:pt>
                <c:pt idx="10">
                  <c:v>Edna Viviana Pulido</c:v>
                </c:pt>
                <c:pt idx="11">
                  <c:v>Magaly Echeverria</c:v>
                </c:pt>
                <c:pt idx="12">
                  <c:v>Daniela Ramos</c:v>
                </c:pt>
                <c:pt idx="13">
                  <c:v>Mónica Johanna Plaza</c:v>
                </c:pt>
                <c:pt idx="14">
                  <c:v>Geraldine Urquiza</c:v>
                </c:pt>
                <c:pt idx="15">
                  <c:v>Luz Maria Ospina</c:v>
                </c:pt>
                <c:pt idx="16">
                  <c:v>Andres Vargas</c:v>
                </c:pt>
                <c:pt idx="17">
                  <c:v>Alvaro Gomez</c:v>
                </c:pt>
                <c:pt idx="18">
                  <c:v>Jorge Amaya</c:v>
                </c:pt>
                <c:pt idx="19">
                  <c:v>Manuel Rodriguez</c:v>
                </c:pt>
                <c:pt idx="20">
                  <c:v>Camilo Torres</c:v>
                </c:pt>
                <c:pt idx="21">
                  <c:v>Juan Camilo Cely</c:v>
                </c:pt>
                <c:pt idx="22">
                  <c:v>Diana Obando</c:v>
                </c:pt>
                <c:pt idx="23">
                  <c:v>Miguel Garcia Montaña</c:v>
                </c:pt>
                <c:pt idx="24">
                  <c:v>carlos andres castellanos</c:v>
                </c:pt>
                <c:pt idx="25">
                  <c:v>Maria Paula Echeverri</c:v>
                </c:pt>
                <c:pt idx="26">
                  <c:v>Jose David Arias</c:v>
                </c:pt>
                <c:pt idx="27">
                  <c:v>Claudio Rene Karl</c:v>
                </c:pt>
                <c:pt idx="28">
                  <c:v>Juan Carlos Bonilla</c:v>
                </c:pt>
                <c:pt idx="29">
                  <c:v>Jorge Andres Tenorio</c:v>
                </c:pt>
                <c:pt idx="30">
                  <c:v>Luz Marina Vera</c:v>
                </c:pt>
                <c:pt idx="31">
                  <c:v>Alonso Mayelo Cardona</c:v>
                </c:pt>
                <c:pt idx="32">
                  <c:v>Julian Arturo Chaves</c:v>
                </c:pt>
                <c:pt idx="33">
                  <c:v>Jacqueline Ramos</c:v>
                </c:pt>
                <c:pt idx="34">
                  <c:v>Nataly Uribe</c:v>
                </c:pt>
                <c:pt idx="35">
                  <c:v>Libardo Acero</c:v>
                </c:pt>
                <c:pt idx="36">
                  <c:v>Karen Tatiana Rosada</c:v>
                </c:pt>
                <c:pt idx="37">
                  <c:v>Lina Maria Gonzalez</c:v>
                </c:pt>
                <c:pt idx="38">
                  <c:v>Carlos Chaparro</c:v>
                </c:pt>
                <c:pt idx="39">
                  <c:v>Andres Felipe Ardila</c:v>
                </c:pt>
                <c:pt idx="40">
                  <c:v>Henry Bernal</c:v>
                </c:pt>
                <c:pt idx="41">
                  <c:v>Hugo Enrique Pacheco</c:v>
                </c:pt>
                <c:pt idx="42">
                  <c:v>Alejandro SalamancaR</c:v>
                </c:pt>
                <c:pt idx="43">
                  <c:v>Andres Gonzalez</c:v>
                </c:pt>
                <c:pt idx="44">
                  <c:v>Julia Sanchez</c:v>
                </c:pt>
                <c:pt idx="45">
                  <c:v>Juan Camilo Sanchez</c:v>
                </c:pt>
                <c:pt idx="46">
                  <c:v>Maria Alejandra Solano</c:v>
                </c:pt>
                <c:pt idx="47">
                  <c:v>Liliana Cruz</c:v>
                </c:pt>
                <c:pt idx="48">
                  <c:v>Luis Fernando Leon Granados</c:v>
                </c:pt>
                <c:pt idx="49">
                  <c:v>Ricardo Alonso Jaramillo Castrillon</c:v>
                </c:pt>
                <c:pt idx="50">
                  <c:v>Lucas Fabian Rodriguez</c:v>
                </c:pt>
                <c:pt idx="51">
                  <c:v>Margarita Arrieta</c:v>
                </c:pt>
                <c:pt idx="52">
                  <c:v>Javier Lucero Diaz</c:v>
                </c:pt>
                <c:pt idx="53">
                  <c:v>Camilo Andres Gallego</c:v>
                </c:pt>
                <c:pt idx="54">
                  <c:v>David Alexander Burgos</c:v>
                </c:pt>
                <c:pt idx="55">
                  <c:v>Darwin Aguirre</c:v>
                </c:pt>
                <c:pt idx="56">
                  <c:v>Andrea Espitia</c:v>
                </c:pt>
                <c:pt idx="57">
                  <c:v>Diana Carolina Patino</c:v>
                </c:pt>
                <c:pt idx="58">
                  <c:v>Luz Rincon</c:v>
                </c:pt>
                <c:pt idx="59">
                  <c:v>Bibiana Trujillo</c:v>
                </c:pt>
              </c:strCache>
            </c:strRef>
          </c:cat>
          <c:val>
            <c:numRef>
              <c:f>'[Matriz asignación PQRS Integrado.xlsx]Agregado'!$C$56:$C$115</c:f>
              <c:numCache>
                <c:formatCode>General</c:formatCode>
                <c:ptCount val="60"/>
                <c:pt idx="0">
                  <c:v>221</c:v>
                </c:pt>
                <c:pt idx="1">
                  <c:v>146</c:v>
                </c:pt>
                <c:pt idx="2">
                  <c:v>126</c:v>
                </c:pt>
                <c:pt idx="3">
                  <c:v>104</c:v>
                </c:pt>
                <c:pt idx="4">
                  <c:v>101</c:v>
                </c:pt>
                <c:pt idx="5">
                  <c:v>94</c:v>
                </c:pt>
                <c:pt idx="6">
                  <c:v>90</c:v>
                </c:pt>
                <c:pt idx="7">
                  <c:v>92</c:v>
                </c:pt>
                <c:pt idx="8">
                  <c:v>86</c:v>
                </c:pt>
                <c:pt idx="9">
                  <c:v>83</c:v>
                </c:pt>
                <c:pt idx="10">
                  <c:v>85</c:v>
                </c:pt>
                <c:pt idx="11">
                  <c:v>76</c:v>
                </c:pt>
                <c:pt idx="12">
                  <c:v>74</c:v>
                </c:pt>
                <c:pt idx="13">
                  <c:v>72</c:v>
                </c:pt>
                <c:pt idx="14">
                  <c:v>62</c:v>
                </c:pt>
                <c:pt idx="15">
                  <c:v>57</c:v>
                </c:pt>
                <c:pt idx="16">
                  <c:v>57</c:v>
                </c:pt>
                <c:pt idx="17">
                  <c:v>52</c:v>
                </c:pt>
                <c:pt idx="18">
                  <c:v>51</c:v>
                </c:pt>
                <c:pt idx="19">
                  <c:v>46</c:v>
                </c:pt>
                <c:pt idx="20">
                  <c:v>44</c:v>
                </c:pt>
                <c:pt idx="21">
                  <c:v>40</c:v>
                </c:pt>
                <c:pt idx="22">
                  <c:v>39</c:v>
                </c:pt>
                <c:pt idx="23">
                  <c:v>39</c:v>
                </c:pt>
                <c:pt idx="24">
                  <c:v>37</c:v>
                </c:pt>
                <c:pt idx="25">
                  <c:v>36</c:v>
                </c:pt>
                <c:pt idx="26">
                  <c:v>35</c:v>
                </c:pt>
                <c:pt idx="27">
                  <c:v>34</c:v>
                </c:pt>
                <c:pt idx="28">
                  <c:v>32</c:v>
                </c:pt>
                <c:pt idx="29">
                  <c:v>28</c:v>
                </c:pt>
                <c:pt idx="30">
                  <c:v>27</c:v>
                </c:pt>
                <c:pt idx="31">
                  <c:v>25</c:v>
                </c:pt>
                <c:pt idx="32">
                  <c:v>25</c:v>
                </c:pt>
                <c:pt idx="33">
                  <c:v>21</c:v>
                </c:pt>
                <c:pt idx="34">
                  <c:v>19</c:v>
                </c:pt>
                <c:pt idx="35">
                  <c:v>19</c:v>
                </c:pt>
                <c:pt idx="36">
                  <c:v>18</c:v>
                </c:pt>
                <c:pt idx="37">
                  <c:v>17</c:v>
                </c:pt>
                <c:pt idx="38">
                  <c:v>12</c:v>
                </c:pt>
                <c:pt idx="39">
                  <c:v>12</c:v>
                </c:pt>
                <c:pt idx="40">
                  <c:v>11</c:v>
                </c:pt>
                <c:pt idx="41">
                  <c:v>10</c:v>
                </c:pt>
                <c:pt idx="42">
                  <c:v>9</c:v>
                </c:pt>
                <c:pt idx="43">
                  <c:v>8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1</c:v>
                </c:pt>
                <c:pt idx="51">
                  <c:v>2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3B-414E-8B08-9B3B313B24AB}"/>
            </c:ext>
          </c:extLst>
        </c:ser>
        <c:ser>
          <c:idx val="1"/>
          <c:order val="1"/>
          <c:tx>
            <c:strRef>
              <c:f>'[Matriz asignación PQRS Integrado.xlsx]Agregado'!$D$55</c:f>
              <c:strCache>
                <c:ptCount val="1"/>
                <c:pt idx="0">
                  <c:v>Pendiente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'[Matriz asignación PQRS Integrado.xlsx]Agregado'!$B$56:$B$115</c:f>
              <c:strCache>
                <c:ptCount val="60"/>
                <c:pt idx="0">
                  <c:v>Graciela Rincon</c:v>
                </c:pt>
                <c:pt idx="1">
                  <c:v>Diego Ernesto Mariño</c:v>
                </c:pt>
                <c:pt idx="2">
                  <c:v>Mateo Cortes</c:v>
                </c:pt>
                <c:pt idx="3">
                  <c:v>Gerson Castaneda</c:v>
                </c:pt>
                <c:pt idx="4">
                  <c:v>Jose Benigno Aragon</c:v>
                </c:pt>
                <c:pt idx="5">
                  <c:v>Andres Hernando Dominguez</c:v>
                </c:pt>
                <c:pt idx="6">
                  <c:v>Ricardo Rubiano</c:v>
                </c:pt>
                <c:pt idx="7">
                  <c:v>Monica Perez</c:v>
                </c:pt>
                <c:pt idx="8">
                  <c:v>Angela Ximena Leal</c:v>
                </c:pt>
                <c:pt idx="9">
                  <c:v>Denice Jeanneth Romero López</c:v>
                </c:pt>
                <c:pt idx="10">
                  <c:v>Edna Viviana Pulido</c:v>
                </c:pt>
                <c:pt idx="11">
                  <c:v>Magaly Echeverria</c:v>
                </c:pt>
                <c:pt idx="12">
                  <c:v>Daniela Ramos</c:v>
                </c:pt>
                <c:pt idx="13">
                  <c:v>Mónica Johanna Plaza</c:v>
                </c:pt>
                <c:pt idx="14">
                  <c:v>Geraldine Urquiza</c:v>
                </c:pt>
                <c:pt idx="15">
                  <c:v>Luz Maria Ospina</c:v>
                </c:pt>
                <c:pt idx="16">
                  <c:v>Andres Vargas</c:v>
                </c:pt>
                <c:pt idx="17">
                  <c:v>Alvaro Gomez</c:v>
                </c:pt>
                <c:pt idx="18">
                  <c:v>Jorge Amaya</c:v>
                </c:pt>
                <c:pt idx="19">
                  <c:v>Manuel Rodriguez</c:v>
                </c:pt>
                <c:pt idx="20">
                  <c:v>Camilo Torres</c:v>
                </c:pt>
                <c:pt idx="21">
                  <c:v>Juan Camilo Cely</c:v>
                </c:pt>
                <c:pt idx="22">
                  <c:v>Diana Obando</c:v>
                </c:pt>
                <c:pt idx="23">
                  <c:v>Miguel Garcia Montaña</c:v>
                </c:pt>
                <c:pt idx="24">
                  <c:v>carlos andres castellanos</c:v>
                </c:pt>
                <c:pt idx="25">
                  <c:v>Maria Paula Echeverri</c:v>
                </c:pt>
                <c:pt idx="26">
                  <c:v>Jose David Arias</c:v>
                </c:pt>
                <c:pt idx="27">
                  <c:v>Claudio Rene Karl</c:v>
                </c:pt>
                <c:pt idx="28">
                  <c:v>Juan Carlos Bonilla</c:v>
                </c:pt>
                <c:pt idx="29">
                  <c:v>Jorge Andres Tenorio</c:v>
                </c:pt>
                <c:pt idx="30">
                  <c:v>Luz Marina Vera</c:v>
                </c:pt>
                <c:pt idx="31">
                  <c:v>Alonso Mayelo Cardona</c:v>
                </c:pt>
                <c:pt idx="32">
                  <c:v>Julian Arturo Chaves</c:v>
                </c:pt>
                <c:pt idx="33">
                  <c:v>Jacqueline Ramos</c:v>
                </c:pt>
                <c:pt idx="34">
                  <c:v>Nataly Uribe</c:v>
                </c:pt>
                <c:pt idx="35">
                  <c:v>Libardo Acero</c:v>
                </c:pt>
                <c:pt idx="36">
                  <c:v>Karen Tatiana Rosada</c:v>
                </c:pt>
                <c:pt idx="37">
                  <c:v>Lina Maria Gonzalez</c:v>
                </c:pt>
                <c:pt idx="38">
                  <c:v>Carlos Chaparro</c:v>
                </c:pt>
                <c:pt idx="39">
                  <c:v>Andres Felipe Ardila</c:v>
                </c:pt>
                <c:pt idx="40">
                  <c:v>Henry Bernal</c:v>
                </c:pt>
                <c:pt idx="41">
                  <c:v>Hugo Enrique Pacheco</c:v>
                </c:pt>
                <c:pt idx="42">
                  <c:v>Alejandro SalamancaR</c:v>
                </c:pt>
                <c:pt idx="43">
                  <c:v>Andres Gonzalez</c:v>
                </c:pt>
                <c:pt idx="44">
                  <c:v>Julia Sanchez</c:v>
                </c:pt>
                <c:pt idx="45">
                  <c:v>Juan Camilo Sanchez</c:v>
                </c:pt>
                <c:pt idx="46">
                  <c:v>Maria Alejandra Solano</c:v>
                </c:pt>
                <c:pt idx="47">
                  <c:v>Liliana Cruz</c:v>
                </c:pt>
                <c:pt idx="48">
                  <c:v>Luis Fernando Leon Granados</c:v>
                </c:pt>
                <c:pt idx="49">
                  <c:v>Ricardo Alonso Jaramillo Castrillon</c:v>
                </c:pt>
                <c:pt idx="50">
                  <c:v>Lucas Fabian Rodriguez</c:v>
                </c:pt>
                <c:pt idx="51">
                  <c:v>Margarita Arrieta</c:v>
                </c:pt>
                <c:pt idx="52">
                  <c:v>Javier Lucero Diaz</c:v>
                </c:pt>
                <c:pt idx="53">
                  <c:v>Camilo Andres Gallego</c:v>
                </c:pt>
                <c:pt idx="54">
                  <c:v>David Alexander Burgos</c:v>
                </c:pt>
                <c:pt idx="55">
                  <c:v>Darwin Aguirre</c:v>
                </c:pt>
                <c:pt idx="56">
                  <c:v>Andrea Espitia</c:v>
                </c:pt>
                <c:pt idx="57">
                  <c:v>Diana Carolina Patino</c:v>
                </c:pt>
                <c:pt idx="58">
                  <c:v>Luz Rincon</c:v>
                </c:pt>
                <c:pt idx="59">
                  <c:v>Bibiana Trujillo</c:v>
                </c:pt>
              </c:strCache>
            </c:strRef>
          </c:cat>
          <c:val>
            <c:numRef>
              <c:f>'[Matriz asignación PQRS Integrado.xlsx]Agregado'!$D$56:$D$115</c:f>
              <c:numCache>
                <c:formatCode>General</c:formatCode>
                <c:ptCount val="60"/>
                <c:pt idx="0">
                  <c:v>10</c:v>
                </c:pt>
                <c:pt idx="1">
                  <c:v>12</c:v>
                </c:pt>
                <c:pt idx="2">
                  <c:v>26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  <c:pt idx="7">
                  <c:v>1</c:v>
                </c:pt>
                <c:pt idx="8">
                  <c:v>6</c:v>
                </c:pt>
                <c:pt idx="9">
                  <c:v>6</c:v>
                </c:pt>
                <c:pt idx="10">
                  <c:v>2</c:v>
                </c:pt>
                <c:pt idx="11">
                  <c:v>4</c:v>
                </c:pt>
                <c:pt idx="12">
                  <c:v>0</c:v>
                </c:pt>
                <c:pt idx="13">
                  <c:v>16</c:v>
                </c:pt>
                <c:pt idx="14">
                  <c:v>0</c:v>
                </c:pt>
                <c:pt idx="15">
                  <c:v>40</c:v>
                </c:pt>
                <c:pt idx="16">
                  <c:v>4</c:v>
                </c:pt>
                <c:pt idx="17">
                  <c:v>8</c:v>
                </c:pt>
                <c:pt idx="18">
                  <c:v>1</c:v>
                </c:pt>
                <c:pt idx="19">
                  <c:v>8</c:v>
                </c:pt>
                <c:pt idx="20">
                  <c:v>1</c:v>
                </c:pt>
                <c:pt idx="21">
                  <c:v>5</c:v>
                </c:pt>
                <c:pt idx="22">
                  <c:v>9</c:v>
                </c:pt>
                <c:pt idx="23">
                  <c:v>4</c:v>
                </c:pt>
                <c:pt idx="24">
                  <c:v>9</c:v>
                </c:pt>
                <c:pt idx="25">
                  <c:v>8</c:v>
                </c:pt>
                <c:pt idx="26">
                  <c:v>0</c:v>
                </c:pt>
                <c:pt idx="27">
                  <c:v>2</c:v>
                </c:pt>
                <c:pt idx="28">
                  <c:v>3</c:v>
                </c:pt>
                <c:pt idx="29">
                  <c:v>18</c:v>
                </c:pt>
                <c:pt idx="30">
                  <c:v>2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14</c:v>
                </c:pt>
                <c:pt idx="35">
                  <c:v>2</c:v>
                </c:pt>
                <c:pt idx="36">
                  <c:v>0</c:v>
                </c:pt>
                <c:pt idx="37">
                  <c:v>0</c:v>
                </c:pt>
                <c:pt idx="38">
                  <c:v>187</c:v>
                </c:pt>
                <c:pt idx="39">
                  <c:v>2</c:v>
                </c:pt>
                <c:pt idx="40">
                  <c:v>0</c:v>
                </c:pt>
                <c:pt idx="41">
                  <c:v>0</c:v>
                </c:pt>
                <c:pt idx="42">
                  <c:v>4</c:v>
                </c:pt>
                <c:pt idx="43">
                  <c:v>1</c:v>
                </c:pt>
                <c:pt idx="44">
                  <c:v>4</c:v>
                </c:pt>
                <c:pt idx="45">
                  <c:v>0</c:v>
                </c:pt>
                <c:pt idx="46">
                  <c:v>0</c:v>
                </c:pt>
                <c:pt idx="47">
                  <c:v>4</c:v>
                </c:pt>
                <c:pt idx="48">
                  <c:v>0</c:v>
                </c:pt>
                <c:pt idx="49">
                  <c:v>0</c:v>
                </c:pt>
                <c:pt idx="50">
                  <c:v>25</c:v>
                </c:pt>
                <c:pt idx="51">
                  <c:v>5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6</c:v>
                </c:pt>
                <c:pt idx="56">
                  <c:v>0</c:v>
                </c:pt>
                <c:pt idx="57">
                  <c:v>1</c:v>
                </c:pt>
                <c:pt idx="58">
                  <c:v>1</c:v>
                </c:pt>
                <c:pt idx="5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3B-414E-8B08-9B3B313B24AB}"/>
            </c:ext>
          </c:extLst>
        </c:ser>
        <c:ser>
          <c:idx val="2"/>
          <c:order val="2"/>
          <c:tx>
            <c:strRef>
              <c:f>'[Matriz asignación PQRS Integrado.xlsx]Agregado'!$E$55</c:f>
              <c:strCache>
                <c:ptCount val="1"/>
                <c:pt idx="0">
                  <c:v>Pendiente vencido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'[Matriz asignación PQRS Integrado.xlsx]Agregado'!$B$56:$B$115</c:f>
              <c:strCache>
                <c:ptCount val="60"/>
                <c:pt idx="0">
                  <c:v>Graciela Rincon</c:v>
                </c:pt>
                <c:pt idx="1">
                  <c:v>Diego Ernesto Mariño</c:v>
                </c:pt>
                <c:pt idx="2">
                  <c:v>Mateo Cortes</c:v>
                </c:pt>
                <c:pt idx="3">
                  <c:v>Gerson Castaneda</c:v>
                </c:pt>
                <c:pt idx="4">
                  <c:v>Jose Benigno Aragon</c:v>
                </c:pt>
                <c:pt idx="5">
                  <c:v>Andres Hernando Dominguez</c:v>
                </c:pt>
                <c:pt idx="6">
                  <c:v>Ricardo Rubiano</c:v>
                </c:pt>
                <c:pt idx="7">
                  <c:v>Monica Perez</c:v>
                </c:pt>
                <c:pt idx="8">
                  <c:v>Angela Ximena Leal</c:v>
                </c:pt>
                <c:pt idx="9">
                  <c:v>Denice Jeanneth Romero López</c:v>
                </c:pt>
                <c:pt idx="10">
                  <c:v>Edna Viviana Pulido</c:v>
                </c:pt>
                <c:pt idx="11">
                  <c:v>Magaly Echeverria</c:v>
                </c:pt>
                <c:pt idx="12">
                  <c:v>Daniela Ramos</c:v>
                </c:pt>
                <c:pt idx="13">
                  <c:v>Mónica Johanna Plaza</c:v>
                </c:pt>
                <c:pt idx="14">
                  <c:v>Geraldine Urquiza</c:v>
                </c:pt>
                <c:pt idx="15">
                  <c:v>Luz Maria Ospina</c:v>
                </c:pt>
                <c:pt idx="16">
                  <c:v>Andres Vargas</c:v>
                </c:pt>
                <c:pt idx="17">
                  <c:v>Alvaro Gomez</c:v>
                </c:pt>
                <c:pt idx="18">
                  <c:v>Jorge Amaya</c:v>
                </c:pt>
                <c:pt idx="19">
                  <c:v>Manuel Rodriguez</c:v>
                </c:pt>
                <c:pt idx="20">
                  <c:v>Camilo Torres</c:v>
                </c:pt>
                <c:pt idx="21">
                  <c:v>Juan Camilo Cely</c:v>
                </c:pt>
                <c:pt idx="22">
                  <c:v>Diana Obando</c:v>
                </c:pt>
                <c:pt idx="23">
                  <c:v>Miguel Garcia Montaña</c:v>
                </c:pt>
                <c:pt idx="24">
                  <c:v>carlos andres castellanos</c:v>
                </c:pt>
                <c:pt idx="25">
                  <c:v>Maria Paula Echeverri</c:v>
                </c:pt>
                <c:pt idx="26">
                  <c:v>Jose David Arias</c:v>
                </c:pt>
                <c:pt idx="27">
                  <c:v>Claudio Rene Karl</c:v>
                </c:pt>
                <c:pt idx="28">
                  <c:v>Juan Carlos Bonilla</c:v>
                </c:pt>
                <c:pt idx="29">
                  <c:v>Jorge Andres Tenorio</c:v>
                </c:pt>
                <c:pt idx="30">
                  <c:v>Luz Marina Vera</c:v>
                </c:pt>
                <c:pt idx="31">
                  <c:v>Alonso Mayelo Cardona</c:v>
                </c:pt>
                <c:pt idx="32">
                  <c:v>Julian Arturo Chaves</c:v>
                </c:pt>
                <c:pt idx="33">
                  <c:v>Jacqueline Ramos</c:v>
                </c:pt>
                <c:pt idx="34">
                  <c:v>Nataly Uribe</c:v>
                </c:pt>
                <c:pt idx="35">
                  <c:v>Libardo Acero</c:v>
                </c:pt>
                <c:pt idx="36">
                  <c:v>Karen Tatiana Rosada</c:v>
                </c:pt>
                <c:pt idx="37">
                  <c:v>Lina Maria Gonzalez</c:v>
                </c:pt>
                <c:pt idx="38">
                  <c:v>Carlos Chaparro</c:v>
                </c:pt>
                <c:pt idx="39">
                  <c:v>Andres Felipe Ardila</c:v>
                </c:pt>
                <c:pt idx="40">
                  <c:v>Henry Bernal</c:v>
                </c:pt>
                <c:pt idx="41">
                  <c:v>Hugo Enrique Pacheco</c:v>
                </c:pt>
                <c:pt idx="42">
                  <c:v>Alejandro SalamancaR</c:v>
                </c:pt>
                <c:pt idx="43">
                  <c:v>Andres Gonzalez</c:v>
                </c:pt>
                <c:pt idx="44">
                  <c:v>Julia Sanchez</c:v>
                </c:pt>
                <c:pt idx="45">
                  <c:v>Juan Camilo Sanchez</c:v>
                </c:pt>
                <c:pt idx="46">
                  <c:v>Maria Alejandra Solano</c:v>
                </c:pt>
                <c:pt idx="47">
                  <c:v>Liliana Cruz</c:v>
                </c:pt>
                <c:pt idx="48">
                  <c:v>Luis Fernando Leon Granados</c:v>
                </c:pt>
                <c:pt idx="49">
                  <c:v>Ricardo Alonso Jaramillo Castrillon</c:v>
                </c:pt>
                <c:pt idx="50">
                  <c:v>Lucas Fabian Rodriguez</c:v>
                </c:pt>
                <c:pt idx="51">
                  <c:v>Margarita Arrieta</c:v>
                </c:pt>
                <c:pt idx="52">
                  <c:v>Javier Lucero Diaz</c:v>
                </c:pt>
                <c:pt idx="53">
                  <c:v>Camilo Andres Gallego</c:v>
                </c:pt>
                <c:pt idx="54">
                  <c:v>David Alexander Burgos</c:v>
                </c:pt>
                <c:pt idx="55">
                  <c:v>Darwin Aguirre</c:v>
                </c:pt>
                <c:pt idx="56">
                  <c:v>Andrea Espitia</c:v>
                </c:pt>
                <c:pt idx="57">
                  <c:v>Diana Carolina Patino</c:v>
                </c:pt>
                <c:pt idx="58">
                  <c:v>Luz Rincon</c:v>
                </c:pt>
                <c:pt idx="59">
                  <c:v>Bibiana Trujillo</c:v>
                </c:pt>
              </c:strCache>
            </c:strRef>
          </c:cat>
          <c:val>
            <c:numRef>
              <c:f>'[Matriz asignación PQRS Integrado.xlsx]Agregado'!$E$56:$E$115</c:f>
              <c:numCache>
                <c:formatCode>General</c:formatCode>
                <c:ptCount val="60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5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5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141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4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4</c:v>
                </c:pt>
                <c:pt idx="51">
                  <c:v>3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</c:v>
                </c:pt>
                <c:pt idx="58">
                  <c:v>1</c:v>
                </c:pt>
                <c:pt idx="5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3B-414E-8B08-9B3B313B2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8821920"/>
        <c:axId val="758828152"/>
      </c:barChart>
      <c:catAx>
        <c:axId val="75882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58828152"/>
        <c:crosses val="autoZero"/>
        <c:auto val="1"/>
        <c:lblAlgn val="ctr"/>
        <c:lblOffset val="100"/>
        <c:noMultiLvlLbl val="0"/>
      </c:catAx>
      <c:valAx>
        <c:axId val="75882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5882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622B45-69E8-E654-F840-BE4E7739D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0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AA5E922-FFBC-CB5C-4592-D312DD345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0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30/07/2024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9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g.gov.co/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A29EC56-9059-B9C8-43D3-D65007F380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68" y="2807501"/>
            <a:ext cx="2218975" cy="12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91DFF4C-E3DB-1226-7A9A-E0E258F09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747026"/>
              </p:ext>
            </p:extLst>
          </p:nvPr>
        </p:nvGraphicFramePr>
        <p:xfrm>
          <a:off x="1557337" y="1149676"/>
          <a:ext cx="9077325" cy="508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5567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B61D76D-C86F-E58B-3251-0816D36E3F80}"/>
              </a:ext>
            </a:extLst>
          </p:cNvPr>
          <p:cNvSpPr>
            <a:spLocks noGrp="1"/>
          </p:cNvSpPr>
          <p:nvPr/>
        </p:nvSpPr>
        <p:spPr>
          <a:xfrm>
            <a:off x="736646" y="1452017"/>
            <a:ext cx="4190316" cy="76419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600" b="1" kern="1200" dirty="0">
                <a:solidFill>
                  <a:srgbClr val="37609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dirty="0"/>
              <a:t>Acciones PQRSD 2022 - 2023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D8A91A-ABC5-0723-23C8-E71D6F565FFF}"/>
              </a:ext>
            </a:extLst>
          </p:cNvPr>
          <p:cNvSpPr txBox="1"/>
          <p:nvPr/>
        </p:nvSpPr>
        <p:spPr>
          <a:xfrm>
            <a:off x="-196720" y="2385879"/>
            <a:ext cx="4431149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CARTAS TIPO Y ANEXOS </a:t>
            </a:r>
          </a:p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76092"/>
                </a:solidFill>
              </a:rPr>
              <a:t> </a:t>
            </a:r>
            <a:endParaRPr lang="es-ES" dirty="0">
              <a:solidFill>
                <a:srgbClr val="376092"/>
              </a:solidFill>
            </a:endParaRPr>
          </a:p>
        </p:txBody>
      </p:sp>
      <p:pic>
        <p:nvPicPr>
          <p:cNvPr id="2054" name="Picture 6" descr="Imagen que contiene periódico&#10;&#10;Descripción generada automáticamente">
            <a:extLst>
              <a:ext uri="{FF2B5EF4-FFF2-40B4-BE49-F238E27FC236}">
                <a16:creationId xmlns:a16="http://schemas.microsoft.com/office/drawing/2014/main" id="{7C6C1E9C-D907-3798-1659-7BD23144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8" y="3133135"/>
            <a:ext cx="2267648" cy="30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9">
            <a:extLst>
              <a:ext uri="{FF2B5EF4-FFF2-40B4-BE49-F238E27FC236}">
                <a16:creationId xmlns:a16="http://schemas.microsoft.com/office/drawing/2014/main" id="{6D0D0BB9-0ECC-99A5-CD29-8BEE4A517E00}"/>
              </a:ext>
            </a:extLst>
          </p:cNvPr>
          <p:cNvSpPr txBox="1"/>
          <p:nvPr/>
        </p:nvSpPr>
        <p:spPr>
          <a:xfrm>
            <a:off x="2831804" y="3160336"/>
            <a:ext cx="2665229" cy="10747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CAMBIO DE FLUJO </a:t>
            </a:r>
          </a:p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76092"/>
                </a:solidFill>
              </a:rPr>
              <a:t> </a:t>
            </a:r>
            <a:endParaRPr lang="es-ES" dirty="0">
              <a:solidFill>
                <a:srgbClr val="376092"/>
              </a:solidFill>
            </a:endParaRPr>
          </a:p>
        </p:txBody>
      </p:sp>
      <p:pic>
        <p:nvPicPr>
          <p:cNvPr id="2056" name="Picture 8" descr="Diagrama, Esquemático&#10;&#10;Descripción generada automáticamente">
            <a:extLst>
              <a:ext uri="{FF2B5EF4-FFF2-40B4-BE49-F238E27FC236}">
                <a16:creationId xmlns:a16="http://schemas.microsoft.com/office/drawing/2014/main" id="{5FE518E8-995C-DB6E-565E-3E954C2D6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6" y="4077256"/>
            <a:ext cx="3664269" cy="15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4">
            <a:extLst>
              <a:ext uri="{FF2B5EF4-FFF2-40B4-BE49-F238E27FC236}">
                <a16:creationId xmlns:a16="http://schemas.microsoft.com/office/drawing/2014/main" id="{A20E444D-2463-7E44-DF51-BA51BD22C4E7}"/>
              </a:ext>
            </a:extLst>
          </p:cNvPr>
          <p:cNvSpPr txBox="1"/>
          <p:nvPr/>
        </p:nvSpPr>
        <p:spPr>
          <a:xfrm>
            <a:off x="5297207" y="692368"/>
            <a:ext cx="4251633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ANÁLISIS DIARIO </a:t>
            </a:r>
          </a:p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76092"/>
                </a:solidFill>
              </a:rPr>
              <a:t> </a:t>
            </a:r>
            <a:endParaRPr lang="es-ES" dirty="0">
              <a:solidFill>
                <a:srgbClr val="376092"/>
              </a:solidFill>
            </a:endParaRPr>
          </a:p>
        </p:txBody>
      </p:sp>
      <p:pic>
        <p:nvPicPr>
          <p:cNvPr id="2058" name="Picture 10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7012B64-08AC-FAD5-6924-8E1A44305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04" y="1125397"/>
            <a:ext cx="4109106" cy="21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17">
            <a:extLst>
              <a:ext uri="{FF2B5EF4-FFF2-40B4-BE49-F238E27FC236}">
                <a16:creationId xmlns:a16="http://schemas.microsoft.com/office/drawing/2014/main" id="{1C0A5C40-FCDE-60C2-A260-2A0723D0539D}"/>
              </a:ext>
            </a:extLst>
          </p:cNvPr>
          <p:cNvSpPr txBox="1"/>
          <p:nvPr/>
        </p:nvSpPr>
        <p:spPr>
          <a:xfrm>
            <a:off x="6844239" y="3694068"/>
            <a:ext cx="4673600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HISTÓRICO POR ASESOR</a:t>
            </a:r>
          </a:p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76092"/>
                </a:solidFill>
              </a:rPr>
              <a:t> </a:t>
            </a:r>
            <a:endParaRPr lang="es-ES" dirty="0">
              <a:solidFill>
                <a:srgbClr val="376092"/>
              </a:solidFill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DC40969-8880-6A58-39A5-2F2992EC1E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793099"/>
              </p:ext>
            </p:extLst>
          </p:nvPr>
        </p:nvGraphicFramePr>
        <p:xfrm>
          <a:off x="6902107" y="4337295"/>
          <a:ext cx="4840465" cy="182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3178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B31EB021-B7B1-4C75-C18D-41BF1962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4" y="4593010"/>
            <a:ext cx="3439703" cy="1728107"/>
          </a:xfrm>
          <a:prstGeom prst="rect">
            <a:avLst/>
          </a:prstGeom>
        </p:spPr>
      </p:pic>
      <p:sp>
        <p:nvSpPr>
          <p:cNvPr id="4" name="CuadroTexto 19">
            <a:extLst>
              <a:ext uri="{FF2B5EF4-FFF2-40B4-BE49-F238E27FC236}">
                <a16:creationId xmlns:a16="http://schemas.microsoft.com/office/drawing/2014/main" id="{CE470950-EF3C-AEDE-00C9-81326D8BD74B}"/>
              </a:ext>
            </a:extLst>
          </p:cNvPr>
          <p:cNvSpPr txBox="1"/>
          <p:nvPr/>
        </p:nvSpPr>
        <p:spPr>
          <a:xfrm>
            <a:off x="484372" y="1400936"/>
            <a:ext cx="4673600" cy="4197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CAMPAÑA DE COMUNICACIÓN </a:t>
            </a:r>
            <a:endParaRPr lang="es-ES" dirty="0">
              <a:solidFill>
                <a:srgbClr val="376092"/>
              </a:solidFill>
            </a:endParaRPr>
          </a:p>
        </p:txBody>
      </p:sp>
      <p:pic>
        <p:nvPicPr>
          <p:cNvPr id="8" name="Imagen 7" descr="Una captura de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7931F990-359E-129E-3459-B1C43AEAE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503" y="1322024"/>
            <a:ext cx="1149172" cy="5299113"/>
          </a:xfrm>
          <a:prstGeom prst="rect">
            <a:avLst/>
          </a:prstGeom>
        </p:spPr>
      </p:pic>
      <p:pic>
        <p:nvPicPr>
          <p:cNvPr id="14" name="Imagen 13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BF13F81A-AB33-8E00-DE43-990749963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10" y="3785566"/>
            <a:ext cx="2550305" cy="1821646"/>
          </a:xfrm>
          <a:prstGeom prst="rect">
            <a:avLst/>
          </a:prstGeom>
        </p:spPr>
      </p:pic>
      <p:pic>
        <p:nvPicPr>
          <p:cNvPr id="16" name="Imagen 1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385C6E11-6F91-AAAD-BD55-F94362C2A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11" y="1034788"/>
            <a:ext cx="3555455" cy="1571885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940BEF9-3B93-860E-9A7D-68A45ED14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28" y="2355943"/>
            <a:ext cx="2550305" cy="1409315"/>
          </a:xfrm>
          <a:prstGeom prst="rect">
            <a:avLst/>
          </a:prstGeom>
        </p:spPr>
      </p:pic>
      <p:pic>
        <p:nvPicPr>
          <p:cNvPr id="20" name="Imagen 1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9B6211D-FA33-E0BB-E7FB-6919D3B67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30" y="3637819"/>
            <a:ext cx="3188539" cy="1601922"/>
          </a:xfrm>
          <a:prstGeom prst="rect">
            <a:avLst/>
          </a:prstGeom>
        </p:spPr>
      </p:pic>
      <p:pic>
        <p:nvPicPr>
          <p:cNvPr id="22" name="Imagen 21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E3B85B9-9851-5226-4397-CC8C6830D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1" y="2291004"/>
            <a:ext cx="3191080" cy="1601922"/>
          </a:xfrm>
          <a:prstGeom prst="rect">
            <a:avLst/>
          </a:prstGeom>
        </p:spPr>
      </p:pic>
      <p:pic>
        <p:nvPicPr>
          <p:cNvPr id="24" name="Imagen 2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75235B7-6480-34BF-41FB-9E8F21F9D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0" y="3132353"/>
            <a:ext cx="2600372" cy="1306427"/>
          </a:xfrm>
          <a:prstGeom prst="rect">
            <a:avLst/>
          </a:prstGeom>
        </p:spPr>
      </p:pic>
      <p:pic>
        <p:nvPicPr>
          <p:cNvPr id="26" name="Imagen 25" descr="Diagrama&#10;&#10;Descripción generada automáticamente">
            <a:extLst>
              <a:ext uri="{FF2B5EF4-FFF2-40B4-BE49-F238E27FC236}">
                <a16:creationId xmlns:a16="http://schemas.microsoft.com/office/drawing/2014/main" id="{35CCBADD-FFF8-D4E1-675E-163FA3134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0" y="4411237"/>
            <a:ext cx="3670112" cy="1842396"/>
          </a:xfrm>
          <a:prstGeom prst="rect">
            <a:avLst/>
          </a:prstGeom>
        </p:spPr>
      </p:pic>
      <p:pic>
        <p:nvPicPr>
          <p:cNvPr id="28" name="Imagen 27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CBD1EB92-892B-452E-E96F-0C25D130ED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2" y="2714034"/>
            <a:ext cx="3358243" cy="1685838"/>
          </a:xfrm>
          <a:prstGeom prst="rect">
            <a:avLst/>
          </a:prstGeom>
        </p:spPr>
      </p:pic>
      <p:pic>
        <p:nvPicPr>
          <p:cNvPr id="44" name="Imagen 4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2DE072A-52DD-410B-08A3-0E7A8D049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64" y="5359605"/>
            <a:ext cx="2079841" cy="1044080"/>
          </a:xfrm>
          <a:prstGeom prst="rect">
            <a:avLst/>
          </a:prstGeom>
        </p:spPr>
      </p:pic>
      <p:pic>
        <p:nvPicPr>
          <p:cNvPr id="46" name="Imagen 4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B47DF31-A7F3-6D25-81FF-BFA975B3FE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81" y="2401636"/>
            <a:ext cx="3594723" cy="1805989"/>
          </a:xfrm>
          <a:prstGeom prst="rect">
            <a:avLst/>
          </a:prstGeom>
        </p:spPr>
      </p:pic>
      <p:pic>
        <p:nvPicPr>
          <p:cNvPr id="48" name="Imagen 47" descr="Diagrama&#10;&#10;Descripción generada automáticamente">
            <a:extLst>
              <a:ext uri="{FF2B5EF4-FFF2-40B4-BE49-F238E27FC236}">
                <a16:creationId xmlns:a16="http://schemas.microsoft.com/office/drawing/2014/main" id="{51706704-2AE5-9D9B-7C86-4617A42371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74" y="613949"/>
            <a:ext cx="2308255" cy="11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9">
            <a:extLst>
              <a:ext uri="{FF2B5EF4-FFF2-40B4-BE49-F238E27FC236}">
                <a16:creationId xmlns:a16="http://schemas.microsoft.com/office/drawing/2014/main" id="{46A23868-A0ED-7F11-1492-345C58EB3072}"/>
              </a:ext>
            </a:extLst>
          </p:cNvPr>
          <p:cNvSpPr txBox="1"/>
          <p:nvPr/>
        </p:nvSpPr>
        <p:spPr>
          <a:xfrm>
            <a:off x="484372" y="1400936"/>
            <a:ext cx="4673600" cy="4197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CAMPAÑA DE COMUNICACIÓN </a:t>
            </a:r>
            <a:endParaRPr lang="es-ES" dirty="0">
              <a:solidFill>
                <a:srgbClr val="376092"/>
              </a:solidFill>
            </a:endParaRPr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7EF34A4-E3DD-7990-A07D-46B6D6352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5" y="3927691"/>
            <a:ext cx="3439703" cy="1728107"/>
          </a:xfrm>
          <a:prstGeom prst="rect">
            <a:avLst/>
          </a:prstGeom>
        </p:spPr>
      </p:pic>
      <p:pic>
        <p:nvPicPr>
          <p:cNvPr id="6" name="Imagen 5" descr="Una captura de pantalla de un celular con la fot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D618639-088B-A630-7A6E-79D5114DC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29" y="4568612"/>
            <a:ext cx="3808243" cy="1911738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ED610DA-B260-7C3E-7EB8-D61D63ABC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3" y="2236266"/>
            <a:ext cx="3315441" cy="1665678"/>
          </a:xfrm>
          <a:prstGeom prst="rect">
            <a:avLst/>
          </a:prstGeom>
        </p:spPr>
      </p:pic>
      <p:pic>
        <p:nvPicPr>
          <p:cNvPr id="8" name="Imagen 7" descr="Un hombre con una camisa de color azul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67F282C-AD50-9300-9615-229E69D02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69" y="3429000"/>
            <a:ext cx="3587920" cy="1802571"/>
          </a:xfrm>
          <a:prstGeom prst="rect">
            <a:avLst/>
          </a:prstGeom>
        </p:spPr>
      </p:pic>
      <p:pic>
        <p:nvPicPr>
          <p:cNvPr id="9" name="Imagen 8" descr="Pantalla de celular con imagen de hombre&#10;&#10;Descripción generada automáticamente con confianza media">
            <a:extLst>
              <a:ext uri="{FF2B5EF4-FFF2-40B4-BE49-F238E27FC236}">
                <a16:creationId xmlns:a16="http://schemas.microsoft.com/office/drawing/2014/main" id="{D2608BE5-CC0C-B4F5-FAB8-37B95D4C6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66" y="3906302"/>
            <a:ext cx="3358243" cy="1685164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1DF3421-98EA-799D-7326-6AACDFF78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19" y="1514388"/>
            <a:ext cx="3578722" cy="1797231"/>
          </a:xfrm>
          <a:prstGeom prst="rect">
            <a:avLst/>
          </a:prstGeom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5DB9D8E-265B-7FA8-FBEE-378F6FC49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30" y="2642006"/>
            <a:ext cx="3600221" cy="18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7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30076FE-8853-1F0E-BD92-B510C857C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3080"/>
              </p:ext>
            </p:extLst>
          </p:nvPr>
        </p:nvGraphicFramePr>
        <p:xfrm>
          <a:off x="608410" y="2409944"/>
          <a:ext cx="11166566" cy="3590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699">
                  <a:extLst>
                    <a:ext uri="{9D8B030D-6E8A-4147-A177-3AD203B41FA5}">
                      <a16:colId xmlns:a16="http://schemas.microsoft.com/office/drawing/2014/main" val="1439769599"/>
                    </a:ext>
                  </a:extLst>
                </a:gridCol>
                <a:gridCol w="10630867">
                  <a:extLst>
                    <a:ext uri="{9D8B030D-6E8A-4147-A177-3AD203B41FA5}">
                      <a16:colId xmlns:a16="http://schemas.microsoft.com/office/drawing/2014/main" val="2395962179"/>
                    </a:ext>
                  </a:extLst>
                </a:gridCol>
              </a:tblGrid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Número 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Tema 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582010834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1.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Que el proceso dentro del sistema tenga como mínimo: a quién va dirigido, nombres, apellidos, correo electrónico y teléfono del peticionario, asunto y adjunto (si aplica).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4074118619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2.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Notificación en colores dentro de la bandeja de entrada de </a:t>
                      </a:r>
                      <a:r>
                        <a:rPr lang="es-MX" sz="1200" u="none" strike="noStrike" dirty="0" err="1">
                          <a:effectLst/>
                        </a:rPr>
                        <a:t>AZDigital</a:t>
                      </a:r>
                      <a:r>
                        <a:rPr lang="es-MX" sz="1200" u="none" strike="noStrike" dirty="0">
                          <a:effectLst/>
                        </a:rPr>
                        <a:t> que avise al responsable de la actividad que se le están acabando los días asignados de manera individual para responder el proceso.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744824842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3.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Reporte automático al correo electrónico diario por actividad del flujo de respuesta de la petición, para actividades de PQRS que les falte el 50% de ejecución.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140020368"/>
                  </a:ext>
                </a:extLst>
              </a:tr>
              <a:tr h="419113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4.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Reporte automático al correo electrónico semanal (lunes) que le llegue a los auditores con las PQRS que les falten 30% del tiempo establecido para la respuesta, indicando el nombre del funcionario que tiene en su bandeja el trámite o PQRSD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581679886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5.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Reporte automático al correo electrónico de las reclasificaciones semanales a los responsables del proceso de PQRS.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212359125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6.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Reporte automático al correo electrónico sobre la asignación de PQRS al responsable directo de la actividad.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697513275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7.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Que los permisos de reclasificación de PQRS estén a cargo del líder de PQRS o quien designe.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100547998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8.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Análisis estadístico del estado de PQRS en DASH BOARD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563347823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9.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Que las respuestas de PQRS que se emitan para una resolución o circular se puedan asociar a dicha resolución o circular y se cree un repositorio en una sola carpeta.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4037464549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10.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Análisis estadístico total de PQRS con resultado, vencimiento y estado DASH BOARD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489148132"/>
                  </a:ext>
                </a:extLst>
              </a:tr>
              <a:tr h="2184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11.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Análisis estadístico por indicador de oportunidad  de respuesta DASH BOARD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98436620"/>
                  </a:ext>
                </a:extLst>
              </a:tr>
            </a:tbl>
          </a:graphicData>
        </a:graphic>
      </p:graphicFrame>
      <p:sp>
        <p:nvSpPr>
          <p:cNvPr id="5" name="CuadroTexto 19">
            <a:extLst>
              <a:ext uri="{FF2B5EF4-FFF2-40B4-BE49-F238E27FC236}">
                <a16:creationId xmlns:a16="http://schemas.microsoft.com/office/drawing/2014/main" id="{17AB1CFF-290E-4744-3CE2-48B26DC74B5A}"/>
              </a:ext>
            </a:extLst>
          </p:cNvPr>
          <p:cNvSpPr txBox="1"/>
          <p:nvPr/>
        </p:nvSpPr>
        <p:spPr>
          <a:xfrm>
            <a:off x="335516" y="1305243"/>
            <a:ext cx="4673600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B050"/>
                </a:solidFill>
              </a:rPr>
              <a:t>SOLICITUDES PARA EL PROVEEDOR DE AZDIGITAL</a:t>
            </a:r>
            <a:endParaRPr lang="es-E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2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AA037708-0C88-859B-4347-394153D9615E}"/>
              </a:ext>
            </a:extLst>
          </p:cNvPr>
          <p:cNvSpPr txBox="1"/>
          <p:nvPr/>
        </p:nvSpPr>
        <p:spPr>
          <a:xfrm>
            <a:off x="1981200" y="664108"/>
            <a:ext cx="9055396" cy="55297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Ficha resumen panel de seguimiento proceso de PQRS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20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Fortalecer el monitoreo y supervisión del proceso de PQRS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20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Objetivos específicos 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Formulación de indicadores adicionales en el proceso: Monitoreo tiempo intermedios (radicación / asignación, técnico, jurídico, experto, director) e Indicadores para medir la gestión sobre el proceso (realización del seguimiento diario, semanal, </a:t>
            </a:r>
            <a:r>
              <a:rPr lang="es-MX" sz="1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</a:t>
            </a: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Mejorar la herramienta piloto en </a:t>
            </a:r>
            <a:r>
              <a:rPr lang="es-MX" sz="1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PowerBI</a:t>
            </a: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la supervisión y monitoreo del proceso (la herramienta desarrollada por Daniel AZ)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 automática de resultados de seguimiento semanal del proceso a partir de los tableros de la herramienta (descripción macro del proceso, mensaje positivo asesores con menos tiempo promedio de respuesta, asignación entre asesores, </a:t>
            </a:r>
            <a:r>
              <a:rPr lang="es-MX" sz="18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</a:t>
            </a:r>
            <a:r>
              <a:rPr lang="es-MX" sz="18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2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A9618162-C0DB-F4C0-EE4D-B684DD4D29F3}"/>
              </a:ext>
            </a:extLst>
          </p:cNvPr>
          <p:cNvSpPr txBox="1"/>
          <p:nvPr/>
        </p:nvSpPr>
        <p:spPr>
          <a:xfrm>
            <a:off x="2196508" y="968246"/>
            <a:ext cx="8925147" cy="53680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4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Preguntas de negocio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2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Visión general del proceso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 radican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al día, semana, mes, trimestre, semestre,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¿Qué tipos de comunicaciones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 radican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en la Comisión (contratación, PQRS, </a:t>
            </a:r>
            <a:r>
              <a:rPr lang="es-MX" sz="12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etc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) al día, semana, mes, trimestre, semestre,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asignan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en PQRS por día, semana, mes, año, por sector regulado?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están en plazo/vencidas por día, semana, mes, trimestre, semestre, año?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¿Cuánto tiempo excedido tiene las comunicaciones vencidas en promedio?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son reclasificadas al día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semana, mes, trimestre, semestre,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PQRS se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asignan por tipo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(Solicitud Información, regulación, de carácter general, autoridades, </a:t>
            </a:r>
            <a:r>
              <a:rPr lang="es-MX" sz="1200" kern="1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etc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)?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¿Cuántas comunicaciones son archivadas al día, semana, mes, trimestre, semestre,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¿En qué actividad del proceso se demoran más las PQRSD?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16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53E1E493-EED0-85D2-9F31-8EFCCE373485}"/>
              </a:ext>
            </a:extLst>
          </p:cNvPr>
          <p:cNvSpPr txBox="1"/>
          <p:nvPr/>
        </p:nvSpPr>
        <p:spPr>
          <a:xfrm>
            <a:off x="2034730" y="508713"/>
            <a:ext cx="9448432" cy="58405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2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la actividad de radicación 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¿Cuánto tiempo toma el proceso de radicación?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se radican mediante el formulario web, correo electrónico y físicas?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¿Se cumple el requisito de la Resolución CREG 020 de 2018?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evolución en el tiempo del proceso de radicación? Día, semana, mes, trimestre, año?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2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el avance en preparación de la respuesta </a:t>
            </a:r>
            <a:endParaRPr lang="es-C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¿Cuántas comunicaciones son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regresadas (devueltas)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asignador para reclasificación? ¿Día, semana, mes, trimestre,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se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han asignado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en promedio a los asesores, mes, trimestre,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comunicaciones se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han asignado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 cada los asesores, mes, trimestre, año?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¿Cuántas PQRS </a:t>
            </a:r>
            <a:r>
              <a:rPr lang="es-MX" sz="12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tiene asignada</a:t>
            </a: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cada asesor técnico/ asesor jurídico/ experto comisionado / Director / Secretaria, en plazo, vencidas?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¿Cuánto tiempo toma responder una comunicación asignada?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Times New Roman" panose="02020603050405020304" pitchFamily="18" charset="0"/>
              <a:buAutoNum type="alphaLcParenR"/>
            </a:pPr>
            <a:r>
              <a:rPr lang="es-MX" sz="12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¿Se están cumpliendo los plazos de la resolución CREG 020 de 2018 en cada una de las etapas de respuesta de una petición? </a:t>
            </a:r>
            <a:endParaRPr lang="es-CO" sz="11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7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79936F3-C028-CCB0-6F9C-0529FD405FBB}"/>
              </a:ext>
            </a:extLst>
          </p:cNvPr>
          <p:cNvSpPr txBox="1"/>
          <p:nvPr/>
        </p:nvSpPr>
        <p:spPr>
          <a:xfrm>
            <a:off x="2786861" y="467833"/>
            <a:ext cx="7877594" cy="598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Calidad de los datos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 y reglas para validar la calidad de los datos empleados en el análisis.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los tableros de control o análisis 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0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cada tablero de control o análisis deberíamos considerar como mínimo los siguientes elementos en una ficha resumen. 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del indicador (Sigla, método de cálculo, unidad de medida, fórmula y variables, limitaciones (si tuviese))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Límite del indicador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Descripción de la gráfica o análisis mostrado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Pregunta de negocio que se resuelve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Interpretación (ejemplo)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Frecuencia de actualización del reporte / análisis 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Fecha de inicio de la serie de datos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quién va dirigido el análisis 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 de información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1000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Responsable del cálculo   </a:t>
            </a:r>
            <a:endParaRPr lang="es-CO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59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440CC19-A346-EFCC-F151-035BF13F85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877868" y="1581910"/>
            <a:ext cx="3314132" cy="3268254"/>
            <a:chOff x="8877868" y="1581910"/>
            <a:chExt cx="3314132" cy="3268254"/>
          </a:xfrm>
        </p:grpSpPr>
        <p:pic>
          <p:nvPicPr>
            <p:cNvPr id="5" name="Picture 48">
              <a:extLst>
                <a:ext uri="{FF2B5EF4-FFF2-40B4-BE49-F238E27FC236}">
                  <a16:creationId xmlns:a16="http://schemas.microsoft.com/office/drawing/2014/main" id="{3B89C910-44C7-1F3F-B342-E4847B52AF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877868" y="4551288"/>
              <a:ext cx="431785" cy="298876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11F4629-60A1-9FF8-AFBA-149F696835F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93760" y="2917936"/>
              <a:ext cx="2266122" cy="918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200"/>
            </a:p>
          </p:txBody>
        </p:sp>
        <p:sp>
          <p:nvSpPr>
            <p:cNvPr id="7" name="TextBox 50">
              <a:extLst>
                <a:ext uri="{FF2B5EF4-FFF2-40B4-BE49-F238E27FC236}">
                  <a16:creationId xmlns:a16="http://schemas.microsoft.com/office/drawing/2014/main" id="{6B0B8143-5883-5A30-DE9E-67CB083B3C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06868" y="1581910"/>
              <a:ext cx="2685132" cy="3204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6579"/>
                </a:lnSpc>
              </a:pPr>
              <a:r>
                <a:rPr lang="en-US" dirty="0">
                  <a:solidFill>
                    <a:srgbClr val="0F6A9D"/>
                  </a:solidFill>
                  <a:latin typeface="+mj-lt"/>
                  <a:hlinkClick r:id="rId3"/>
                </a:rPr>
                <a:t>www.creg.gov.co</a:t>
              </a:r>
              <a:endParaRPr lang="en-US" dirty="0">
                <a:solidFill>
                  <a:srgbClr val="0F6A9D"/>
                </a:solidFill>
                <a:latin typeface="+mj-lt"/>
              </a:endParaRPr>
            </a:p>
            <a:p>
              <a:pPr algn="just">
                <a:lnSpc>
                  <a:spcPts val="6579"/>
                </a:lnSpc>
              </a:pPr>
              <a:r>
                <a:rPr lang="en-US" dirty="0" err="1">
                  <a:solidFill>
                    <a:srgbClr val="0F6A9D"/>
                  </a:solidFill>
                  <a:latin typeface="+mj-lt"/>
                </a:rPr>
                <a:t>comisioncreg</a:t>
              </a:r>
              <a:endParaRPr lang="en-US" dirty="0">
                <a:solidFill>
                  <a:srgbClr val="0F6A9D"/>
                </a:solidFill>
                <a:latin typeface="+mj-lt"/>
              </a:endParaRPr>
            </a:p>
            <a:p>
              <a:pPr algn="just">
                <a:lnSpc>
                  <a:spcPts val="6579"/>
                </a:lnSpc>
              </a:pPr>
              <a:r>
                <a:rPr lang="en-US" dirty="0">
                  <a:solidFill>
                    <a:srgbClr val="0F6A9D"/>
                  </a:solidFill>
                  <a:latin typeface="+mj-lt"/>
                </a:rPr>
                <a:t>@ComisionCREG</a:t>
              </a:r>
            </a:p>
            <a:p>
              <a:pPr algn="just">
                <a:lnSpc>
                  <a:spcPts val="6579"/>
                </a:lnSpc>
              </a:pPr>
              <a:r>
                <a:rPr lang="en-US" dirty="0" err="1">
                  <a:solidFill>
                    <a:srgbClr val="0F6A9D"/>
                  </a:solidFill>
                  <a:latin typeface="+mj-lt"/>
                </a:rPr>
                <a:t>Comisión</a:t>
              </a:r>
              <a:r>
                <a:rPr lang="en-US" dirty="0">
                  <a:solidFill>
                    <a:srgbClr val="0F6A9D"/>
                  </a:solidFill>
                  <a:latin typeface="+mj-lt"/>
                </a:rPr>
                <a:t> CREG</a:t>
              </a:r>
            </a:p>
          </p:txBody>
        </p:sp>
        <p:pic>
          <p:nvPicPr>
            <p:cNvPr id="6" name="Picture 49">
              <a:extLst>
                <a:ext uri="{FF2B5EF4-FFF2-40B4-BE49-F238E27FC236}">
                  <a16:creationId xmlns:a16="http://schemas.microsoft.com/office/drawing/2014/main" id="{9D51B0A8-756E-3D4B-F77B-F915493B0B2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931593" y="1984327"/>
              <a:ext cx="378060" cy="378060"/>
            </a:xfrm>
            <a:prstGeom prst="rect">
              <a:avLst/>
            </a:prstGeom>
          </p:spPr>
        </p:pic>
        <p:pic>
          <p:nvPicPr>
            <p:cNvPr id="4" name="Picture 47">
              <a:extLst>
                <a:ext uri="{FF2B5EF4-FFF2-40B4-BE49-F238E27FC236}">
                  <a16:creationId xmlns:a16="http://schemas.microsoft.com/office/drawing/2014/main" id="{EEF091C1-2E38-B7C9-6BEB-1C31FE93FF4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931593" y="2809201"/>
              <a:ext cx="378060" cy="378060"/>
            </a:xfrm>
            <a:prstGeom prst="rect">
              <a:avLst/>
            </a:prstGeom>
          </p:spPr>
        </p:pic>
        <p:pic>
          <p:nvPicPr>
            <p:cNvPr id="3" name="Picture 46">
              <a:extLst>
                <a:ext uri="{FF2B5EF4-FFF2-40B4-BE49-F238E27FC236}">
                  <a16:creationId xmlns:a16="http://schemas.microsoft.com/office/drawing/2014/main" id="{D74E53FE-9999-C71C-83F2-E1E4393448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913423" y="3697998"/>
              <a:ext cx="414399" cy="340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02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3E9FF8-726C-C90D-F2BB-C32B8EBE44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01739" y="6639446"/>
            <a:ext cx="13885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b="1" dirty="0">
                <a:solidFill>
                  <a:schemeClr val="bg1"/>
                </a:solidFill>
                <a:latin typeface="Helvetica" pitchFamily="2" charset="0"/>
              </a:rPr>
              <a:t>www.creg.gov.co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8158DB5-C309-CBBC-3725-F1A925CC6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25" y="268765"/>
            <a:ext cx="1111348" cy="6225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B8C931-406B-AB35-2566-13F7561B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216" y="1901851"/>
            <a:ext cx="9144000" cy="2387600"/>
          </a:xfrm>
        </p:spPr>
        <p:txBody>
          <a:bodyPr/>
          <a:lstStyle/>
          <a:p>
            <a:pPr marL="0" indent="0" algn="ctr">
              <a:buNone/>
            </a:pPr>
            <a:r>
              <a:rPr lang="es-CO" sz="3600" dirty="0">
                <a:solidFill>
                  <a:srgbClr val="002060"/>
                </a:solidFill>
                <a:cs typeface="Arial" panose="020B0604020202020204" pitchFamily="34" charset="0"/>
              </a:rPr>
              <a:t>PLAN DE TRABAJO PQRSD 2024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2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3E9FF8-726C-C90D-F2BB-C32B8EBE44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01739" y="6639446"/>
            <a:ext cx="13885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100" b="1" dirty="0">
                <a:solidFill>
                  <a:schemeClr val="bg1"/>
                </a:solidFill>
                <a:latin typeface="Helvetica" pitchFamily="2" charset="0"/>
              </a:rPr>
              <a:t>www.creg.gov.co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8158DB5-C309-CBBC-3725-F1A925CC6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25" y="268765"/>
            <a:ext cx="1111348" cy="622540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65AAF68-7A5A-4C09-B2E3-92C3BCEFF1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309942"/>
              </p:ext>
            </p:extLst>
          </p:nvPr>
        </p:nvGraphicFramePr>
        <p:xfrm>
          <a:off x="0" y="2121014"/>
          <a:ext cx="11985673" cy="261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066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614CE8B-E292-4EE1-A29A-2DC9157751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985234"/>
              </p:ext>
            </p:extLst>
          </p:nvPr>
        </p:nvGraphicFramePr>
        <p:xfrm>
          <a:off x="458649" y="1404730"/>
          <a:ext cx="11044238" cy="486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205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56B75E8-0283-45E8-A906-EA12003869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813238"/>
              </p:ext>
            </p:extLst>
          </p:nvPr>
        </p:nvGraphicFramePr>
        <p:xfrm>
          <a:off x="403569" y="1311966"/>
          <a:ext cx="10900535" cy="496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170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BF3D8FE-D709-4A89-A6DD-8F69DD1D65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508608"/>
              </p:ext>
            </p:extLst>
          </p:nvPr>
        </p:nvGraphicFramePr>
        <p:xfrm>
          <a:off x="0" y="1934817"/>
          <a:ext cx="12191999" cy="265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280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975B08E-4FAD-45BC-91E9-93D3AA6D8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045531"/>
              </p:ext>
            </p:extLst>
          </p:nvPr>
        </p:nvGraphicFramePr>
        <p:xfrm>
          <a:off x="337515" y="1139687"/>
          <a:ext cx="11509927" cy="519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957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79DF30F-58FD-4AD9-8709-8910BE7A90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720102"/>
              </p:ext>
            </p:extLst>
          </p:nvPr>
        </p:nvGraphicFramePr>
        <p:xfrm>
          <a:off x="523460" y="1007165"/>
          <a:ext cx="11337236" cy="5184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93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8E52302-E71C-4E27-8D64-1C6D0BD4B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185705"/>
              </p:ext>
            </p:extLst>
          </p:nvPr>
        </p:nvGraphicFramePr>
        <p:xfrm>
          <a:off x="589720" y="1152939"/>
          <a:ext cx="11297479" cy="4747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9510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976</Words>
  <Application>Microsoft Office PowerPoint</Application>
  <PresentationFormat>Panorámica</PresentationFormat>
  <Paragraphs>95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Times New Roman</vt:lpstr>
      <vt:lpstr>Tema de Office</vt:lpstr>
      <vt:lpstr>Presentación de PowerPoint</vt:lpstr>
      <vt:lpstr>PLAN DE TRABAJO PQRSD 2024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Maria Alejandra Solano Vargas</cp:lastModifiedBy>
  <cp:revision>143</cp:revision>
  <dcterms:created xsi:type="dcterms:W3CDTF">2023-05-08T00:34:42Z</dcterms:created>
  <dcterms:modified xsi:type="dcterms:W3CDTF">2024-07-30T18:13:19Z</dcterms:modified>
</cp:coreProperties>
</file>