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</p:sldMasterIdLst>
  <p:notesMasterIdLst>
    <p:notesMasterId r:id="rId56"/>
  </p:notesMasterIdLst>
  <p:sldIdLst>
    <p:sldId id="256" r:id="rId3"/>
    <p:sldId id="685" r:id="rId4"/>
    <p:sldId id="759" r:id="rId5"/>
    <p:sldId id="681" r:id="rId6"/>
    <p:sldId id="712" r:id="rId7"/>
    <p:sldId id="713" r:id="rId8"/>
    <p:sldId id="684" r:id="rId9"/>
    <p:sldId id="764" r:id="rId10"/>
    <p:sldId id="765" r:id="rId11"/>
    <p:sldId id="763" r:id="rId12"/>
    <p:sldId id="686" r:id="rId13"/>
    <p:sldId id="620" r:id="rId14"/>
    <p:sldId id="714" r:id="rId15"/>
    <p:sldId id="715" r:id="rId16"/>
    <p:sldId id="716" r:id="rId17"/>
    <p:sldId id="719" r:id="rId18"/>
    <p:sldId id="722" r:id="rId19"/>
    <p:sldId id="723" r:id="rId20"/>
    <p:sldId id="724" r:id="rId21"/>
    <p:sldId id="725" r:id="rId22"/>
    <p:sldId id="726" r:id="rId23"/>
    <p:sldId id="760" r:id="rId24"/>
    <p:sldId id="761" r:id="rId25"/>
    <p:sldId id="762" r:id="rId26"/>
    <p:sldId id="727" r:id="rId27"/>
    <p:sldId id="728" r:id="rId28"/>
    <p:sldId id="729" r:id="rId29"/>
    <p:sldId id="730" r:id="rId30"/>
    <p:sldId id="731" r:id="rId31"/>
    <p:sldId id="732" r:id="rId32"/>
    <p:sldId id="733" r:id="rId33"/>
    <p:sldId id="734" r:id="rId34"/>
    <p:sldId id="735" r:id="rId35"/>
    <p:sldId id="736" r:id="rId36"/>
    <p:sldId id="737" r:id="rId37"/>
    <p:sldId id="738" r:id="rId38"/>
    <p:sldId id="739" r:id="rId39"/>
    <p:sldId id="740" r:id="rId40"/>
    <p:sldId id="741" r:id="rId41"/>
    <p:sldId id="742" r:id="rId42"/>
    <p:sldId id="743" r:id="rId43"/>
    <p:sldId id="744" r:id="rId44"/>
    <p:sldId id="745" r:id="rId45"/>
    <p:sldId id="748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258" r:id="rId5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lejandra Solano Vargas" initials="MASV" lastIdx="9" clrIdx="0">
    <p:extLst>
      <p:ext uri="{19B8F6BF-5375-455C-9EA6-DF929625EA0E}">
        <p15:presenceInfo xmlns:p15="http://schemas.microsoft.com/office/powerpoint/2012/main" userId="S::msolano@creg.gov.co::8cbad823-3c32-4939-b285-08cb0c479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BBA9"/>
    <a:srgbClr val="FAA600"/>
    <a:srgbClr val="FF0066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061" autoAdjust="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6B13-24F7-4D9E-8B86-8E81DBFC4A40}" type="datetimeFigureOut">
              <a:rPr lang="es-CO" smtClean="0"/>
              <a:t>4/03/2024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6443-FF31-40A6-9742-EAA1019AC0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33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496" y="1399822"/>
            <a:ext cx="9144000" cy="2392364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37609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496" y="39519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149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22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5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68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42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37609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3760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72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9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70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2840" y="118457"/>
            <a:ext cx="7669161" cy="717880"/>
          </a:xfrm>
        </p:spPr>
        <p:txBody>
          <a:bodyPr/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06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1695" y="73026"/>
            <a:ext cx="7777540" cy="697139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30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6728" y="101600"/>
            <a:ext cx="7665272" cy="725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067300" y="9953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40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434933" y="103943"/>
            <a:ext cx="7669161" cy="71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11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93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0" r:id="rId3"/>
    <p:sldLayoutId id="2147483691" r:id="rId4"/>
    <p:sldLayoutId id="2147483692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a de Diálogos de Paz entre el Gobierno Nacional y el Ejército de  Liberación Nacional-Eln – Orfetv.com">
            <a:extLst>
              <a:ext uri="{FF2B5EF4-FFF2-40B4-BE49-F238E27FC236}">
                <a16:creationId xmlns:a16="http://schemas.microsoft.com/office/drawing/2014/main" id="{AF209565-8A08-1CB2-08C8-20431A06B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b="24356"/>
          <a:stretch/>
        </p:blipFill>
        <p:spPr bwMode="auto">
          <a:xfrm>
            <a:off x="5833002" y="168038"/>
            <a:ext cx="6096000" cy="1209077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2D66906-E363-47D8-B36C-FDDDFCD14F9C}"/>
              </a:ext>
            </a:extLst>
          </p:cNvPr>
          <p:cNvSpPr/>
          <p:nvPr/>
        </p:nvSpPr>
        <p:spPr>
          <a:xfrm>
            <a:off x="2172660" y="1703644"/>
            <a:ext cx="813696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Informe final d</a:t>
            </a:r>
            <a:r>
              <a:rPr lang="es-ES" sz="3600" b="1" dirty="0">
                <a:solidFill>
                  <a:srgbClr val="002060"/>
                </a:solidFill>
                <a:cs typeface="Arial" panose="020B0604020202020204" pitchFamily="34" charset="0"/>
              </a:rPr>
              <a:t>el estudio de percepción y satisfacción de las actividades que realiza la Comisión de Regulación de Energía y Gas (CREG).</a:t>
            </a:r>
            <a:endParaRPr 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830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0676" y="1077388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Estrato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868CF0AE-D24F-B8C8-DF2C-CECAEC77159A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02596-5743-3AC3-2F6C-D3DB139B6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872" y="1531334"/>
            <a:ext cx="9727685" cy="48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5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1781"/>
            <a:ext cx="9144000" cy="2392364"/>
          </a:xfrm>
        </p:spPr>
        <p:txBody>
          <a:bodyPr>
            <a:normAutofit/>
          </a:bodyPr>
          <a:lstStyle/>
          <a:p>
            <a:pPr algn="l"/>
            <a:r>
              <a:rPr lang="es-E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</a:t>
            </a:r>
            <a:endParaRPr lang="es-CO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1AFA9D3-BA08-5DCB-D692-9E6F6ECDEE2D}"/>
              </a:ext>
            </a:extLst>
          </p:cNvPr>
          <p:cNvGrpSpPr/>
          <p:nvPr/>
        </p:nvGrpSpPr>
        <p:grpSpPr>
          <a:xfrm>
            <a:off x="6527357" y="991089"/>
            <a:ext cx="4538433" cy="5487202"/>
            <a:chOff x="6527357" y="991089"/>
            <a:chExt cx="4538433" cy="5487202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7C83131D-BFE4-B5F0-4B44-417F2DF9414C}"/>
                </a:ext>
              </a:extLst>
            </p:cNvPr>
            <p:cNvSpPr/>
            <p:nvPr/>
          </p:nvSpPr>
          <p:spPr>
            <a:xfrm>
              <a:off x="6527357" y="991089"/>
              <a:ext cx="2495858" cy="2309036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Gráfico 5" descr="Torre eléctrica contorno">
              <a:extLst>
                <a:ext uri="{FF2B5EF4-FFF2-40B4-BE49-F238E27FC236}">
                  <a16:creationId xmlns:a16="http://schemas.microsoft.com/office/drawing/2014/main" id="{95285EFE-402C-910C-B586-EACF810D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6260" y="991089"/>
              <a:ext cx="2158053" cy="2158053"/>
            </a:xfrm>
            <a:prstGeom prst="rect">
              <a:avLst/>
            </a:prstGeom>
          </p:spPr>
        </p:pic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834AE705-E10F-2B75-1669-CB2BB50A07D5}"/>
                </a:ext>
              </a:extLst>
            </p:cNvPr>
            <p:cNvSpPr/>
            <p:nvPr/>
          </p:nvSpPr>
          <p:spPr>
            <a:xfrm>
              <a:off x="7775286" y="3340908"/>
              <a:ext cx="3290504" cy="3137383"/>
            </a:xfrm>
            <a:prstGeom prst="flowChartConnector">
              <a:avLst/>
            </a:prstGeom>
            <a:solidFill>
              <a:srgbClr val="FAA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Gráfico 7" descr="Plataforma petrolífera contorno">
              <a:extLst>
                <a:ext uri="{FF2B5EF4-FFF2-40B4-BE49-F238E27FC236}">
                  <a16:creationId xmlns:a16="http://schemas.microsoft.com/office/drawing/2014/main" id="{8111F75C-C70B-2379-51F8-4656F8C7C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43638" y="3557875"/>
              <a:ext cx="2495858" cy="249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21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En una escala de 1 a 5, donde 5 es excelente y 1 es muy malo, ¿cómo califica la satisfacción general sobre los servicios ofrecidos por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916244" y="1070248"/>
            <a:ext cx="1027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proveedores y los regulados son los actores con mayor satisfacción general con los servicios ofrecidos por la CREG</a:t>
            </a:r>
            <a:endParaRPr lang="es-C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5E0AD8-6E56-2B31-DC9B-D7417CD19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6967" y="1778134"/>
            <a:ext cx="9578878" cy="46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¿Me podría mencionar qué servicios conoce que presta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89185" y="1070248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regulación del ejercicio de los sectores de energía y gas combustible y la fijación de tarifas de  energía y gas son los servicios más conocidos de la CREG</a:t>
            </a:r>
            <a:endParaRPr lang="es-C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4DC653-19BB-A7AC-42F3-7FCE80EEA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371" y="1795319"/>
            <a:ext cx="9405257" cy="43030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2D44156-5BD2-E0EB-72A6-CB79CB771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913" y="6078301"/>
            <a:ext cx="21717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¿Durante el último año ha utilizado alguno de estos servicios que conoce?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89185" y="1070248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En proporción, los servicios más usados han sido la regulación del ejercicio de los sectores de energía y gas así como la definición de la metodología para el cálculo de las tarifas</a:t>
            </a:r>
            <a:endParaRPr lang="es-C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0F622B-9971-460C-10A1-BF82F78C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915" y="1749937"/>
            <a:ext cx="9730169" cy="433163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7337C2F-5539-9528-2B3D-B3C54EF1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300" y="6053372"/>
            <a:ext cx="21717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En una escala de 1 a 5, donde 5 es excelente y 1 es muy malo ¿Cómo califica la satisfacción sobre los servicios que ha utilizado?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89185" y="1070248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son quienes tienen mayor satisfacción con el servicio de regulación del ejercicio de sectores de energía y gas combustible</a:t>
            </a:r>
            <a:endParaRPr lang="es-CO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E6F9C2-5B44-45F8-9430-7ED87F0BA4B2}"/>
              </a:ext>
            </a:extLst>
          </p:cNvPr>
          <p:cNvSpPr txBox="1"/>
          <p:nvPr/>
        </p:nvSpPr>
        <p:spPr>
          <a:xfrm>
            <a:off x="916244" y="2023545"/>
            <a:ext cx="9766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/>
              <a:t>Regulación del ejercicio de los sectores de energía y gas combustible</a:t>
            </a:r>
            <a:endParaRPr lang="es-CO" sz="1600" b="1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B91B8C-E26A-CEDB-58A6-FB6AD46F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789" y="2362099"/>
            <a:ext cx="8035233" cy="39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En una escala de 1 a 5, donde 5 es excelente y 1 es muy malo ¿Cómo califica la satisfacción sobre los servicios que ha utilizado?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E6F9C2-5B44-45F8-9430-7ED87F0BA4B2}"/>
              </a:ext>
            </a:extLst>
          </p:cNvPr>
          <p:cNvSpPr txBox="1"/>
          <p:nvPr/>
        </p:nvSpPr>
        <p:spPr>
          <a:xfrm>
            <a:off x="916244" y="1795319"/>
            <a:ext cx="7410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Fijación de tarifas de servicios públicos energía y gas</a:t>
            </a:r>
            <a:endParaRPr lang="es-CO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A6AA81-FBF8-6A3F-3294-D3F2AE93AFF0}"/>
              </a:ext>
            </a:extLst>
          </p:cNvPr>
          <p:cNvSpPr txBox="1"/>
          <p:nvPr/>
        </p:nvSpPr>
        <p:spPr>
          <a:xfrm>
            <a:off x="689185" y="1070248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y el gobierno son quienes tienen mayor porcentaje de satisfacción con el servicio de fijación de tarifas servicios públicos de energía y gas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81315D-4B96-25BE-F0A9-80FD2681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6" y="2117879"/>
            <a:ext cx="8726199" cy="43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¿Me podría mencionar los 3 principales aspectos que destaca en la prestación de los servicios ofrecidos por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Estar pendientes de que las empresas cumplan con las regulaciones, la facilidad en el acceso a la información y el buen servicio son los tres aspectos más destacados de la CREG</a:t>
            </a:r>
            <a:endParaRPr lang="es-CO" sz="2000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80E05F0-49DA-4764-0E24-09D9EF3F5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934"/>
              </p:ext>
            </p:extLst>
          </p:nvPr>
        </p:nvGraphicFramePr>
        <p:xfrm>
          <a:off x="7317922" y="1936746"/>
          <a:ext cx="4051300" cy="4147643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842078">
                  <a:extLst>
                    <a:ext uri="{9D8B030D-6E8A-4147-A177-3AD203B41FA5}">
                      <a16:colId xmlns:a16="http://schemas.microsoft.com/office/drawing/2014/main" val="2157630643"/>
                    </a:ext>
                  </a:extLst>
                </a:gridCol>
                <a:gridCol w="1209222">
                  <a:extLst>
                    <a:ext uri="{9D8B030D-6E8A-4147-A177-3AD203B41FA5}">
                      <a16:colId xmlns:a16="http://schemas.microsoft.com/office/drawing/2014/main" val="418856805"/>
                    </a:ext>
                  </a:extLst>
                </a:gridCol>
              </a:tblGrid>
              <a:tr h="429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225028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Están pendientes de que la empresa cumpla con las regulaciones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2472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Hay facilidad en el acceso a la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46318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Ofrecen buen servicio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12805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 una empresa organizada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0725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Ofrecen información oportuna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26557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publica continuamente la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039129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Realizan un buen proceso regulatorio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738647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Cuentan con cronograma regulatorio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194126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Ofrecen información completa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70005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Hay claridad en los procesos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09989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Solucionan las quejas y reclamos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1722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 actualizado los procesos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38369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2917342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895F00C-E6FB-B23C-2877-4801FAB3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52" y="2381332"/>
            <a:ext cx="59436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¿Me podría mencionar los 3 principales aspectos que debe mejorar la CREG en la prestación de sus servicios?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F5AFA5-D1F1-6125-B408-D3FD7BC660F1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Las altas tarifas, los canales de comunicación y la socialización de las regulaciones con los usuarios son los tres aspectos que más debe mejorar la CREG</a:t>
            </a:r>
            <a:endParaRPr lang="es-CO" sz="20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BAE7E24-B08A-118D-A3D1-A1660E370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12676"/>
              </p:ext>
            </p:extLst>
          </p:nvPr>
        </p:nvGraphicFramePr>
        <p:xfrm>
          <a:off x="7947491" y="1857653"/>
          <a:ext cx="3582018" cy="4471719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527572">
                  <a:extLst>
                    <a:ext uri="{9D8B030D-6E8A-4147-A177-3AD203B41FA5}">
                      <a16:colId xmlns:a16="http://schemas.microsoft.com/office/drawing/2014/main" val="651803295"/>
                    </a:ext>
                  </a:extLst>
                </a:gridCol>
                <a:gridCol w="1054446">
                  <a:extLst>
                    <a:ext uri="{9D8B030D-6E8A-4147-A177-3AD203B41FA5}">
                      <a16:colId xmlns:a16="http://schemas.microsoft.com/office/drawing/2014/main" val="1063561562"/>
                    </a:ext>
                  </a:extLst>
                </a:gridCol>
              </a:tblGrid>
              <a:tr h="415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ctr"/>
                </a:tc>
                <a:extLst>
                  <a:ext uri="{0D108BD9-81ED-4DB2-BD59-A6C34878D82A}">
                    <a16:rowId xmlns:a16="http://schemas.microsoft.com/office/drawing/2014/main" val="612579139"/>
                  </a:ext>
                </a:extLst>
              </a:tr>
              <a:tr h="1457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control de tarifas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6194596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canal de comunicación entre la CREG y los usuarios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336070"/>
                  </a:ext>
                </a:extLst>
              </a:tr>
              <a:tr h="308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socialización de las regulaciones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1943520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claridad en los procesos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013772"/>
                  </a:ext>
                </a:extLst>
              </a:tr>
              <a:tr h="1457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 lentos en los procesos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1120055"/>
                  </a:ext>
                </a:extLst>
              </a:tr>
              <a:tr h="4154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Deben anticiparse a los inconvenientes, tener plan de acción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834202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contestan las quejas y reclamos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212436"/>
                  </a:ext>
                </a:extLst>
              </a:tr>
              <a:tr h="1880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tienen en cuenta a la ciudadanía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29140"/>
                  </a:ext>
                </a:extLst>
              </a:tr>
              <a:tr h="4154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regulaciones favorecen a las empresas y no a los usuarios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743881"/>
                  </a:ext>
                </a:extLst>
              </a:tr>
              <a:tr h="3134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Sacan resoluciones que no son oportunas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278997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Existen rezagos regulatorios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673633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 ineficientes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203240"/>
                  </a:ext>
                </a:extLst>
              </a:tr>
              <a:tr h="276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ejecutan lo que se habla en reuniones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636418"/>
                  </a:ext>
                </a:extLst>
              </a:tr>
              <a:tr h="1457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9" marR="7289" marT="7289" marB="0" anchor="b"/>
                </a:tc>
                <a:extLst>
                  <a:ext uri="{0D108BD9-81ED-4DB2-BD59-A6C34878D82A}">
                    <a16:rowId xmlns:a16="http://schemas.microsoft.com/office/drawing/2014/main" val="40698277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64BB3AE8-425D-9DB0-A107-162B7B26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47" y="2359720"/>
            <a:ext cx="5953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4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¿Qué tanto confía en el proceso de emisión de las reglas para la prestación de servicios públicos que realiza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DCEDCA-40F1-BB8E-53AD-1677D0D35197}"/>
              </a:ext>
            </a:extLst>
          </p:cNvPr>
          <p:cNvSpPr txBox="1"/>
          <p:nvPr/>
        </p:nvSpPr>
        <p:spPr>
          <a:xfrm>
            <a:off x="706831" y="1121757"/>
            <a:ext cx="1125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son quienes tienen mayor porcentaje de confianza </a:t>
            </a:r>
            <a:r>
              <a:rPr lang="es-ES" sz="2000" b="1" kern="0" dirty="0">
                <a:latin typeface="Calibri" panose="020F0502020204030204" pitchFamily="34" charset="0"/>
                <a:ea typeface="+mj-ea"/>
                <a:cs typeface="+mj-cs"/>
              </a:rPr>
              <a:t>en el proceso de emisión de las reglas para la prestación de servicios públicos que realiza la CREG</a:t>
            </a:r>
            <a:endParaRPr lang="es-C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BE8AE5-2C3D-E7CA-823C-DE7F152D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737" y="2229193"/>
            <a:ext cx="9198526" cy="37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7873" y="1172094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Ubicación geográfica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390E223-A57B-4F78-B35A-57D5435DA06B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FB1A27-8418-115D-1983-808E45880C6E}"/>
              </a:ext>
            </a:extLst>
          </p:cNvPr>
          <p:cNvGraphicFramePr>
            <a:graphicFrameLocks noGrp="1"/>
          </p:cNvGraphicFramePr>
          <p:nvPr/>
        </p:nvGraphicFramePr>
        <p:xfrm>
          <a:off x="3416300" y="-27378025"/>
          <a:ext cx="5359400" cy="386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1436557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90126641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90061619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Regulados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4009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Usuarios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67207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Gobierno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del gobierno nacional  registradas 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94127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Legislativo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adscritas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47941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Gremios y asociaciones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55601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Medios de comunicación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Tienen presencia en todo el territorio nacional con fuerte concentración en Bogotá. 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89704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Academia/ Consultores del sector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 dirty="0">
                          <a:effectLst/>
                        </a:rPr>
                        <a:t>Tienen presencia en todo el territorio nacional con fuerte concentración en Bogotá </a:t>
                      </a:r>
                      <a:endParaRPr lang="es-ES" sz="11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1405"/>
                  </a:ext>
                </a:extLst>
              </a:tr>
            </a:tbl>
          </a:graphicData>
        </a:graphic>
      </p:graphicFrame>
      <p:pic>
        <p:nvPicPr>
          <p:cNvPr id="5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33916938"/>
            <a:ext cx="334962" cy="320675"/>
          </a:xfrm>
          <a:prstGeom prst="rect">
            <a:avLst/>
          </a:prstGeom>
        </p:spPr>
      </p:pic>
      <p:pic>
        <p:nvPicPr>
          <p:cNvPr id="6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30605413"/>
            <a:ext cx="363538" cy="350837"/>
          </a:xfrm>
          <a:prstGeom prst="rect">
            <a:avLst/>
          </a:prstGeom>
        </p:spPr>
      </p:pic>
      <p:pic>
        <p:nvPicPr>
          <p:cNvPr id="7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31696025"/>
            <a:ext cx="354013" cy="341313"/>
          </a:xfrm>
          <a:prstGeom prst="rect">
            <a:avLst/>
          </a:prstGeom>
        </p:spPr>
      </p:pic>
      <p:pic>
        <p:nvPicPr>
          <p:cNvPr id="8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32775525"/>
            <a:ext cx="393700" cy="379413"/>
          </a:xfrm>
          <a:prstGeom prst="rect">
            <a:avLst/>
          </a:prstGeom>
        </p:spPr>
      </p:pic>
      <p:pic>
        <p:nvPicPr>
          <p:cNvPr id="9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31105475"/>
            <a:ext cx="454025" cy="434975"/>
          </a:xfrm>
          <a:prstGeom prst="rect">
            <a:avLst/>
          </a:prstGeom>
        </p:spPr>
      </p:pic>
      <p:pic>
        <p:nvPicPr>
          <p:cNvPr id="10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33356550"/>
            <a:ext cx="393700" cy="350838"/>
          </a:xfrm>
          <a:prstGeom prst="rect">
            <a:avLst/>
          </a:prstGeom>
        </p:spPr>
      </p:pic>
      <p:pic>
        <p:nvPicPr>
          <p:cNvPr id="11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32265938"/>
            <a:ext cx="333375" cy="320675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7E4A5A1-FFC0-6375-B502-2023C557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54424"/>
              </p:ext>
            </p:extLst>
          </p:nvPr>
        </p:nvGraphicFramePr>
        <p:xfrm>
          <a:off x="2085474" y="1781615"/>
          <a:ext cx="9127958" cy="4507578"/>
        </p:xfrm>
        <a:graphic>
          <a:graphicData uri="http://schemas.openxmlformats.org/drawingml/2006/table">
            <a:tbl>
              <a:tblPr/>
              <a:tblGrid>
                <a:gridCol w="1881830">
                  <a:extLst>
                    <a:ext uri="{9D8B030D-6E8A-4147-A177-3AD203B41FA5}">
                      <a16:colId xmlns:a16="http://schemas.microsoft.com/office/drawing/2014/main" val="546548384"/>
                    </a:ext>
                  </a:extLst>
                </a:gridCol>
                <a:gridCol w="994991">
                  <a:extLst>
                    <a:ext uri="{9D8B030D-6E8A-4147-A177-3AD203B41FA5}">
                      <a16:colId xmlns:a16="http://schemas.microsoft.com/office/drawing/2014/main" val="593404781"/>
                    </a:ext>
                  </a:extLst>
                </a:gridCol>
                <a:gridCol w="6251137">
                  <a:extLst>
                    <a:ext uri="{9D8B030D-6E8A-4147-A177-3AD203B41FA5}">
                      <a16:colId xmlns:a16="http://schemas.microsoft.com/office/drawing/2014/main" val="338928641"/>
                    </a:ext>
                  </a:extLst>
                </a:gridCol>
              </a:tblGrid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Regulados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departamentos y Bogotá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63787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Usuarios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 departamentos y Bogotá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14156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Gobierno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del gobierno nacional  registradas en la base de datos tiene sede principal en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15350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Legislativo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adscritas registradas </a:t>
                      </a:r>
                      <a:b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 la base de datos tiene sede principal en 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96090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Gremios y asociaciones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El 100% de entidades registradas </a:t>
                      </a:r>
                      <a:b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6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 la base de datos tiene sede principal en la capital de Colombia.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120489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Medios de comunicación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Tienen presencia en todo el territorio nacional con fuerte concentración en Bogotá.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43658"/>
                  </a:ext>
                </a:extLst>
              </a:tr>
              <a:tr h="82227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Academia/ Consultores del sector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 Sans Norm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Tienen presencia en todo el territorio nacional con fuerte concentración en Bogotá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80531"/>
                  </a:ext>
                </a:extLst>
              </a:tr>
            </a:tbl>
          </a:graphicData>
        </a:graphic>
      </p:graphicFrame>
      <p:pic>
        <p:nvPicPr>
          <p:cNvPr id="13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63363475"/>
            <a:ext cx="334962" cy="320675"/>
          </a:xfrm>
          <a:prstGeom prst="rect">
            <a:avLst/>
          </a:prstGeom>
        </p:spPr>
      </p:pic>
      <p:pic>
        <p:nvPicPr>
          <p:cNvPr id="14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60051950"/>
            <a:ext cx="363538" cy="350838"/>
          </a:xfrm>
          <a:prstGeom prst="rect">
            <a:avLst/>
          </a:prstGeom>
        </p:spPr>
      </p:pic>
      <p:pic>
        <p:nvPicPr>
          <p:cNvPr id="15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61142563"/>
            <a:ext cx="354013" cy="341312"/>
          </a:xfrm>
          <a:prstGeom prst="rect">
            <a:avLst/>
          </a:prstGeom>
        </p:spPr>
      </p:pic>
      <p:pic>
        <p:nvPicPr>
          <p:cNvPr id="16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62222063"/>
            <a:ext cx="393700" cy="379412"/>
          </a:xfrm>
          <a:prstGeom prst="rect">
            <a:avLst/>
          </a:prstGeom>
        </p:spPr>
      </p:pic>
      <p:pic>
        <p:nvPicPr>
          <p:cNvPr id="17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60552013"/>
            <a:ext cx="454025" cy="434975"/>
          </a:xfrm>
          <a:prstGeom prst="rect">
            <a:avLst/>
          </a:prstGeom>
        </p:spPr>
      </p:pic>
      <p:pic>
        <p:nvPicPr>
          <p:cNvPr id="18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62803088"/>
            <a:ext cx="393700" cy="350837"/>
          </a:xfrm>
          <a:prstGeom prst="rect">
            <a:avLst/>
          </a:prstGeom>
        </p:spPr>
      </p:pic>
      <p:pic>
        <p:nvPicPr>
          <p:cNvPr id="19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61712475"/>
            <a:ext cx="333375" cy="320675"/>
          </a:xfrm>
          <a:prstGeom prst="rect">
            <a:avLst/>
          </a:prstGeom>
        </p:spPr>
      </p:pic>
      <p:pic>
        <p:nvPicPr>
          <p:cNvPr id="20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711" y="1837762"/>
            <a:ext cx="535338" cy="514855"/>
          </a:xfrm>
          <a:prstGeom prst="rect">
            <a:avLst/>
          </a:prstGeom>
        </p:spPr>
      </p:pic>
      <p:pic>
        <p:nvPicPr>
          <p:cNvPr id="21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3178" y="2404660"/>
            <a:ext cx="665553" cy="640088"/>
          </a:xfrm>
          <a:prstGeom prst="rect">
            <a:avLst/>
          </a:prstGeom>
        </p:spPr>
      </p:pic>
      <p:pic>
        <p:nvPicPr>
          <p:cNvPr id="22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6534" y="3110139"/>
            <a:ext cx="474619" cy="456459"/>
          </a:xfrm>
          <a:prstGeom prst="rect">
            <a:avLst/>
          </a:prstGeom>
        </p:spPr>
      </p:pic>
      <p:pic>
        <p:nvPicPr>
          <p:cNvPr id="23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26534" y="3694519"/>
            <a:ext cx="491932" cy="473110"/>
          </a:xfrm>
          <a:prstGeom prst="rect">
            <a:avLst/>
          </a:prstGeom>
        </p:spPr>
      </p:pic>
      <p:pic>
        <p:nvPicPr>
          <p:cNvPr id="24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0974" y="4318247"/>
            <a:ext cx="578742" cy="556598"/>
          </a:xfrm>
          <a:prstGeom prst="rect">
            <a:avLst/>
          </a:prstGeom>
        </p:spPr>
      </p:pic>
      <p:pic>
        <p:nvPicPr>
          <p:cNvPr id="25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99" y="4910365"/>
            <a:ext cx="578742" cy="514855"/>
          </a:xfrm>
          <a:prstGeom prst="rect">
            <a:avLst/>
          </a:prstGeom>
        </p:spPr>
      </p:pic>
      <p:pic>
        <p:nvPicPr>
          <p:cNvPr id="26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9221" y="5589991"/>
            <a:ext cx="491932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¿Ha escuchado o visto algún asunto de corrupción asociado con los servicios que presta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usuarios, los gremios y el gobierno son quienes en mayor proporción han escuchado o visto asuntos de corrupción asociados con servicios de la CREG, con cifras cercanas a 12%</a:t>
            </a:r>
            <a:endParaRPr lang="es-CO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7CAEA6-9B9A-70EC-4D1D-FC7D8C06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360" y="1651755"/>
            <a:ext cx="7619639" cy="48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¿Considera que la CREG cumple con la agenda regulatoria en: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consideran en un 47% que la CREG cumple con la agenda regulatoria en energía eléctrica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E8E274-6764-64BD-F2DD-03AB3281FB0E}"/>
              </a:ext>
            </a:extLst>
          </p:cNvPr>
          <p:cNvSpPr txBox="1"/>
          <p:nvPr/>
        </p:nvSpPr>
        <p:spPr>
          <a:xfrm>
            <a:off x="916244" y="1795319"/>
            <a:ext cx="7410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Energía eléctrica</a:t>
            </a:r>
            <a:endParaRPr lang="es-CO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247A68-C97E-1C2D-7FAA-EE9E4A6A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855" y="2244779"/>
            <a:ext cx="8523629" cy="31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¿Considera que la CREG cumple con la agenda regulatoria en: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E8E274-6764-64BD-F2DD-03AB3281FB0E}"/>
              </a:ext>
            </a:extLst>
          </p:cNvPr>
          <p:cNvSpPr txBox="1"/>
          <p:nvPr/>
        </p:nvSpPr>
        <p:spPr>
          <a:xfrm>
            <a:off x="916244" y="1795319"/>
            <a:ext cx="7410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Gas natural</a:t>
            </a:r>
            <a:endParaRPr lang="es-CO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045FE4-1F51-0515-DDA8-341FE7452A59}"/>
              </a:ext>
            </a:extLst>
          </p:cNvPr>
          <p:cNvSpPr txBox="1"/>
          <p:nvPr/>
        </p:nvSpPr>
        <p:spPr>
          <a:xfrm>
            <a:off x="662490" y="976527"/>
            <a:ext cx="108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consideran en un 46,2% que la CREG cumple con la agenda regulatoria en gas natural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BE738F-6C2F-5E7A-B7A4-A501180D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0174" y="2395637"/>
            <a:ext cx="8386226" cy="30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¿Considera que la CREG cumple con la agenda regulatoria en: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E8E274-6764-64BD-F2DD-03AB3281FB0E}"/>
              </a:ext>
            </a:extLst>
          </p:cNvPr>
          <p:cNvSpPr txBox="1"/>
          <p:nvPr/>
        </p:nvSpPr>
        <p:spPr>
          <a:xfrm>
            <a:off x="916244" y="1795319"/>
            <a:ext cx="7410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Gas Licuado de Petróleo (GLP)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4C816C-32EA-E994-07BC-6CB5888E8997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consideran en un 33,6% que la CREG cumple con la agenda regulatoria en gas licuado de petróleo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351C27-B196-2129-E277-21E1EED3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270" y="2244780"/>
            <a:ext cx="8272499" cy="33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¿Considera que la CREG cumple con la agenda regulatoria en: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E8E274-6764-64BD-F2DD-03AB3281FB0E}"/>
              </a:ext>
            </a:extLst>
          </p:cNvPr>
          <p:cNvSpPr txBox="1"/>
          <p:nvPr/>
        </p:nvSpPr>
        <p:spPr>
          <a:xfrm>
            <a:off x="916244" y="1795319"/>
            <a:ext cx="7410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Combustibles Líquidos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69EA2C-D2A1-3A56-ECE0-B78B7B6BA16E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consideran en un 39,5% que la CREG cumple con la agenda regulatoria en combustibles líquidos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BBA639-ABA4-E169-50AE-5FB31088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142" y="2285900"/>
            <a:ext cx="8465628" cy="3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69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¿Alguna vez ha interpuesto alguna petición, queja o reclamo ante la CREG?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C4DB70-52D3-A463-E82F-28DF50752CE2}"/>
              </a:ext>
            </a:extLst>
          </p:cNvPr>
          <p:cNvSpPr txBox="1"/>
          <p:nvPr/>
        </p:nvSpPr>
        <p:spPr>
          <a:xfrm>
            <a:off x="662490" y="1048950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gremios y los regulados son quienes en mayor proporción han interpuesto alguna PQR ante la CREG.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B8B301-F84F-F94D-EE69-D92E6BF8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683" y="1651756"/>
            <a:ext cx="7616042" cy="48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¿La respuesta fue oportuna?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6594CB-A23B-0014-91DF-B1442BF1664F}"/>
              </a:ext>
            </a:extLst>
          </p:cNvPr>
          <p:cNvSpPr txBox="1"/>
          <p:nvPr/>
        </p:nvSpPr>
        <p:spPr>
          <a:xfrm>
            <a:off x="662490" y="1122951"/>
            <a:ext cx="110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De quienes interpusieron PQR, los regulados son quienes en mayor proporción afirman haber tenido una respuesta oportuna. En total este porcentaje llega a ser de 60,4%</a:t>
            </a:r>
            <a:endParaRPr lang="es-C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E2B45D-5932-D91A-6CDF-1786BD03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314" y="2027103"/>
            <a:ext cx="6933871" cy="44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084032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¿Su solicitud, queja o reclamo fue solucionada?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F983B3-5ED5-CC28-08FC-66F98E13F8C3}"/>
              </a:ext>
            </a:extLst>
          </p:cNvPr>
          <p:cNvSpPr txBox="1"/>
          <p:nvPr/>
        </p:nvSpPr>
        <p:spPr>
          <a:xfrm>
            <a:off x="662490" y="1122951"/>
            <a:ext cx="110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De quienes interpusieron PQR, los regulados y los gremios son quienes en mayor proporción afirman que sus PQR fueron solucionadas. En total este porcentaje llega a ser de 60,4%</a:t>
            </a:r>
            <a:endParaRPr lang="es-C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C9303B-D8F8-9A21-20C4-6075C712C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8314" y="1966267"/>
            <a:ext cx="7441871" cy="45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512773"/>
            <a:ext cx="11275756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¿qué tan claras o fáciles de entender son las regulaciones de la CREG con los usuarios y agentes regulados de energía, gas y combustibles líquidos?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9AF7D9-6247-8745-4F8D-3252B6D39C47}"/>
              </a:ext>
            </a:extLst>
          </p:cNvPr>
          <p:cNvSpPr txBox="1"/>
          <p:nvPr/>
        </p:nvSpPr>
        <p:spPr>
          <a:xfrm>
            <a:off x="706831" y="1121757"/>
            <a:ext cx="1125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regulados son quienes perciben con mayor porcentaje que las regulaciones de la GREG con los usuarios y agentes regulados son claras o fáciles de entender</a:t>
            </a:r>
            <a:endParaRPr lang="es-C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FFADD4-1340-FBB7-E9E0-D0C7DDDF7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844" y="2024715"/>
            <a:ext cx="8812670" cy="43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448660"/>
            <a:ext cx="11275756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¿Por qué considera que son poco claras o nada claras ni fáciles de entender las regulaciones de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26685"/>
            <a:ext cx="1127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utilización de términos técnicos que no se entienden y la falta de capacitaciones o son las principales razones de la falta de claridad en las regulaciones de la CREG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A4F0D9-2346-9831-3113-222513E36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54378"/>
              </p:ext>
            </p:extLst>
          </p:nvPr>
        </p:nvGraphicFramePr>
        <p:xfrm>
          <a:off x="7872799" y="2067418"/>
          <a:ext cx="3654772" cy="3819525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545846">
                  <a:extLst>
                    <a:ext uri="{9D8B030D-6E8A-4147-A177-3AD203B41FA5}">
                      <a16:colId xmlns:a16="http://schemas.microsoft.com/office/drawing/2014/main" val="3275253712"/>
                    </a:ext>
                  </a:extLst>
                </a:gridCol>
                <a:gridCol w="1108926">
                  <a:extLst>
                    <a:ext uri="{9D8B030D-6E8A-4147-A177-3AD203B41FA5}">
                      <a16:colId xmlns:a16="http://schemas.microsoft.com/office/drawing/2014/main" val="365399604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34008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Utilizan términos técnicos que no se entienden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37,7%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028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No dan capacitación para entender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3244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No se sabe realmente en que se basan las regulaciones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9,1%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3807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Se generan muchos vacíos regulatorios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3,9%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19611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No se sabe dónde se encuentra la información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0721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Las metodologías complementarias son complejas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8718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No se entiende porque han subido las tarifas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6715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Los procesos son demorados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2,6%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50104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44464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603E9807-4C57-A458-1D04-4589360E4587}"/>
              </a:ext>
            </a:extLst>
          </p:cNvPr>
          <p:cNvSpPr/>
          <p:nvPr/>
        </p:nvSpPr>
        <p:spPr>
          <a:xfrm>
            <a:off x="1132113" y="2213473"/>
            <a:ext cx="2975429" cy="80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5F39CC7-776E-E333-FD83-DD452832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8" y="2098181"/>
            <a:ext cx="6617607" cy="35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7873" y="1172094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Ficha técnica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390E223-A57B-4F78-B35A-57D5435DA06B}"/>
              </a:ext>
            </a:extLst>
          </p:cNvPr>
          <p:cNvSpPr/>
          <p:nvPr/>
        </p:nvSpPr>
        <p:spPr>
          <a:xfrm>
            <a:off x="5436212" y="255450"/>
            <a:ext cx="5022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FB1A27-8418-115D-1983-808E45880C6E}"/>
              </a:ext>
            </a:extLst>
          </p:cNvPr>
          <p:cNvGraphicFramePr>
            <a:graphicFrameLocks noGrp="1"/>
          </p:cNvGraphicFramePr>
          <p:nvPr/>
        </p:nvGraphicFramePr>
        <p:xfrm>
          <a:off x="3416300" y="-27378025"/>
          <a:ext cx="5359400" cy="386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1436557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90126641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90061619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Regulados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4009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Usuarios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>
                          <a:effectLst/>
                        </a:rPr>
                        <a:t>32 departamentos </a:t>
                      </a:r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67207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Gobierno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del gobierno nacional  registradas 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94127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Legislativo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adscritas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47941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Gremios y asociaciones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El 100% de entidades registradas </a:t>
                      </a:r>
                      <a:br>
                        <a:rPr lang="es-ES" sz="1100" u="none" strike="noStrike">
                          <a:effectLst/>
                        </a:rPr>
                      </a:br>
                      <a:r>
                        <a:rPr lang="es-ES" sz="1100" u="none" strike="noStrike">
                          <a:effectLst/>
                        </a:rPr>
                        <a:t>en la base de datos tiene sede principal en la capital de Colombia.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55601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Medios de comunicación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>
                          <a:effectLst/>
                        </a:rPr>
                        <a:t>Tienen presencia en todo el territorio nacional con fuerte concentración en Bogotá. </a:t>
                      </a:r>
                      <a:endParaRPr lang="es-ES" sz="11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389704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effectLst/>
                        </a:rPr>
                        <a:t>Academia/ Consultores del sector</a:t>
                      </a:r>
                      <a:endParaRPr lang="es-CO" sz="11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Nunito Sans Norm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u="none" strike="noStrike" dirty="0">
                          <a:effectLst/>
                        </a:rPr>
                        <a:t>Tienen presencia en todo el territorio nacional con fuerte concentración en Bogotá </a:t>
                      </a:r>
                      <a:endParaRPr lang="es-ES" sz="11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1405"/>
                  </a:ext>
                </a:extLst>
              </a:tr>
            </a:tbl>
          </a:graphicData>
        </a:graphic>
      </p:graphicFrame>
      <p:pic>
        <p:nvPicPr>
          <p:cNvPr id="5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33916938"/>
            <a:ext cx="334962" cy="320675"/>
          </a:xfrm>
          <a:prstGeom prst="rect">
            <a:avLst/>
          </a:prstGeom>
        </p:spPr>
      </p:pic>
      <p:pic>
        <p:nvPicPr>
          <p:cNvPr id="6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30605413"/>
            <a:ext cx="363538" cy="350837"/>
          </a:xfrm>
          <a:prstGeom prst="rect">
            <a:avLst/>
          </a:prstGeom>
        </p:spPr>
      </p:pic>
      <p:pic>
        <p:nvPicPr>
          <p:cNvPr id="7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31696025"/>
            <a:ext cx="354013" cy="341313"/>
          </a:xfrm>
          <a:prstGeom prst="rect">
            <a:avLst/>
          </a:prstGeom>
        </p:spPr>
      </p:pic>
      <p:pic>
        <p:nvPicPr>
          <p:cNvPr id="8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32775525"/>
            <a:ext cx="393700" cy="379413"/>
          </a:xfrm>
          <a:prstGeom prst="rect">
            <a:avLst/>
          </a:prstGeom>
        </p:spPr>
      </p:pic>
      <p:pic>
        <p:nvPicPr>
          <p:cNvPr id="9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31105475"/>
            <a:ext cx="454025" cy="434975"/>
          </a:xfrm>
          <a:prstGeom prst="rect">
            <a:avLst/>
          </a:prstGeom>
        </p:spPr>
      </p:pic>
      <p:pic>
        <p:nvPicPr>
          <p:cNvPr id="10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33356550"/>
            <a:ext cx="393700" cy="350838"/>
          </a:xfrm>
          <a:prstGeom prst="rect">
            <a:avLst/>
          </a:prstGeom>
        </p:spPr>
      </p:pic>
      <p:pic>
        <p:nvPicPr>
          <p:cNvPr id="11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32265938"/>
            <a:ext cx="333375" cy="320675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7E4A5A1-FFC0-6375-B502-2023C557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46146"/>
              </p:ext>
            </p:extLst>
          </p:nvPr>
        </p:nvGraphicFramePr>
        <p:xfrm>
          <a:off x="1518485" y="2464982"/>
          <a:ext cx="9643979" cy="3070515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3191711">
                  <a:extLst>
                    <a:ext uri="{9D8B030D-6E8A-4147-A177-3AD203B41FA5}">
                      <a16:colId xmlns:a16="http://schemas.microsoft.com/office/drawing/2014/main" val="546548384"/>
                    </a:ext>
                  </a:extLst>
                </a:gridCol>
                <a:gridCol w="6452268">
                  <a:extLst>
                    <a:ext uri="{9D8B030D-6E8A-4147-A177-3AD203B41FA5}">
                      <a16:colId xmlns:a16="http://schemas.microsoft.com/office/drawing/2014/main" val="338928641"/>
                    </a:ext>
                  </a:extLst>
                </a:gridCol>
              </a:tblGrid>
              <a:tr h="614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23236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 dirty="0">
                          <a:solidFill>
                            <a:srgbClr val="37609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  <a:endParaRPr lang="es-CO" sz="16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Realizar el estudio de percepción y satisfacción de las actividades que realiza la Comisión de Regulación de Energía y Gas (CREG).</a:t>
                      </a:r>
                      <a:endParaRPr lang="es-CO" sz="16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624620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E</a:t>
                      </a:r>
                      <a:r>
                        <a:rPr lang="es-CO" sz="16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ncuestas efectivas</a:t>
                      </a:r>
                      <a:endParaRPr lang="es-CO" sz="16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331*</a:t>
                      </a:r>
                      <a:endParaRPr lang="es-CO" sz="16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163787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Fechas de recolección</a:t>
                      </a:r>
                      <a:endParaRPr lang="es-CO" sz="16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23 de noviembre de 2023 a 13 de diciembre de 2023</a:t>
                      </a:r>
                      <a:endParaRPr lang="es-CO" sz="16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614156"/>
                  </a:ext>
                </a:extLst>
              </a:tr>
              <a:tr h="6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Tipo de recolección</a:t>
                      </a:r>
                      <a:endParaRPr lang="es-CO" sz="1600" b="1" i="0" u="none" strike="noStrike" dirty="0">
                        <a:solidFill>
                          <a:srgbClr val="37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u="none" strike="noStrike" dirty="0">
                          <a:solidFill>
                            <a:srgbClr val="404040"/>
                          </a:solidFill>
                          <a:effectLst/>
                        </a:rPr>
                        <a:t>Telefónica - WEB</a:t>
                      </a:r>
                      <a:endParaRPr lang="es-ES" sz="16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315350"/>
                  </a:ext>
                </a:extLst>
              </a:tr>
            </a:tbl>
          </a:graphicData>
        </a:graphic>
      </p:graphicFrame>
      <p:pic>
        <p:nvPicPr>
          <p:cNvPr id="13" name="Gráfico 117" descr="Aula de clases contorno">
            <a:extLst>
              <a:ext uri="{FF2B5EF4-FFF2-40B4-BE49-F238E27FC236}">
                <a16:creationId xmlns:a16="http://schemas.microsoft.com/office/drawing/2014/main" id="{DF0FDBAE-3BF7-49AB-B33D-49E4C83E8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663" y="63363475"/>
            <a:ext cx="334962" cy="320675"/>
          </a:xfrm>
          <a:prstGeom prst="rect">
            <a:avLst/>
          </a:prstGeom>
        </p:spPr>
      </p:pic>
      <p:pic>
        <p:nvPicPr>
          <p:cNvPr id="14" name="Gráfico 118" descr="Insignia registrada contorno">
            <a:extLst>
              <a:ext uri="{FF2B5EF4-FFF2-40B4-BE49-F238E27FC236}">
                <a16:creationId xmlns:a16="http://schemas.microsoft.com/office/drawing/2014/main" id="{B809C2EE-C169-4450-A238-720EBE6E7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6025" y="60051950"/>
            <a:ext cx="363538" cy="350838"/>
          </a:xfrm>
          <a:prstGeom prst="rect">
            <a:avLst/>
          </a:prstGeom>
        </p:spPr>
      </p:pic>
      <p:pic>
        <p:nvPicPr>
          <p:cNvPr id="15" name="Gráfico 119" descr="Banco contorno">
            <a:extLst>
              <a:ext uri="{FF2B5EF4-FFF2-40B4-BE49-F238E27FC236}">
                <a16:creationId xmlns:a16="http://schemas.microsoft.com/office/drawing/2014/main" id="{5ED8DD24-6F87-41D7-AC3F-24001D0EC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75" y="61142563"/>
            <a:ext cx="354013" cy="341312"/>
          </a:xfrm>
          <a:prstGeom prst="rect">
            <a:avLst/>
          </a:prstGeom>
        </p:spPr>
      </p:pic>
      <p:pic>
        <p:nvPicPr>
          <p:cNvPr id="16" name="Gráfico 120" descr="Conexiones contorno">
            <a:extLst>
              <a:ext uri="{FF2B5EF4-FFF2-40B4-BE49-F238E27FC236}">
                <a16:creationId xmlns:a16="http://schemas.microsoft.com/office/drawing/2014/main" id="{485B6141-45E4-42FC-BB25-0C454F9F8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613" y="62222063"/>
            <a:ext cx="393700" cy="379412"/>
          </a:xfrm>
          <a:prstGeom prst="rect">
            <a:avLst/>
          </a:prstGeom>
        </p:spPr>
      </p:pic>
      <p:pic>
        <p:nvPicPr>
          <p:cNvPr id="17" name="Gráfico 121" descr="Niños contorno">
            <a:extLst>
              <a:ext uri="{FF2B5EF4-FFF2-40B4-BE49-F238E27FC236}">
                <a16:creationId xmlns:a16="http://schemas.microsoft.com/office/drawing/2014/main" id="{FAAC782D-C534-48F8-A312-96A3E2485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3325" y="60552013"/>
            <a:ext cx="454025" cy="434975"/>
          </a:xfrm>
          <a:prstGeom prst="rect">
            <a:avLst/>
          </a:prstGeom>
        </p:spPr>
      </p:pic>
      <p:pic>
        <p:nvPicPr>
          <p:cNvPr id="18" name="Gráfico 122" descr="Reseña de cliente contorno">
            <a:extLst>
              <a:ext uri="{FF2B5EF4-FFF2-40B4-BE49-F238E27FC236}">
                <a16:creationId xmlns:a16="http://schemas.microsoft.com/office/drawing/2014/main" id="{4A03ACA2-4EB5-4B2D-8453-0F1C46779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27775" y="62803088"/>
            <a:ext cx="393700" cy="350837"/>
          </a:xfrm>
          <a:prstGeom prst="rect">
            <a:avLst/>
          </a:prstGeom>
        </p:spPr>
      </p:pic>
      <p:pic>
        <p:nvPicPr>
          <p:cNvPr id="19" name="Gráfico 124" descr="Jueza contorno">
            <a:extLst>
              <a:ext uri="{FF2B5EF4-FFF2-40B4-BE49-F238E27FC236}">
                <a16:creationId xmlns:a16="http://schemas.microsoft.com/office/drawing/2014/main" id="{2F76FAB1-A4B3-4A88-8818-D3174FA2E2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29363" y="61712475"/>
            <a:ext cx="333375" cy="3206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5949663-FD9D-0E87-0571-2E9AB7BBE919}"/>
              </a:ext>
            </a:extLst>
          </p:cNvPr>
          <p:cNvSpPr txBox="1"/>
          <p:nvPr/>
        </p:nvSpPr>
        <p:spPr>
          <a:xfrm>
            <a:off x="1518485" y="5994400"/>
            <a:ext cx="858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*Nota: En las estimaciones y cuadros de salida no se presentan algunos actores y desagregaciones en los cuales el tamaño de muestra es reducido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720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evalúa en general a los asesores y comisionados de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AF94BA-7A04-D1C6-633C-344D42C2A819}"/>
              </a:ext>
            </a:extLst>
          </p:cNvPr>
          <p:cNvSpPr txBox="1"/>
          <p:nvPr/>
        </p:nvSpPr>
        <p:spPr>
          <a:xfrm>
            <a:off x="706831" y="1121757"/>
            <a:ext cx="1125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proveedores y consultores son quienes mejor evalúan en general a los asesores y comisionados de la CREG. Los usuarios son quienes los evalúan con menores calificaciones. </a:t>
            </a:r>
            <a:endParaRPr lang="es-C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2B397D-80DC-87B2-96AB-74FEABFE6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570" y="1963556"/>
            <a:ext cx="8726199" cy="43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1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conocimiento y experiencia de los asesores y comisionados es mejor evaluado por los proveedores y consultores. Mientras que es evaluado con menores calificaciones por usuarios y gremios.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conocimiento y experiencia</a:t>
            </a:r>
            <a:endParaRPr lang="es-CO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ADB82C-38C5-6757-7ED1-DDB17E13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28" y="2042032"/>
            <a:ext cx="8723151" cy="43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6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cumplimiento de los compromisos que adquieren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2794D-0DF5-EED5-1839-E7FC6E2D442D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cumplimiento de los asesores y comisionados es mejor evaluado por los proveedores y consultores. Mientras que es evaluado con menores calificaciones por usuarios y gremios.</a:t>
            </a:r>
            <a:endParaRPr lang="es-C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71661A-5CFA-8B01-869B-35C7F1D9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5128" y="2073069"/>
            <a:ext cx="8723151" cy="43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amabilidad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05782D-7018-BB7B-CEB4-CD3A3CD37FC3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amabilidad de los asesores y comisionados es mejor evaluada por los proveedores y consultores. Mientras que es evaluado con menores calificaciones por los usuarios.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B4D6AF-AFA7-5016-2678-AFEAB53BE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230" y="1992190"/>
            <a:ext cx="8847684" cy="4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El profesionalismo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243F3C-2486-3BDB-BE7C-70CCAC29B50D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profesionalismo de los asesores y comisionados es mejor evaluado por los proveedores y consultores. Mientras que es evaluado con menores calificaciones por usuarios y gobierno.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C37CB5-67D3-56A0-664D-2735499C5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4608" y="2133873"/>
            <a:ext cx="8322781" cy="41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9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Su nivel técnico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9929A5-0ABE-C7D0-1FDB-6327876B125F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nivel técnico de los asesores y comisionados es mejor evaluado por los proveedores y consultores. Mientras que es evaluado con menores calificaciones por usuarios.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DAACF0-A1A6-AEFF-6008-1C34323F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230" y="2042032"/>
            <a:ext cx="8725540" cy="43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8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884764" y="1867802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disposición que muestran para atender sus consultas o requerimientos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67879-67C7-DBFA-86C2-B6DAFDA5156C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disposición de los asesores y comisionados es mejor evaluada por los proveedores y consultores. Mientras que es evaluada con menores calificaciones por usuarios y gremios.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B790ED-9906-20C0-D879-E5BD5962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434" y="2108786"/>
            <a:ext cx="8694130" cy="43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Continuando con la evaluación en detalle del proceso de los asesores y comisionados, ¿Cómo los evalúa en cuanto a…?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E5CBA4-7ED1-EB1D-7F65-D0F239FB330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facilidad para contactarles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B9F2FC-6FE3-CC93-C7BC-29E9A61402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facilidad para contactar a los asesores y comisionados es evaluada en general con un alto porcentaje como baja o regular, especialmente por los gremios y usuarios.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5FFC84-F317-9388-7D3F-BAD3ACA8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14" y="2133873"/>
            <a:ext cx="8579486" cy="42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4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¿Qué sugerencias tiene para los asesores y comisionados de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general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Las sugerencias para asesores y comisionados son principalmente acercarse más a la comunidad y brindar mejor comunicación y mayor socialización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A64AEF-9381-BCD3-D391-AC23330A4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81809"/>
              </p:ext>
            </p:extLst>
          </p:nvPr>
        </p:nvGraphicFramePr>
        <p:xfrm>
          <a:off x="7174329" y="2345815"/>
          <a:ext cx="4355180" cy="3709641"/>
        </p:xfrm>
        <a:graphic>
          <a:graphicData uri="http://schemas.openxmlformats.org/drawingml/2006/table">
            <a:tbl>
              <a:tblPr/>
              <a:tblGrid>
                <a:gridCol w="3317263">
                  <a:extLst>
                    <a:ext uri="{9D8B030D-6E8A-4147-A177-3AD203B41FA5}">
                      <a16:colId xmlns:a16="http://schemas.microsoft.com/office/drawing/2014/main" val="3570737191"/>
                    </a:ext>
                  </a:extLst>
                </a:gridCol>
                <a:gridCol w="1037917">
                  <a:extLst>
                    <a:ext uri="{9D8B030D-6E8A-4147-A177-3AD203B41FA5}">
                      <a16:colId xmlns:a16="http://schemas.microsoft.com/office/drawing/2014/main" val="3528339965"/>
                    </a:ext>
                  </a:extLst>
                </a:gridCol>
              </a:tblGrid>
              <a:tr h="639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57873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Mayor acercamiento con la comunidad – darse a conocer más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68534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haya una mejor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3634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Más capacitaciones – más talleres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499259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conozcan los territorios y se desplacen a las regiones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30320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respondan las inquietudes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34670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se brinde información completa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4927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realicen asesoramiento continuo a los vocales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506467"/>
                  </a:ext>
                </a:extLst>
              </a:tr>
              <a:tr h="383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3494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0511290C-3891-95D5-DB3C-9AF5CCF1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516116"/>
            <a:ext cx="6429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7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¿Usted ha recibido información sobre las regulaciones o servicios que presta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Los consultores, los regulados y los gremios son quienes en mayor porcentaje han recibido información sobre las regulaciones o servicios que presta la CREG</a:t>
            </a:r>
            <a:endParaRPr lang="es-C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30F185-DCF9-5831-95CA-D72964E8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5638" y="1758554"/>
            <a:ext cx="7294547" cy="45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C9F6-BB6A-B1DB-1B7D-4C7F24808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INFORMACIÓN DEMOGRÁFICA</a:t>
            </a:r>
            <a:endParaRPr lang="es-CO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74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39655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¿Por qué medio ha recibido información sobre las regulaciones o servicios que presta o expide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correo electrónico y la página web son los medios por donde las personas han recibido más información sobre las regulaciones y servicios que ofrece la CREG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3325EB-6B17-983E-528D-CF1265EA3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04365"/>
              </p:ext>
            </p:extLst>
          </p:nvPr>
        </p:nvGraphicFramePr>
        <p:xfrm>
          <a:off x="7678057" y="2005381"/>
          <a:ext cx="3614057" cy="386395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2875951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1543728796"/>
                    </a:ext>
                  </a:extLst>
                </a:gridCol>
              </a:tblGrid>
              <a:tr h="7142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425911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Correo electrónico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75,6%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08371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Página web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9567911"/>
                  </a:ext>
                </a:extLst>
              </a:tr>
              <a:tr h="4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Reuniones presenciales o virtuales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4,3%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0747162"/>
                  </a:ext>
                </a:extLst>
              </a:tr>
              <a:tr h="4523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Radio, televisión y otros medios audiovisuales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3,8%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6359455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Redes sociales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334462"/>
                  </a:ext>
                </a:extLst>
              </a:tr>
              <a:tr h="4285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Capacitaciones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747105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Talleres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670300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Mensajes de texto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569898"/>
                  </a:ext>
                </a:extLst>
              </a:tr>
              <a:tr h="4118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Carteleras, boletines, folletos u otros recursos físicos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27721"/>
                  </a:ext>
                </a:extLst>
              </a:tr>
              <a:tr h="238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88580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71018BD-3080-2AA4-ED67-44229972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0" y="2736985"/>
            <a:ext cx="655111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177396"/>
            <a:ext cx="10613265" cy="523222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A futuro ¿Por qué medio de comunicación le gustaría ser notificado sobre la regulación expedida por la CREG para la prestación de servicios públicos de energía, gas y combustible líquido?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correo electrónico es el principal medio por el cual los encuestados les gustaría ser notificados sobre la regulación expedida por la CREG.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6F0BBB-2758-33EF-9501-1D422AD15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31090"/>
              </p:ext>
            </p:extLst>
          </p:nvPr>
        </p:nvGraphicFramePr>
        <p:xfrm>
          <a:off x="7426778" y="1880973"/>
          <a:ext cx="3695700" cy="40005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12094175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37530317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8721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Correo electrónico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78,5%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2718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Redes sociales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08502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Página web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3,0%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22474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Capacitaciones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8858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Talleres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740021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Televisión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773144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Internet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5702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Prensa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3283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YouTube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6377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002157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03CB5B4-AD3D-84E4-29F2-98969F38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6" y="2564067"/>
            <a:ext cx="6829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5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079328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considera que se puede mejorar la comunicación con usted o la institución que representa y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Las mejoras en la comunicación con los distintos actores encuestados pueden darse a través de más capacitaciones y mediante la ampliación y mejora de los canales de comunicación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D46EB9-8A0E-1B16-2D4A-0CBCCCF40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81859"/>
              </p:ext>
            </p:extLst>
          </p:nvPr>
        </p:nvGraphicFramePr>
        <p:xfrm>
          <a:off x="7947491" y="2155735"/>
          <a:ext cx="3409320" cy="3452271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257269">
                  <a:extLst>
                    <a:ext uri="{9D8B030D-6E8A-4147-A177-3AD203B41FA5}">
                      <a16:colId xmlns:a16="http://schemas.microsoft.com/office/drawing/2014/main" val="1141777875"/>
                    </a:ext>
                  </a:extLst>
                </a:gridCol>
                <a:gridCol w="1152051">
                  <a:extLst>
                    <a:ext uri="{9D8B030D-6E8A-4147-A177-3AD203B41FA5}">
                      <a16:colId xmlns:a16="http://schemas.microsoft.com/office/drawing/2014/main" val="1698438437"/>
                    </a:ext>
                  </a:extLst>
                </a:gridCol>
              </a:tblGrid>
              <a:tr h="6638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025264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Dar mayor capacitación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24,2%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671847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Divulgando metodologías aplicadas en la regulación de tarifas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390603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Enviando información por correo, whatsapp, teléfono, chat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13,3%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380457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Divulgando la información por página web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9,4%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042322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Utilizando términos técnicos fáciles de entender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7,3%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4250708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Realizando procesos de regulación oportunos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2,7%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544328"/>
                  </a:ext>
                </a:extLst>
              </a:tr>
              <a:tr h="3983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84764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9826852-C248-1154-8DDD-A3CA739B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0" y="2208597"/>
            <a:ext cx="68865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0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079328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¿Qué canal o medio ha utilizado principalmente en el último año para conocer sobre las regulaciones o servicios que presta la CREG?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página web ha sido el medio más utilizado en el último año para conocer sobre las regulaciones o servicios que presta la CREG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E8AED8-CE3B-E3E2-A911-66FE3DE21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40373"/>
              </p:ext>
            </p:extLst>
          </p:nvPr>
        </p:nvGraphicFramePr>
        <p:xfrm>
          <a:off x="7313109" y="2005380"/>
          <a:ext cx="4216400" cy="365760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2655475">
                  <a:extLst>
                    <a:ext uri="{9D8B030D-6E8A-4147-A177-3AD203B41FA5}">
                      <a16:colId xmlns:a16="http://schemas.microsoft.com/office/drawing/2014/main" val="3860174080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124023858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Categoría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0404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Página web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59,8%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12147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Correo electrónico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4589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Telefónico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4699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Talleres o capacitaciones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3047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Televisión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1,5%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6266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Presencial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88434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Redes sociales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56766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Vocales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0,6%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9792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Base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28449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74629AE-9FE6-1B4B-B939-24BBAA198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04" y="2276842"/>
            <a:ext cx="58578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7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079328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En una escala es 1 a 5, donde 5 es muy útil y 1 es poco útil ¿qué tan útil ha sido la información proporcionada por los canales utilizados?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Página web</a:t>
            </a:r>
            <a:endParaRPr lang="es-CO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BCC808-356A-9DD0-7BE2-8A25E17E6A5F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información proporcionada por la página web es calificada como útil en general por los diferentes actores, aunque presenta mayor calificación de “regular” por los usuarios y gremios</a:t>
            </a:r>
            <a:endParaRPr lang="es-C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D09F60-E6FA-B2ED-C339-3D8E02CE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229" y="1964596"/>
            <a:ext cx="8194541" cy="40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52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079328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¿La información que ha consultado o requerido fue resuelta a través de este canal? **Porcentaje de respuestas afirmativas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773194" y="1140828"/>
            <a:ext cx="108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El medio donde más se resuelven consultas es la página web</a:t>
            </a:r>
            <a:endParaRPr lang="es-CO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929717-24F3-8576-26C4-8AC669E8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51" y="1651756"/>
            <a:ext cx="6645277" cy="42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4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26399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califica la página web de la CREG en cuanto a ______?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La facilidad de encontrar información en la página web es calificada como buena, en general, especialmente por proveedores, usuarios y regulados.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facilidad de encontrar la información que usted necesita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77BCBB-0DFB-E7C8-0758-B7CE3EB2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4150" y="2005380"/>
            <a:ext cx="8324620" cy="41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5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00071" y="6294771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califica la página web de la CREG en cuanto a ______?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Lo amigable de la página web (diseño, calidad de las imágenes, distribución de la información)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32D978-AE6C-043B-BE2B-15085834E616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Lo amigable de la página web es calificada como muy buena, en general, especialmente por proveedores, regulados y consultores.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09C7B2-CC3A-A955-AE1E-2E50B4597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914" y="2005380"/>
            <a:ext cx="8471856" cy="42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1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294771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¿Usted conoce el gestor normativo de la CREG - Alejandría?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En total, el 35,8% de los encuestados conoce el gestor normativo Alejandría, quienes en mayor porcentaje lo conocen son los consultores y los proveedores.</a:t>
            </a:r>
            <a:endParaRPr lang="es-CO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1A1897-B90F-1ACD-A403-B726E8E8A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7313" y="1838562"/>
            <a:ext cx="7162872" cy="44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4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277402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califica el gestor normativo de la CREG – Alejandría en cuanto a ______?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773194" y="1103718"/>
            <a:ext cx="108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En general, la utilidad de la información contenida en Alejandría es considerada como buena 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utilidad de la información contenida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A24AF8-0AF1-D10E-731C-65C7F7BF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680" y="2050867"/>
            <a:ext cx="8268640" cy="41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1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68738" y="1133646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sz="2000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Edad promedio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390E223-A57B-4F78-B35A-57D5435DA06B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066638-BA3B-D5B9-D138-F68713DB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5" y="1697866"/>
            <a:ext cx="8706848" cy="45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294771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califica el gestor normativo de la CREG – Alejandría en cuanto a ______?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58% de los encuestados afirman que es fácil encontrar información en el gestor Alejandría. Para los gremios y el gobierno es menos fácil la búsqueda de información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facilidad de encontrar la información que usted necesita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800BC1-C19C-C1D5-6E55-BE54D6D0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9000" y="2055310"/>
            <a:ext cx="8310943" cy="41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15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D2612C-31F5-6CB9-BFBE-BA79106BCD54}"/>
              </a:ext>
            </a:extLst>
          </p:cNvPr>
          <p:cNvSpPr txBox="1"/>
          <p:nvPr/>
        </p:nvSpPr>
        <p:spPr>
          <a:xfrm>
            <a:off x="916244" y="1795319"/>
            <a:ext cx="95425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Lo amigable (diseño, calidad de las imágenes, distribución de la información)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C7E58CC4-EE1B-A71A-D078-9F6FEB69C59D}"/>
              </a:ext>
            </a:extLst>
          </p:cNvPr>
          <p:cNvSpPr/>
          <p:nvPr/>
        </p:nvSpPr>
        <p:spPr>
          <a:xfrm>
            <a:off x="916244" y="6294771"/>
            <a:ext cx="10613265" cy="30777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¿Cómo califica el gestor normativo de la CREG – Alejandría en cuanto a ______? 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3061AF-3DA1-5529-A8DF-6F24BB10E6C7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59% de los encuestados afirman que el gestor Alejandría es amigable. Para los gremios y consultores es menos amigable el gestor.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C13F7E-EDC9-CEF4-0049-7854C5E2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7397" y="2038037"/>
            <a:ext cx="8441373" cy="41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8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223" y="926685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s-ES" altLang="es-CO" dirty="0">
              <a:latin typeface="Century Gothic" panose="020B0502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6244" y="6079328"/>
            <a:ext cx="10613265" cy="523222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r>
              <a:rPr lang="es-ES" sz="1400" b="1" kern="0" dirty="0">
                <a:latin typeface="Calibri" panose="020F0502020204030204" pitchFamily="34" charset="0"/>
                <a:ea typeface="+mj-ea"/>
                <a:cs typeface="+mj-cs"/>
              </a:rPr>
              <a:t>¿Qué le gustaría conocer sobre la Comisión encargada de expedir las reglas para la prestación de servicios públicos de energía, gas y combustibles líquidos en Colombia?</a:t>
            </a:r>
            <a:endParaRPr lang="es-CO" sz="1400" b="1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EA1CD50-32FC-4ADC-919E-C22D85C60F2B}"/>
              </a:ext>
            </a:extLst>
          </p:cNvPr>
          <p:cNvSpPr/>
          <p:nvPr/>
        </p:nvSpPr>
        <p:spPr>
          <a:xfrm>
            <a:off x="5436212" y="255450"/>
            <a:ext cx="5022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CF5A352-1B02-73C1-51B3-7ADF38273B58}"/>
              </a:ext>
            </a:extLst>
          </p:cNvPr>
          <p:cNvSpPr txBox="1"/>
          <p:nvPr/>
        </p:nvSpPr>
        <p:spPr>
          <a:xfrm>
            <a:off x="662490" y="976527"/>
            <a:ext cx="108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 los encuestados en general les gustaría conocer más sobre los procesos que lleva a cabo la CREG, sobre quiénes conforman la comisión, y sobre normas y protocolos que se deben cumplir. 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7BF705-A7D8-5F85-D5E1-2B2396F7E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42488"/>
              </p:ext>
            </p:extLst>
          </p:nvPr>
        </p:nvGraphicFramePr>
        <p:xfrm>
          <a:off x="7190751" y="1998567"/>
          <a:ext cx="4338758" cy="3715794"/>
        </p:xfrm>
        <a:graphic>
          <a:graphicData uri="http://schemas.openxmlformats.org/drawingml/2006/table">
            <a:tbl>
              <a:tblPr/>
              <a:tblGrid>
                <a:gridCol w="3409024">
                  <a:extLst>
                    <a:ext uri="{9D8B030D-6E8A-4147-A177-3AD203B41FA5}">
                      <a16:colId xmlns:a16="http://schemas.microsoft.com/office/drawing/2014/main" val="143419501"/>
                    </a:ext>
                  </a:extLst>
                </a:gridCol>
                <a:gridCol w="929734">
                  <a:extLst>
                    <a:ext uri="{9D8B030D-6E8A-4147-A177-3AD203B41FA5}">
                      <a16:colId xmlns:a16="http://schemas.microsoft.com/office/drawing/2014/main" val="3842165475"/>
                    </a:ext>
                  </a:extLst>
                </a:gridCol>
              </a:tblGrid>
              <a:tr h="6121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90436"/>
                  </a:ext>
                </a:extLst>
              </a:tr>
              <a:tr h="612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Tener más información de los procesos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0601"/>
                  </a:ext>
                </a:extLst>
              </a:tr>
              <a:tr h="21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Quiénes conforman la comisión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903941"/>
                  </a:ext>
                </a:extLst>
              </a:tr>
              <a:tr h="21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sea una entidad que se dé a conocer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92401"/>
                  </a:ext>
                </a:extLst>
              </a:tr>
              <a:tr h="4080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hagan públicas las soluciones finales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22788"/>
                  </a:ext>
                </a:extLst>
              </a:tr>
              <a:tr h="4080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 las herramientas tecnológicas que utilizan para la toma de decisiones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73907"/>
                  </a:ext>
                </a:extLst>
              </a:tr>
              <a:tr h="4080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Tener en cuenta el desarrollo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05975"/>
                  </a:ext>
                </a:extLst>
              </a:tr>
              <a:tr h="21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los procesos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29780"/>
                  </a:ext>
                </a:extLst>
              </a:tr>
              <a:tr h="4080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tengan conocimientos técnicos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251238"/>
                  </a:ext>
                </a:extLst>
              </a:tr>
              <a:tr h="214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639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9031EE1-8ABA-B53A-4171-2DE669BA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0" y="2246739"/>
            <a:ext cx="6365138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9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5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7873" y="1172094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Género</a:t>
            </a:r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B594AA34-03C3-D952-25ED-64B82B4D15C7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8F3961-EFF1-28B4-9EA2-90B81DC6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04" y="1451869"/>
            <a:ext cx="9650592" cy="47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0676" y="1077388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Educación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868CF0AE-D24F-B8C8-DF2C-CECAEC77159A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76E2A5-817E-AFF0-A3BA-DED02557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9243" y="1231305"/>
            <a:ext cx="9093513" cy="54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0676" y="1077388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Grupo étnico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868CF0AE-D24F-B8C8-DF2C-CECAEC77159A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0640FD-835F-1DB1-3A62-D67BAD1F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07" y="1590896"/>
            <a:ext cx="9637551" cy="4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0676" y="1077388"/>
            <a:ext cx="6986962" cy="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s-ES" altLang="es-CO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Discapacidad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868CF0AE-D24F-B8C8-DF2C-CECAEC77159A}"/>
              </a:ext>
            </a:extLst>
          </p:cNvPr>
          <p:cNvSpPr/>
          <p:nvPr/>
        </p:nvSpPr>
        <p:spPr>
          <a:xfrm>
            <a:off x="6096000" y="209283"/>
            <a:ext cx="502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694BD-E090-E695-4D97-6DFB9A05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947" y="1470805"/>
            <a:ext cx="8705253" cy="51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967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7266</TotalTime>
  <Words>3127</Words>
  <Application>Microsoft Office PowerPoint</Application>
  <PresentationFormat>Panorámica</PresentationFormat>
  <Paragraphs>434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Nunito Sans Normal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INFORMACIÓN DEMOGRÁFICA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Velandia</dc:creator>
  <cp:lastModifiedBy>Juan Camilo Ramirez Lozano</cp:lastModifiedBy>
  <cp:revision>527</cp:revision>
  <dcterms:created xsi:type="dcterms:W3CDTF">2019-04-02T16:57:36Z</dcterms:created>
  <dcterms:modified xsi:type="dcterms:W3CDTF">2024-03-04T14:16:30Z</dcterms:modified>
</cp:coreProperties>
</file>