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72" r:id="rId2"/>
  </p:sldMasterIdLst>
  <p:notesMasterIdLst>
    <p:notesMasterId r:id="rId20"/>
  </p:notesMasterIdLst>
  <p:handoutMasterIdLst>
    <p:handoutMasterId r:id="rId21"/>
  </p:handoutMasterIdLst>
  <p:sldIdLst>
    <p:sldId id="256" r:id="rId3"/>
    <p:sldId id="265" r:id="rId4"/>
    <p:sldId id="4440" r:id="rId5"/>
    <p:sldId id="257" r:id="rId6"/>
    <p:sldId id="261" r:id="rId7"/>
    <p:sldId id="262" r:id="rId8"/>
    <p:sldId id="264" r:id="rId9"/>
    <p:sldId id="4441" r:id="rId10"/>
    <p:sldId id="4442" r:id="rId11"/>
    <p:sldId id="271" r:id="rId12"/>
    <p:sldId id="274" r:id="rId13"/>
    <p:sldId id="268" r:id="rId14"/>
    <p:sldId id="270" r:id="rId15"/>
    <p:sldId id="4438" r:id="rId16"/>
    <p:sldId id="4439" r:id="rId17"/>
    <p:sldId id="275" r:id="rId18"/>
    <p:sldId id="259" r:id="rId1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9" autoAdjust="0"/>
    <p:restoredTop sz="94660"/>
  </p:normalViewPr>
  <p:slideViewPr>
    <p:cSldViewPr snapToGrid="0">
      <p:cViewPr varScale="1">
        <p:scale>
          <a:sx n="72" d="100"/>
          <a:sy n="72" d="100"/>
        </p:scale>
        <p:origin x="624" y="66"/>
      </p:cViewPr>
      <p:guideLst/>
    </p:cSldViewPr>
  </p:slideViewPr>
  <p:notesTextViewPr>
    <p:cViewPr>
      <p:scale>
        <a:sx n="1" d="1"/>
        <a:sy n="1" d="1"/>
      </p:scale>
      <p:origin x="0" y="0"/>
    </p:cViewPr>
  </p:notesTextViewPr>
  <p:notesViewPr>
    <p:cSldViewPr snapToGrid="0">
      <p:cViewPr varScale="1">
        <p:scale>
          <a:sx n="68" d="100"/>
          <a:sy n="68" d="100"/>
        </p:scale>
        <p:origin x="280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196B02-C669-4935-9C3B-1F23DA9026A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F8A18B2F-4BEF-4F99-BBEC-81D02CAC0068}" type="pres">
      <dgm:prSet presAssocID="{86196B02-C669-4935-9C3B-1F23DA9026A4}" presName="diagram" presStyleCnt="0">
        <dgm:presLayoutVars>
          <dgm:dir/>
          <dgm:resizeHandles val="exact"/>
        </dgm:presLayoutVars>
      </dgm:prSet>
      <dgm:spPr/>
    </dgm:pt>
  </dgm:ptLst>
  <dgm:cxnLst>
    <dgm:cxn modelId="{64FD0FDD-0566-4D08-B8EC-5B238B04D915}" type="presOf" srcId="{86196B02-C669-4935-9C3B-1F23DA9026A4}" destId="{F8A18B2F-4BEF-4F99-BBEC-81D02CAC006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4954BE-E15F-43F4-ACAF-E7CE6732BF76}"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s-CO"/>
        </a:p>
      </dgm:t>
    </dgm:pt>
    <dgm:pt modelId="{23AC5C9E-0A99-45D8-8009-98DEE965F076}">
      <dgm:prSet custT="1"/>
      <dgm:spPr>
        <a:solidFill>
          <a:schemeClr val="bg1"/>
        </a:solidFill>
        <a:ln w="38100">
          <a:solidFill>
            <a:srgbClr val="00B0F0"/>
          </a:solidFill>
        </a:ln>
      </dgm:spPr>
      <dgm:t>
        <a:bodyPr/>
        <a:lstStyle/>
        <a:p>
          <a:r>
            <a:rPr lang="es-ES" sz="1400" dirty="0">
              <a:solidFill>
                <a:schemeClr val="tx1">
                  <a:lumMod val="85000"/>
                  <a:lumOff val="15000"/>
                </a:schemeClr>
              </a:solidFill>
            </a:rPr>
            <a:t>Transporte de biocombustibles </a:t>
          </a:r>
          <a:endParaRPr lang="es-CO" sz="1400" dirty="0">
            <a:solidFill>
              <a:schemeClr val="tx1">
                <a:lumMod val="85000"/>
                <a:lumOff val="15000"/>
              </a:schemeClr>
            </a:solidFill>
          </a:endParaRPr>
        </a:p>
      </dgm:t>
    </dgm:pt>
    <dgm:pt modelId="{5A24B609-D7B9-4727-BB24-83F01CDC0E23}" type="parTrans" cxnId="{F8772D1B-460B-410B-99EF-DBE5D0A792B0}">
      <dgm:prSet/>
      <dgm:spPr/>
      <dgm:t>
        <a:bodyPr/>
        <a:lstStyle/>
        <a:p>
          <a:endParaRPr lang="es-CO" sz="2000">
            <a:solidFill>
              <a:srgbClr val="FF0000"/>
            </a:solidFill>
            <a:highlight>
              <a:srgbClr val="FFFF00"/>
            </a:highlight>
          </a:endParaRPr>
        </a:p>
      </dgm:t>
    </dgm:pt>
    <dgm:pt modelId="{857386F7-F69A-47E9-8FCA-4C0ABE436364}" type="sibTrans" cxnId="{F8772D1B-460B-410B-99EF-DBE5D0A792B0}">
      <dgm:prSet/>
      <dgm:spPr>
        <a:solidFill>
          <a:srgbClr val="FFFF00"/>
        </a:solidFill>
      </dgm:spPr>
      <dgm:t>
        <a:bodyPr/>
        <a:lstStyle/>
        <a:p>
          <a:endParaRPr lang="es-CO" sz="2000">
            <a:solidFill>
              <a:srgbClr val="FFFF00"/>
            </a:solidFill>
            <a:highlight>
              <a:srgbClr val="FFFF00"/>
            </a:highlight>
          </a:endParaRPr>
        </a:p>
      </dgm:t>
    </dgm:pt>
    <dgm:pt modelId="{F8B6321F-10F9-4E60-8077-6C854BB34E12}">
      <dgm:prSet custT="1"/>
      <dgm:spPr>
        <a:solidFill>
          <a:schemeClr val="bg1"/>
        </a:solidFill>
        <a:ln w="38100">
          <a:solidFill>
            <a:srgbClr val="00B0F0"/>
          </a:solidFill>
        </a:ln>
      </dgm:spPr>
      <dgm:t>
        <a:bodyPr/>
        <a:lstStyle/>
        <a:p>
          <a:r>
            <a:rPr lang="es-ES" sz="1400">
              <a:solidFill>
                <a:schemeClr val="tx1">
                  <a:lumMod val="85000"/>
                  <a:lumOff val="15000"/>
                </a:schemeClr>
              </a:solidFill>
            </a:rPr>
            <a:t>Funciones y competencia de la CREG</a:t>
          </a:r>
          <a:endParaRPr lang="es-CO" sz="1400">
            <a:solidFill>
              <a:schemeClr val="tx1">
                <a:lumMod val="85000"/>
                <a:lumOff val="15000"/>
              </a:schemeClr>
            </a:solidFill>
          </a:endParaRPr>
        </a:p>
      </dgm:t>
    </dgm:pt>
    <dgm:pt modelId="{C9981E27-0F48-4B16-B5A3-9EC002A89B2E}" type="parTrans" cxnId="{CFC4159E-D84B-430B-AB8C-A3DCC0EB9A47}">
      <dgm:prSet/>
      <dgm:spPr/>
      <dgm:t>
        <a:bodyPr/>
        <a:lstStyle/>
        <a:p>
          <a:endParaRPr lang="es-CO" sz="2000">
            <a:solidFill>
              <a:srgbClr val="FF0000"/>
            </a:solidFill>
            <a:highlight>
              <a:srgbClr val="FFFF00"/>
            </a:highlight>
          </a:endParaRPr>
        </a:p>
      </dgm:t>
    </dgm:pt>
    <dgm:pt modelId="{747F48F8-6AC6-4DFD-A6D0-0D5661937054}" type="sibTrans" cxnId="{CFC4159E-D84B-430B-AB8C-A3DCC0EB9A47}">
      <dgm:prSet/>
      <dgm:spPr>
        <a:solidFill>
          <a:srgbClr val="FFFF00"/>
        </a:solidFill>
      </dgm:spPr>
      <dgm:t>
        <a:bodyPr/>
        <a:lstStyle/>
        <a:p>
          <a:endParaRPr lang="es-CO" sz="2000">
            <a:solidFill>
              <a:srgbClr val="FFFF00"/>
            </a:solidFill>
            <a:highlight>
              <a:srgbClr val="FFFF00"/>
            </a:highlight>
          </a:endParaRPr>
        </a:p>
      </dgm:t>
    </dgm:pt>
    <dgm:pt modelId="{C12FA039-2D8B-473C-9346-0647C4BCE5B7}">
      <dgm:prSet custT="1"/>
      <dgm:spPr>
        <a:solidFill>
          <a:schemeClr val="bg1"/>
        </a:solidFill>
        <a:ln w="38100">
          <a:solidFill>
            <a:srgbClr val="00B0F0"/>
          </a:solidFill>
        </a:ln>
      </dgm:spPr>
      <dgm:t>
        <a:bodyPr/>
        <a:lstStyle/>
        <a:p>
          <a:r>
            <a:rPr lang="es-CO" sz="1400" dirty="0">
              <a:solidFill>
                <a:schemeClr val="tx1">
                  <a:lumMod val="85000"/>
                  <a:lumOff val="15000"/>
                </a:schemeClr>
              </a:solidFill>
            </a:rPr>
            <a:t>Mercado</a:t>
          </a:r>
          <a:r>
            <a:rPr lang="es-CO" sz="1400" baseline="0" dirty="0">
              <a:solidFill>
                <a:schemeClr val="tx1">
                  <a:lumMod val="85000"/>
                  <a:lumOff val="15000"/>
                </a:schemeClr>
              </a:solidFill>
            </a:rPr>
            <a:t> de Energía Mayorista </a:t>
          </a:r>
          <a:endParaRPr lang="es-CO" sz="1400" dirty="0">
            <a:solidFill>
              <a:schemeClr val="tx1">
                <a:lumMod val="85000"/>
                <a:lumOff val="15000"/>
              </a:schemeClr>
            </a:solidFill>
          </a:endParaRPr>
        </a:p>
      </dgm:t>
    </dgm:pt>
    <dgm:pt modelId="{FD1E8B62-3C24-4F49-A738-7C60504753B5}" type="parTrans" cxnId="{59F30D17-5563-4E49-A0EE-B36AA980324E}">
      <dgm:prSet/>
      <dgm:spPr/>
      <dgm:t>
        <a:bodyPr/>
        <a:lstStyle/>
        <a:p>
          <a:endParaRPr lang="es-CO" sz="2000">
            <a:solidFill>
              <a:srgbClr val="FF0000"/>
            </a:solidFill>
            <a:highlight>
              <a:srgbClr val="FFFF00"/>
            </a:highlight>
          </a:endParaRPr>
        </a:p>
      </dgm:t>
    </dgm:pt>
    <dgm:pt modelId="{220DB4A3-75F2-4050-BD65-3F5B9F2FF6AF}" type="sibTrans" cxnId="{59F30D17-5563-4E49-A0EE-B36AA980324E}">
      <dgm:prSet/>
      <dgm:spPr>
        <a:solidFill>
          <a:srgbClr val="FFFF00"/>
        </a:solidFill>
      </dgm:spPr>
      <dgm:t>
        <a:bodyPr/>
        <a:lstStyle/>
        <a:p>
          <a:endParaRPr lang="es-CO" sz="2000">
            <a:solidFill>
              <a:srgbClr val="FFFF00"/>
            </a:solidFill>
            <a:highlight>
              <a:srgbClr val="FFFF00"/>
            </a:highlight>
          </a:endParaRPr>
        </a:p>
      </dgm:t>
    </dgm:pt>
    <dgm:pt modelId="{0C4F447F-327C-427A-BF09-2CB6BA92AE4E}">
      <dgm:prSet custT="1"/>
      <dgm:spPr>
        <a:solidFill>
          <a:schemeClr val="bg1"/>
        </a:solidFill>
        <a:ln w="38100">
          <a:solidFill>
            <a:srgbClr val="00B0F0"/>
          </a:solidFill>
        </a:ln>
      </dgm:spPr>
      <dgm:t>
        <a:bodyPr/>
        <a:lstStyle/>
        <a:p>
          <a:r>
            <a:rPr lang="es-ES" sz="1400">
              <a:solidFill>
                <a:schemeClr val="tx1">
                  <a:lumMod val="85000"/>
                  <a:lumOff val="15000"/>
                </a:schemeClr>
              </a:solidFill>
            </a:rPr>
            <a:t>Tiempos de aprobación de cargos tarifarios </a:t>
          </a:r>
          <a:endParaRPr lang="es-CO" sz="1400">
            <a:solidFill>
              <a:schemeClr val="tx1">
                <a:lumMod val="85000"/>
                <a:lumOff val="15000"/>
              </a:schemeClr>
            </a:solidFill>
          </a:endParaRPr>
        </a:p>
      </dgm:t>
    </dgm:pt>
    <dgm:pt modelId="{FA292BA6-7F98-455A-88B6-FF1A232FA4FA}" type="parTrans" cxnId="{7546F6BB-53E7-498D-80F2-311EAB5EA15B}">
      <dgm:prSet/>
      <dgm:spPr/>
      <dgm:t>
        <a:bodyPr/>
        <a:lstStyle/>
        <a:p>
          <a:endParaRPr lang="es-CO" sz="2000">
            <a:solidFill>
              <a:srgbClr val="FF0000"/>
            </a:solidFill>
            <a:highlight>
              <a:srgbClr val="FFFF00"/>
            </a:highlight>
          </a:endParaRPr>
        </a:p>
      </dgm:t>
    </dgm:pt>
    <dgm:pt modelId="{4A9E20A9-3329-4C7F-97B0-7649546ECA20}" type="sibTrans" cxnId="{7546F6BB-53E7-498D-80F2-311EAB5EA15B}">
      <dgm:prSet/>
      <dgm:spPr>
        <a:solidFill>
          <a:srgbClr val="FFFF00"/>
        </a:solidFill>
      </dgm:spPr>
      <dgm:t>
        <a:bodyPr/>
        <a:lstStyle/>
        <a:p>
          <a:endParaRPr lang="es-CO" sz="2000">
            <a:solidFill>
              <a:srgbClr val="FFFF00"/>
            </a:solidFill>
            <a:highlight>
              <a:srgbClr val="FFFF00"/>
            </a:highlight>
          </a:endParaRPr>
        </a:p>
      </dgm:t>
    </dgm:pt>
    <dgm:pt modelId="{7C3266A1-284C-4364-A3DD-EAB109143809}">
      <dgm:prSet custT="1"/>
      <dgm:spPr>
        <a:solidFill>
          <a:schemeClr val="bg1"/>
        </a:solidFill>
        <a:ln w="38100">
          <a:solidFill>
            <a:srgbClr val="00B0F0"/>
          </a:solidFill>
        </a:ln>
      </dgm:spPr>
      <dgm:t>
        <a:bodyPr/>
        <a:lstStyle/>
        <a:p>
          <a:r>
            <a:rPr lang="es-ES" sz="1400" dirty="0">
              <a:solidFill>
                <a:schemeClr val="tx1">
                  <a:lumMod val="85000"/>
                  <a:lumOff val="15000"/>
                </a:schemeClr>
              </a:solidFill>
            </a:rPr>
            <a:t>Planta de Regasificación (Importación de LNG)</a:t>
          </a:r>
          <a:endParaRPr lang="es-CO" sz="1400" dirty="0">
            <a:solidFill>
              <a:schemeClr val="tx1">
                <a:lumMod val="85000"/>
                <a:lumOff val="15000"/>
              </a:schemeClr>
            </a:solidFill>
          </a:endParaRPr>
        </a:p>
      </dgm:t>
    </dgm:pt>
    <dgm:pt modelId="{963B2F4D-1C73-4C57-8947-6097F2AD3E0F}" type="parTrans" cxnId="{F72A0CDD-F32C-4E07-AF35-9893BE3B7160}">
      <dgm:prSet/>
      <dgm:spPr/>
      <dgm:t>
        <a:bodyPr/>
        <a:lstStyle/>
        <a:p>
          <a:endParaRPr lang="es-CO" sz="2000">
            <a:solidFill>
              <a:srgbClr val="FF0000"/>
            </a:solidFill>
            <a:highlight>
              <a:srgbClr val="FFFF00"/>
            </a:highlight>
          </a:endParaRPr>
        </a:p>
      </dgm:t>
    </dgm:pt>
    <dgm:pt modelId="{806AE338-BAF6-4FE6-AEAA-55036169DB79}" type="sibTrans" cxnId="{F72A0CDD-F32C-4E07-AF35-9893BE3B7160}">
      <dgm:prSet/>
      <dgm:spPr>
        <a:solidFill>
          <a:srgbClr val="FFFF00"/>
        </a:solidFill>
      </dgm:spPr>
      <dgm:t>
        <a:bodyPr/>
        <a:lstStyle/>
        <a:p>
          <a:endParaRPr lang="es-CO" sz="2000">
            <a:solidFill>
              <a:srgbClr val="FFFF00"/>
            </a:solidFill>
            <a:highlight>
              <a:srgbClr val="FFFF00"/>
            </a:highlight>
          </a:endParaRPr>
        </a:p>
      </dgm:t>
    </dgm:pt>
    <dgm:pt modelId="{2629E88F-4908-45D5-80B4-00705A06F01E}">
      <dgm:prSet custT="1"/>
      <dgm:spPr>
        <a:solidFill>
          <a:schemeClr val="bg1"/>
        </a:solidFill>
        <a:ln w="38100">
          <a:solidFill>
            <a:srgbClr val="00B0F0"/>
          </a:solidFill>
        </a:ln>
      </dgm:spPr>
      <dgm:t>
        <a:bodyPr/>
        <a:lstStyle/>
        <a:p>
          <a:r>
            <a:rPr lang="es-ES" sz="1400" dirty="0">
              <a:solidFill>
                <a:schemeClr val="tx1">
                  <a:lumMod val="85000"/>
                  <a:lumOff val="15000"/>
                </a:schemeClr>
              </a:solidFill>
            </a:rPr>
            <a:t>Composición de la oferta, impacto en la tarifa y proyecciones de la oferta</a:t>
          </a:r>
          <a:endParaRPr lang="es-CO" sz="1400" dirty="0">
            <a:solidFill>
              <a:schemeClr val="tx1">
                <a:lumMod val="85000"/>
                <a:lumOff val="15000"/>
              </a:schemeClr>
            </a:solidFill>
          </a:endParaRPr>
        </a:p>
      </dgm:t>
    </dgm:pt>
    <dgm:pt modelId="{D3D754AB-60B9-42DB-95CE-2863A1DA589C}" type="parTrans" cxnId="{234BA060-F6F7-4910-B197-4308E29A1E04}">
      <dgm:prSet/>
      <dgm:spPr/>
      <dgm:t>
        <a:bodyPr/>
        <a:lstStyle/>
        <a:p>
          <a:endParaRPr lang="es-CO" sz="2000">
            <a:solidFill>
              <a:srgbClr val="FF0000"/>
            </a:solidFill>
            <a:highlight>
              <a:srgbClr val="FFFF00"/>
            </a:highlight>
          </a:endParaRPr>
        </a:p>
      </dgm:t>
    </dgm:pt>
    <dgm:pt modelId="{174352AA-4E95-4555-A0F1-053E4233D3DF}" type="sibTrans" cxnId="{234BA060-F6F7-4910-B197-4308E29A1E04}">
      <dgm:prSet/>
      <dgm:spPr>
        <a:solidFill>
          <a:srgbClr val="FFFF00"/>
        </a:solidFill>
      </dgm:spPr>
      <dgm:t>
        <a:bodyPr/>
        <a:lstStyle/>
        <a:p>
          <a:endParaRPr lang="es-CO" sz="2000">
            <a:solidFill>
              <a:srgbClr val="FFFF00"/>
            </a:solidFill>
            <a:highlight>
              <a:srgbClr val="FFFF00"/>
            </a:highlight>
          </a:endParaRPr>
        </a:p>
      </dgm:t>
    </dgm:pt>
    <dgm:pt modelId="{9229FBF1-ECC9-4994-A117-E10ED88D0160}">
      <dgm:prSet custT="1"/>
      <dgm:spPr>
        <a:solidFill>
          <a:schemeClr val="bg1"/>
        </a:solidFill>
        <a:ln w="38100">
          <a:solidFill>
            <a:srgbClr val="00B0F0"/>
          </a:solidFill>
        </a:ln>
      </dgm:spPr>
      <dgm:t>
        <a:bodyPr/>
        <a:lstStyle/>
        <a:p>
          <a:r>
            <a:rPr lang="es-ES" sz="1400" dirty="0">
              <a:solidFill>
                <a:schemeClr val="tx1">
                  <a:lumMod val="85000"/>
                  <a:lumOff val="15000"/>
                </a:schemeClr>
              </a:solidFill>
            </a:rPr>
            <a:t>Metodologías de distribución y transporte de gas</a:t>
          </a:r>
          <a:endParaRPr lang="es-CO" sz="1400" dirty="0">
            <a:solidFill>
              <a:schemeClr val="tx1">
                <a:lumMod val="85000"/>
                <a:lumOff val="15000"/>
              </a:schemeClr>
            </a:solidFill>
          </a:endParaRPr>
        </a:p>
      </dgm:t>
    </dgm:pt>
    <dgm:pt modelId="{385D7E74-83F6-40C2-8498-C26695FAB120}" type="parTrans" cxnId="{2B7B5A98-4189-4E2F-A006-1144C08168F5}">
      <dgm:prSet/>
      <dgm:spPr/>
      <dgm:t>
        <a:bodyPr/>
        <a:lstStyle/>
        <a:p>
          <a:endParaRPr lang="es-CO" sz="2000">
            <a:solidFill>
              <a:srgbClr val="FF0000"/>
            </a:solidFill>
            <a:highlight>
              <a:srgbClr val="FFFF00"/>
            </a:highlight>
          </a:endParaRPr>
        </a:p>
      </dgm:t>
    </dgm:pt>
    <dgm:pt modelId="{972049D7-DA75-4B07-9CF6-C5D1FEEB4FC7}" type="sibTrans" cxnId="{2B7B5A98-4189-4E2F-A006-1144C08168F5}">
      <dgm:prSet/>
      <dgm:spPr>
        <a:solidFill>
          <a:srgbClr val="FFFF00"/>
        </a:solidFill>
      </dgm:spPr>
      <dgm:t>
        <a:bodyPr/>
        <a:lstStyle/>
        <a:p>
          <a:endParaRPr lang="es-CO" sz="2000">
            <a:solidFill>
              <a:srgbClr val="FFFF00"/>
            </a:solidFill>
            <a:highlight>
              <a:srgbClr val="FFFF00"/>
            </a:highlight>
          </a:endParaRPr>
        </a:p>
      </dgm:t>
    </dgm:pt>
    <dgm:pt modelId="{C7016FE9-B162-4FFB-9543-FEEF022F32D5}">
      <dgm:prSet custT="1"/>
      <dgm:spPr>
        <a:solidFill>
          <a:schemeClr val="bg1"/>
        </a:solidFill>
        <a:ln w="38100">
          <a:solidFill>
            <a:srgbClr val="00B0F0"/>
          </a:solidFill>
        </a:ln>
      </dgm:spPr>
      <dgm:t>
        <a:bodyPr/>
        <a:lstStyle/>
        <a:p>
          <a:r>
            <a:rPr lang="es-ES" sz="1400">
              <a:solidFill>
                <a:schemeClr val="tx1">
                  <a:lumMod val="85000"/>
                  <a:lumOff val="15000"/>
                </a:schemeClr>
              </a:solidFill>
            </a:rPr>
            <a:t>Remuneración de activos de terceros en el SDL </a:t>
          </a:r>
          <a:endParaRPr lang="es-CO" sz="1400">
            <a:solidFill>
              <a:schemeClr val="tx1">
                <a:lumMod val="85000"/>
                <a:lumOff val="15000"/>
              </a:schemeClr>
            </a:solidFill>
          </a:endParaRPr>
        </a:p>
      </dgm:t>
    </dgm:pt>
    <dgm:pt modelId="{EA63079A-A1A0-4760-AA8B-73DFF9971047}" type="parTrans" cxnId="{C181740B-9490-45B7-B396-308E2237439D}">
      <dgm:prSet/>
      <dgm:spPr/>
      <dgm:t>
        <a:bodyPr/>
        <a:lstStyle/>
        <a:p>
          <a:endParaRPr lang="es-CO" sz="2000">
            <a:solidFill>
              <a:srgbClr val="FF0000"/>
            </a:solidFill>
            <a:highlight>
              <a:srgbClr val="FFFF00"/>
            </a:highlight>
          </a:endParaRPr>
        </a:p>
      </dgm:t>
    </dgm:pt>
    <dgm:pt modelId="{D1C4A7C3-81EC-4E5C-8DF6-4CD0A22ED870}" type="sibTrans" cxnId="{C181740B-9490-45B7-B396-308E2237439D}">
      <dgm:prSet/>
      <dgm:spPr>
        <a:solidFill>
          <a:srgbClr val="FFFF00"/>
        </a:solidFill>
      </dgm:spPr>
      <dgm:t>
        <a:bodyPr/>
        <a:lstStyle/>
        <a:p>
          <a:endParaRPr lang="es-CO" sz="2000">
            <a:solidFill>
              <a:srgbClr val="FFFF00"/>
            </a:solidFill>
            <a:highlight>
              <a:srgbClr val="FFFF00"/>
            </a:highlight>
          </a:endParaRPr>
        </a:p>
      </dgm:t>
    </dgm:pt>
    <dgm:pt modelId="{8A4FEBB5-B737-44B3-8F84-2B55DB057E4C}">
      <dgm:prSet custT="1"/>
      <dgm:spPr>
        <a:solidFill>
          <a:schemeClr val="bg1"/>
        </a:solidFill>
        <a:ln w="38100">
          <a:solidFill>
            <a:srgbClr val="00B0F0"/>
          </a:solidFill>
        </a:ln>
      </dgm:spPr>
      <dgm:t>
        <a:bodyPr/>
        <a:lstStyle/>
        <a:p>
          <a:r>
            <a:rPr lang="es-ES" sz="1400">
              <a:solidFill>
                <a:schemeClr val="tx1">
                  <a:lumMod val="85000"/>
                  <a:lumOff val="15000"/>
                </a:schemeClr>
              </a:solidFill>
            </a:rPr>
            <a:t>Contratos de suministro de energía eléctrica</a:t>
          </a:r>
          <a:endParaRPr lang="es-CO" sz="1400">
            <a:solidFill>
              <a:schemeClr val="tx1">
                <a:lumMod val="85000"/>
                <a:lumOff val="15000"/>
              </a:schemeClr>
            </a:solidFill>
          </a:endParaRPr>
        </a:p>
      </dgm:t>
    </dgm:pt>
    <dgm:pt modelId="{79DE676A-E7B8-4844-93C3-F00D48E3F8A6}" type="parTrans" cxnId="{145DEEFD-6ACD-4B02-B0CB-E8578B42340E}">
      <dgm:prSet/>
      <dgm:spPr/>
      <dgm:t>
        <a:bodyPr/>
        <a:lstStyle/>
        <a:p>
          <a:endParaRPr lang="es-CO" sz="2000">
            <a:solidFill>
              <a:srgbClr val="FF0000"/>
            </a:solidFill>
            <a:highlight>
              <a:srgbClr val="FFFF00"/>
            </a:highlight>
          </a:endParaRPr>
        </a:p>
      </dgm:t>
    </dgm:pt>
    <dgm:pt modelId="{A7A3A040-3941-43BA-AF91-695D90F05560}" type="sibTrans" cxnId="{145DEEFD-6ACD-4B02-B0CB-E8578B42340E}">
      <dgm:prSet/>
      <dgm:spPr>
        <a:solidFill>
          <a:srgbClr val="FFFF00"/>
        </a:solidFill>
      </dgm:spPr>
      <dgm:t>
        <a:bodyPr/>
        <a:lstStyle/>
        <a:p>
          <a:endParaRPr lang="es-CO" sz="2000">
            <a:solidFill>
              <a:srgbClr val="FFFF00"/>
            </a:solidFill>
            <a:highlight>
              <a:srgbClr val="FFFF00"/>
            </a:highlight>
          </a:endParaRPr>
        </a:p>
      </dgm:t>
    </dgm:pt>
    <dgm:pt modelId="{B283AD24-FEF9-4E1E-95D3-293F6B9D2703}">
      <dgm:prSet custT="1"/>
      <dgm:spPr>
        <a:solidFill>
          <a:schemeClr val="bg1"/>
        </a:solidFill>
        <a:ln w="38100">
          <a:solidFill>
            <a:srgbClr val="00B0F0"/>
          </a:solidFill>
        </a:ln>
      </dgm:spPr>
      <dgm:t>
        <a:bodyPr/>
        <a:lstStyle/>
        <a:p>
          <a:r>
            <a:rPr lang="es-ES" sz="1400" dirty="0">
              <a:solidFill>
                <a:schemeClr val="tx1">
                  <a:lumMod val="85000"/>
                  <a:lumOff val="15000"/>
                </a:schemeClr>
              </a:solidFill>
            </a:rPr>
            <a:t>Subsidios, consumos de subsistencia y generación distribuida</a:t>
          </a:r>
          <a:endParaRPr lang="es-CO" sz="1400" dirty="0">
            <a:solidFill>
              <a:schemeClr val="tx1">
                <a:lumMod val="85000"/>
                <a:lumOff val="15000"/>
              </a:schemeClr>
            </a:solidFill>
          </a:endParaRPr>
        </a:p>
      </dgm:t>
    </dgm:pt>
    <dgm:pt modelId="{D2250961-61FA-4E91-B6C2-0657EB7FB8AF}" type="parTrans" cxnId="{B1157A96-7C6B-49B0-82DF-84B1D4439490}">
      <dgm:prSet/>
      <dgm:spPr/>
      <dgm:t>
        <a:bodyPr/>
        <a:lstStyle/>
        <a:p>
          <a:endParaRPr lang="es-CO" sz="2000">
            <a:solidFill>
              <a:srgbClr val="FF0000"/>
            </a:solidFill>
            <a:highlight>
              <a:srgbClr val="FFFF00"/>
            </a:highlight>
          </a:endParaRPr>
        </a:p>
      </dgm:t>
    </dgm:pt>
    <dgm:pt modelId="{7735BE63-01CF-437D-96E0-1E0490621C7B}" type="sibTrans" cxnId="{B1157A96-7C6B-49B0-82DF-84B1D4439490}">
      <dgm:prSet/>
      <dgm:spPr/>
      <dgm:t>
        <a:bodyPr/>
        <a:lstStyle/>
        <a:p>
          <a:endParaRPr lang="es-CO" sz="2000">
            <a:solidFill>
              <a:srgbClr val="FF0000"/>
            </a:solidFill>
            <a:highlight>
              <a:srgbClr val="FFFF00"/>
            </a:highlight>
          </a:endParaRPr>
        </a:p>
      </dgm:t>
    </dgm:pt>
    <dgm:pt modelId="{20213FCC-5DC3-4F06-A972-3BD2291F379F}">
      <dgm:prSet custT="1"/>
      <dgm:spPr>
        <a:solidFill>
          <a:schemeClr val="bg1"/>
        </a:solidFill>
        <a:ln>
          <a:solidFill>
            <a:srgbClr val="00B0F0"/>
          </a:solidFill>
        </a:ln>
      </dgm:spPr>
      <dgm:t>
        <a:bodyPr/>
        <a:lstStyle/>
        <a:p>
          <a:r>
            <a:rPr lang="es-CO" sz="1600" dirty="0">
              <a:solidFill>
                <a:schemeClr val="tx1"/>
              </a:solidFill>
            </a:rPr>
            <a:t>Movilidad Eléctrica </a:t>
          </a:r>
        </a:p>
      </dgm:t>
    </dgm:pt>
    <dgm:pt modelId="{C0CA3DD9-0DD8-45B8-9A96-32E42BEE710D}" type="parTrans" cxnId="{7FD2F9CD-211B-4BB2-9D14-D93893F8D3FA}">
      <dgm:prSet/>
      <dgm:spPr/>
    </dgm:pt>
    <dgm:pt modelId="{911D5272-C537-4FE0-B9BD-D8560EFFEAC8}" type="sibTrans" cxnId="{7FD2F9CD-211B-4BB2-9D14-D93893F8D3FA}">
      <dgm:prSet/>
      <dgm:spPr/>
    </dgm:pt>
    <dgm:pt modelId="{3264DFDB-25EE-4412-A7D3-B80462838E60}" type="pres">
      <dgm:prSet presAssocID="{814954BE-E15F-43F4-ACAF-E7CE6732BF76}" presName="Name0" presStyleCnt="0">
        <dgm:presLayoutVars>
          <dgm:dir/>
          <dgm:resizeHandles/>
        </dgm:presLayoutVars>
      </dgm:prSet>
      <dgm:spPr/>
    </dgm:pt>
    <dgm:pt modelId="{5F0C3CE0-CD65-4000-8843-34A65D404A5E}" type="pres">
      <dgm:prSet presAssocID="{23AC5C9E-0A99-45D8-8009-98DEE965F076}" presName="compNode" presStyleCnt="0"/>
      <dgm:spPr/>
    </dgm:pt>
    <dgm:pt modelId="{049B4920-6E90-4282-83C1-2DBC3E7CBB07}" type="pres">
      <dgm:prSet presAssocID="{23AC5C9E-0A99-45D8-8009-98DEE965F076}" presName="dummyConnPt" presStyleCnt="0"/>
      <dgm:spPr/>
    </dgm:pt>
    <dgm:pt modelId="{FE41E1DF-DEF6-4123-9B72-256BB76720E1}" type="pres">
      <dgm:prSet presAssocID="{23AC5C9E-0A99-45D8-8009-98DEE965F076}" presName="node" presStyleLbl="node1" presStyleIdx="0" presStyleCnt="11">
        <dgm:presLayoutVars>
          <dgm:bulletEnabled val="1"/>
        </dgm:presLayoutVars>
      </dgm:prSet>
      <dgm:spPr/>
    </dgm:pt>
    <dgm:pt modelId="{18DC1C0B-5F48-47FF-8DAF-6ABB8615243E}" type="pres">
      <dgm:prSet presAssocID="{857386F7-F69A-47E9-8FCA-4C0ABE436364}" presName="sibTrans" presStyleLbl="bgSibTrans2D1" presStyleIdx="0" presStyleCnt="10"/>
      <dgm:spPr/>
    </dgm:pt>
    <dgm:pt modelId="{E6219678-A25F-44CC-8EBA-4FE79B97725A}" type="pres">
      <dgm:prSet presAssocID="{F8B6321F-10F9-4E60-8077-6C854BB34E12}" presName="compNode" presStyleCnt="0"/>
      <dgm:spPr/>
    </dgm:pt>
    <dgm:pt modelId="{185FB6D5-960B-4410-A770-08B3852A311A}" type="pres">
      <dgm:prSet presAssocID="{F8B6321F-10F9-4E60-8077-6C854BB34E12}" presName="dummyConnPt" presStyleCnt="0"/>
      <dgm:spPr/>
    </dgm:pt>
    <dgm:pt modelId="{CAEE447E-B281-46C0-B349-57527060B4C0}" type="pres">
      <dgm:prSet presAssocID="{F8B6321F-10F9-4E60-8077-6C854BB34E12}" presName="node" presStyleLbl="node1" presStyleIdx="1" presStyleCnt="11">
        <dgm:presLayoutVars>
          <dgm:bulletEnabled val="1"/>
        </dgm:presLayoutVars>
      </dgm:prSet>
      <dgm:spPr/>
    </dgm:pt>
    <dgm:pt modelId="{2173454B-5273-4D36-A7B8-C78B8892A000}" type="pres">
      <dgm:prSet presAssocID="{747F48F8-6AC6-4DFD-A6D0-0D5661937054}" presName="sibTrans" presStyleLbl="bgSibTrans2D1" presStyleIdx="1" presStyleCnt="10"/>
      <dgm:spPr/>
    </dgm:pt>
    <dgm:pt modelId="{D92AF948-7BA1-4D20-929C-A5429A8D1755}" type="pres">
      <dgm:prSet presAssocID="{C12FA039-2D8B-473C-9346-0647C4BCE5B7}" presName="compNode" presStyleCnt="0"/>
      <dgm:spPr/>
    </dgm:pt>
    <dgm:pt modelId="{F151ACF1-82B7-401D-A257-5121ED93C07A}" type="pres">
      <dgm:prSet presAssocID="{C12FA039-2D8B-473C-9346-0647C4BCE5B7}" presName="dummyConnPt" presStyleCnt="0"/>
      <dgm:spPr/>
    </dgm:pt>
    <dgm:pt modelId="{7E06704E-F32C-4D00-A31C-84EE7199F28C}" type="pres">
      <dgm:prSet presAssocID="{C12FA039-2D8B-473C-9346-0647C4BCE5B7}" presName="node" presStyleLbl="node1" presStyleIdx="2" presStyleCnt="11">
        <dgm:presLayoutVars>
          <dgm:bulletEnabled val="1"/>
        </dgm:presLayoutVars>
      </dgm:prSet>
      <dgm:spPr/>
    </dgm:pt>
    <dgm:pt modelId="{0B7F41CB-ED2B-4FC1-B362-47FA28225CF7}" type="pres">
      <dgm:prSet presAssocID="{220DB4A3-75F2-4050-BD65-3F5B9F2FF6AF}" presName="sibTrans" presStyleLbl="bgSibTrans2D1" presStyleIdx="2" presStyleCnt="10"/>
      <dgm:spPr/>
    </dgm:pt>
    <dgm:pt modelId="{6C2C9EAC-CC08-48A3-8210-930E465ABFBF}" type="pres">
      <dgm:prSet presAssocID="{0C4F447F-327C-427A-BF09-2CB6BA92AE4E}" presName="compNode" presStyleCnt="0"/>
      <dgm:spPr/>
    </dgm:pt>
    <dgm:pt modelId="{93A3F30B-A43C-4FE0-9B1E-A9A06DEC34ED}" type="pres">
      <dgm:prSet presAssocID="{0C4F447F-327C-427A-BF09-2CB6BA92AE4E}" presName="dummyConnPt" presStyleCnt="0"/>
      <dgm:spPr/>
    </dgm:pt>
    <dgm:pt modelId="{2912A971-3942-4C62-811A-507161B024C3}" type="pres">
      <dgm:prSet presAssocID="{0C4F447F-327C-427A-BF09-2CB6BA92AE4E}" presName="node" presStyleLbl="node1" presStyleIdx="3" presStyleCnt="11">
        <dgm:presLayoutVars>
          <dgm:bulletEnabled val="1"/>
        </dgm:presLayoutVars>
      </dgm:prSet>
      <dgm:spPr/>
    </dgm:pt>
    <dgm:pt modelId="{E8C6EDD6-5698-4DED-926A-97FFF20E31E8}" type="pres">
      <dgm:prSet presAssocID="{4A9E20A9-3329-4C7F-97B0-7649546ECA20}" presName="sibTrans" presStyleLbl="bgSibTrans2D1" presStyleIdx="3" presStyleCnt="10"/>
      <dgm:spPr/>
    </dgm:pt>
    <dgm:pt modelId="{AD558AC4-6641-4933-ABE3-7DAA05342CF0}" type="pres">
      <dgm:prSet presAssocID="{7C3266A1-284C-4364-A3DD-EAB109143809}" presName="compNode" presStyleCnt="0"/>
      <dgm:spPr/>
    </dgm:pt>
    <dgm:pt modelId="{A8B3D160-03D0-4C66-A704-DF5446B1ABC9}" type="pres">
      <dgm:prSet presAssocID="{7C3266A1-284C-4364-A3DD-EAB109143809}" presName="dummyConnPt" presStyleCnt="0"/>
      <dgm:spPr/>
    </dgm:pt>
    <dgm:pt modelId="{86CF80F8-F9FC-46CD-8621-E52DED7CE6C8}" type="pres">
      <dgm:prSet presAssocID="{7C3266A1-284C-4364-A3DD-EAB109143809}" presName="node" presStyleLbl="node1" presStyleIdx="4" presStyleCnt="11">
        <dgm:presLayoutVars>
          <dgm:bulletEnabled val="1"/>
        </dgm:presLayoutVars>
      </dgm:prSet>
      <dgm:spPr/>
    </dgm:pt>
    <dgm:pt modelId="{44AF22B0-1AC9-4DE6-927D-266808EF475A}" type="pres">
      <dgm:prSet presAssocID="{806AE338-BAF6-4FE6-AEAA-55036169DB79}" presName="sibTrans" presStyleLbl="bgSibTrans2D1" presStyleIdx="4" presStyleCnt="10"/>
      <dgm:spPr/>
    </dgm:pt>
    <dgm:pt modelId="{6F1B1B52-7924-4415-A82F-1E9838D76E24}" type="pres">
      <dgm:prSet presAssocID="{2629E88F-4908-45D5-80B4-00705A06F01E}" presName="compNode" presStyleCnt="0"/>
      <dgm:spPr/>
    </dgm:pt>
    <dgm:pt modelId="{E221308A-5392-4D70-AE2D-32FB0D7DA32D}" type="pres">
      <dgm:prSet presAssocID="{2629E88F-4908-45D5-80B4-00705A06F01E}" presName="dummyConnPt" presStyleCnt="0"/>
      <dgm:spPr/>
    </dgm:pt>
    <dgm:pt modelId="{3C706659-F6AE-44DA-9983-DF00B6DC6B35}" type="pres">
      <dgm:prSet presAssocID="{2629E88F-4908-45D5-80B4-00705A06F01E}" presName="node" presStyleLbl="node1" presStyleIdx="5" presStyleCnt="11">
        <dgm:presLayoutVars>
          <dgm:bulletEnabled val="1"/>
        </dgm:presLayoutVars>
      </dgm:prSet>
      <dgm:spPr/>
    </dgm:pt>
    <dgm:pt modelId="{0B3B9B7F-27BF-4BFA-BD0E-5C0C6D16EC46}" type="pres">
      <dgm:prSet presAssocID="{174352AA-4E95-4555-A0F1-053E4233D3DF}" presName="sibTrans" presStyleLbl="bgSibTrans2D1" presStyleIdx="5" presStyleCnt="10"/>
      <dgm:spPr/>
    </dgm:pt>
    <dgm:pt modelId="{55E769BC-B510-4490-B129-BE3BFA5D8194}" type="pres">
      <dgm:prSet presAssocID="{9229FBF1-ECC9-4994-A117-E10ED88D0160}" presName="compNode" presStyleCnt="0"/>
      <dgm:spPr/>
    </dgm:pt>
    <dgm:pt modelId="{F958C075-A96A-49E8-9A37-92FC34FA625C}" type="pres">
      <dgm:prSet presAssocID="{9229FBF1-ECC9-4994-A117-E10ED88D0160}" presName="dummyConnPt" presStyleCnt="0"/>
      <dgm:spPr/>
    </dgm:pt>
    <dgm:pt modelId="{09AEEB5E-153E-4A5D-80C8-70E07A21FBA7}" type="pres">
      <dgm:prSet presAssocID="{9229FBF1-ECC9-4994-A117-E10ED88D0160}" presName="node" presStyleLbl="node1" presStyleIdx="6" presStyleCnt="11">
        <dgm:presLayoutVars>
          <dgm:bulletEnabled val="1"/>
        </dgm:presLayoutVars>
      </dgm:prSet>
      <dgm:spPr/>
    </dgm:pt>
    <dgm:pt modelId="{B68A13D8-7F73-470C-93C9-505A07CF658F}" type="pres">
      <dgm:prSet presAssocID="{972049D7-DA75-4B07-9CF6-C5D1FEEB4FC7}" presName="sibTrans" presStyleLbl="bgSibTrans2D1" presStyleIdx="6" presStyleCnt="10"/>
      <dgm:spPr/>
    </dgm:pt>
    <dgm:pt modelId="{E08997E3-6575-4E2D-8CF6-0972A02875E4}" type="pres">
      <dgm:prSet presAssocID="{C7016FE9-B162-4FFB-9543-FEEF022F32D5}" presName="compNode" presStyleCnt="0"/>
      <dgm:spPr/>
    </dgm:pt>
    <dgm:pt modelId="{BAB0C734-4FDC-48C5-8F02-4B30A1A79DB7}" type="pres">
      <dgm:prSet presAssocID="{C7016FE9-B162-4FFB-9543-FEEF022F32D5}" presName="dummyConnPt" presStyleCnt="0"/>
      <dgm:spPr/>
    </dgm:pt>
    <dgm:pt modelId="{F5354310-9462-45AF-A524-B270164B431D}" type="pres">
      <dgm:prSet presAssocID="{C7016FE9-B162-4FFB-9543-FEEF022F32D5}" presName="node" presStyleLbl="node1" presStyleIdx="7" presStyleCnt="11">
        <dgm:presLayoutVars>
          <dgm:bulletEnabled val="1"/>
        </dgm:presLayoutVars>
      </dgm:prSet>
      <dgm:spPr/>
    </dgm:pt>
    <dgm:pt modelId="{3C5BBA0E-F54B-462B-ACD5-29EC2D86DB96}" type="pres">
      <dgm:prSet presAssocID="{D1C4A7C3-81EC-4E5C-8DF6-4CD0A22ED870}" presName="sibTrans" presStyleLbl="bgSibTrans2D1" presStyleIdx="7" presStyleCnt="10"/>
      <dgm:spPr/>
    </dgm:pt>
    <dgm:pt modelId="{0B58DF72-347B-426E-A2E0-76E8C236480C}" type="pres">
      <dgm:prSet presAssocID="{8A4FEBB5-B737-44B3-8F84-2B55DB057E4C}" presName="compNode" presStyleCnt="0"/>
      <dgm:spPr/>
    </dgm:pt>
    <dgm:pt modelId="{6E725DF4-F2F4-4D8F-B25A-49BA770FC3AE}" type="pres">
      <dgm:prSet presAssocID="{8A4FEBB5-B737-44B3-8F84-2B55DB057E4C}" presName="dummyConnPt" presStyleCnt="0"/>
      <dgm:spPr/>
    </dgm:pt>
    <dgm:pt modelId="{3992E77C-D921-4F4A-BB0D-740FEE3DFEF3}" type="pres">
      <dgm:prSet presAssocID="{8A4FEBB5-B737-44B3-8F84-2B55DB057E4C}" presName="node" presStyleLbl="node1" presStyleIdx="8" presStyleCnt="11">
        <dgm:presLayoutVars>
          <dgm:bulletEnabled val="1"/>
        </dgm:presLayoutVars>
      </dgm:prSet>
      <dgm:spPr/>
    </dgm:pt>
    <dgm:pt modelId="{30FFC8D4-AA2A-493D-84EF-22A61DEE7912}" type="pres">
      <dgm:prSet presAssocID="{A7A3A040-3941-43BA-AF91-695D90F05560}" presName="sibTrans" presStyleLbl="bgSibTrans2D1" presStyleIdx="8" presStyleCnt="10"/>
      <dgm:spPr/>
    </dgm:pt>
    <dgm:pt modelId="{987451F5-B84E-448A-8DF0-AA3CCDB682C9}" type="pres">
      <dgm:prSet presAssocID="{20213FCC-5DC3-4F06-A972-3BD2291F379F}" presName="compNode" presStyleCnt="0"/>
      <dgm:spPr/>
    </dgm:pt>
    <dgm:pt modelId="{4A55E84A-C437-4B8F-8F79-22134EC383F7}" type="pres">
      <dgm:prSet presAssocID="{20213FCC-5DC3-4F06-A972-3BD2291F379F}" presName="dummyConnPt" presStyleCnt="0"/>
      <dgm:spPr/>
    </dgm:pt>
    <dgm:pt modelId="{2C29A4E1-7162-4C80-9358-27B601A2EE6C}" type="pres">
      <dgm:prSet presAssocID="{20213FCC-5DC3-4F06-A972-3BD2291F379F}" presName="node" presStyleLbl="node1" presStyleIdx="9" presStyleCnt="11">
        <dgm:presLayoutVars>
          <dgm:bulletEnabled val="1"/>
        </dgm:presLayoutVars>
      </dgm:prSet>
      <dgm:spPr/>
    </dgm:pt>
    <dgm:pt modelId="{FC92008F-2F2D-4E5B-87CD-3614A6637121}" type="pres">
      <dgm:prSet presAssocID="{911D5272-C537-4FE0-B9BD-D8560EFFEAC8}" presName="sibTrans" presStyleLbl="bgSibTrans2D1" presStyleIdx="9" presStyleCnt="10"/>
      <dgm:spPr/>
    </dgm:pt>
    <dgm:pt modelId="{EA2834E5-ABF3-4D61-A46F-3CE92B45F50A}" type="pres">
      <dgm:prSet presAssocID="{B283AD24-FEF9-4E1E-95D3-293F6B9D2703}" presName="compNode" presStyleCnt="0"/>
      <dgm:spPr/>
    </dgm:pt>
    <dgm:pt modelId="{1E6DD462-3A4A-4205-8CB8-7B7BE07D5C78}" type="pres">
      <dgm:prSet presAssocID="{B283AD24-FEF9-4E1E-95D3-293F6B9D2703}" presName="dummyConnPt" presStyleCnt="0"/>
      <dgm:spPr/>
    </dgm:pt>
    <dgm:pt modelId="{9862242F-4282-4AD5-B55B-FD0F8EC2D32C}" type="pres">
      <dgm:prSet presAssocID="{B283AD24-FEF9-4E1E-95D3-293F6B9D2703}" presName="node" presStyleLbl="node1" presStyleIdx="10" presStyleCnt="11">
        <dgm:presLayoutVars>
          <dgm:bulletEnabled val="1"/>
        </dgm:presLayoutVars>
      </dgm:prSet>
      <dgm:spPr/>
    </dgm:pt>
  </dgm:ptLst>
  <dgm:cxnLst>
    <dgm:cxn modelId="{7B006701-00AB-43C2-AA8E-E60CE6713398}" type="presOf" srcId="{4A9E20A9-3329-4C7F-97B0-7649546ECA20}" destId="{E8C6EDD6-5698-4DED-926A-97FFF20E31E8}" srcOrd="0" destOrd="0" presId="urn:microsoft.com/office/officeart/2005/8/layout/bProcess4"/>
    <dgm:cxn modelId="{97193A09-9DAC-443A-8909-A06A40AD49E1}" type="presOf" srcId="{972049D7-DA75-4B07-9CF6-C5D1FEEB4FC7}" destId="{B68A13D8-7F73-470C-93C9-505A07CF658F}" srcOrd="0" destOrd="0" presId="urn:microsoft.com/office/officeart/2005/8/layout/bProcess4"/>
    <dgm:cxn modelId="{BAB53A0B-20B6-4B37-8F4F-6E17937846E2}" type="presOf" srcId="{911D5272-C537-4FE0-B9BD-D8560EFFEAC8}" destId="{FC92008F-2F2D-4E5B-87CD-3614A6637121}" srcOrd="0" destOrd="0" presId="urn:microsoft.com/office/officeart/2005/8/layout/bProcess4"/>
    <dgm:cxn modelId="{C181740B-9490-45B7-B396-308E2237439D}" srcId="{814954BE-E15F-43F4-ACAF-E7CE6732BF76}" destId="{C7016FE9-B162-4FFB-9543-FEEF022F32D5}" srcOrd="7" destOrd="0" parTransId="{EA63079A-A1A0-4760-AA8B-73DFF9971047}" sibTransId="{D1C4A7C3-81EC-4E5C-8DF6-4CD0A22ED870}"/>
    <dgm:cxn modelId="{59F30D17-5563-4E49-A0EE-B36AA980324E}" srcId="{814954BE-E15F-43F4-ACAF-E7CE6732BF76}" destId="{C12FA039-2D8B-473C-9346-0647C4BCE5B7}" srcOrd="2" destOrd="0" parTransId="{FD1E8B62-3C24-4F49-A738-7C60504753B5}" sibTransId="{220DB4A3-75F2-4050-BD65-3F5B9F2FF6AF}"/>
    <dgm:cxn modelId="{F8772D1B-460B-410B-99EF-DBE5D0A792B0}" srcId="{814954BE-E15F-43F4-ACAF-E7CE6732BF76}" destId="{23AC5C9E-0A99-45D8-8009-98DEE965F076}" srcOrd="0" destOrd="0" parTransId="{5A24B609-D7B9-4727-BB24-83F01CDC0E23}" sibTransId="{857386F7-F69A-47E9-8FCA-4C0ABE436364}"/>
    <dgm:cxn modelId="{AEEA3C21-19B3-40F2-A460-FEE6D6F5767E}" type="presOf" srcId="{220DB4A3-75F2-4050-BD65-3F5B9F2FF6AF}" destId="{0B7F41CB-ED2B-4FC1-B362-47FA28225CF7}" srcOrd="0" destOrd="0" presId="urn:microsoft.com/office/officeart/2005/8/layout/bProcess4"/>
    <dgm:cxn modelId="{57556127-1767-4DC6-91BC-8BF6A1183934}" type="presOf" srcId="{C12FA039-2D8B-473C-9346-0647C4BCE5B7}" destId="{7E06704E-F32C-4D00-A31C-84EE7199F28C}" srcOrd="0" destOrd="0" presId="urn:microsoft.com/office/officeart/2005/8/layout/bProcess4"/>
    <dgm:cxn modelId="{C0170932-E169-4180-9837-56C7ECD5EFB3}" type="presOf" srcId="{F8B6321F-10F9-4E60-8077-6C854BB34E12}" destId="{CAEE447E-B281-46C0-B349-57527060B4C0}" srcOrd="0" destOrd="0" presId="urn:microsoft.com/office/officeart/2005/8/layout/bProcess4"/>
    <dgm:cxn modelId="{234BA060-F6F7-4910-B197-4308E29A1E04}" srcId="{814954BE-E15F-43F4-ACAF-E7CE6732BF76}" destId="{2629E88F-4908-45D5-80B4-00705A06F01E}" srcOrd="5" destOrd="0" parTransId="{D3D754AB-60B9-42DB-95CE-2863A1DA589C}" sibTransId="{174352AA-4E95-4555-A0F1-053E4233D3DF}"/>
    <dgm:cxn modelId="{C3ABAA61-7E18-4FB5-804B-7DB88427665D}" type="presOf" srcId="{814954BE-E15F-43F4-ACAF-E7CE6732BF76}" destId="{3264DFDB-25EE-4412-A7D3-B80462838E60}" srcOrd="0" destOrd="0" presId="urn:microsoft.com/office/officeart/2005/8/layout/bProcess4"/>
    <dgm:cxn modelId="{AADE0C64-E443-4D72-93BD-D7DFA8B9C85D}" type="presOf" srcId="{8A4FEBB5-B737-44B3-8F84-2B55DB057E4C}" destId="{3992E77C-D921-4F4A-BB0D-740FEE3DFEF3}" srcOrd="0" destOrd="0" presId="urn:microsoft.com/office/officeart/2005/8/layout/bProcess4"/>
    <dgm:cxn modelId="{FBF46165-E63D-4C0F-A73E-118C86A3CDAB}" type="presOf" srcId="{20213FCC-5DC3-4F06-A972-3BD2291F379F}" destId="{2C29A4E1-7162-4C80-9358-27B601A2EE6C}" srcOrd="0" destOrd="0" presId="urn:microsoft.com/office/officeart/2005/8/layout/bProcess4"/>
    <dgm:cxn modelId="{2E877A67-092C-46D5-BBC8-E8161850C1EB}" type="presOf" srcId="{0C4F447F-327C-427A-BF09-2CB6BA92AE4E}" destId="{2912A971-3942-4C62-811A-507161B024C3}" srcOrd="0" destOrd="0" presId="urn:microsoft.com/office/officeart/2005/8/layout/bProcess4"/>
    <dgm:cxn modelId="{E883E94E-5BE8-42D2-AB8C-AF77520F2A1B}" type="presOf" srcId="{806AE338-BAF6-4FE6-AEAA-55036169DB79}" destId="{44AF22B0-1AC9-4DE6-927D-266808EF475A}" srcOrd="0" destOrd="0" presId="urn:microsoft.com/office/officeart/2005/8/layout/bProcess4"/>
    <dgm:cxn modelId="{09816E6F-C9EB-424C-A04E-91FC7B834608}" type="presOf" srcId="{B283AD24-FEF9-4E1E-95D3-293F6B9D2703}" destId="{9862242F-4282-4AD5-B55B-FD0F8EC2D32C}" srcOrd="0" destOrd="0" presId="urn:microsoft.com/office/officeart/2005/8/layout/bProcess4"/>
    <dgm:cxn modelId="{098A7A81-E2F0-4D7A-B5DC-00DDEF61FAE1}" type="presOf" srcId="{7C3266A1-284C-4364-A3DD-EAB109143809}" destId="{86CF80F8-F9FC-46CD-8621-E52DED7CE6C8}" srcOrd="0" destOrd="0" presId="urn:microsoft.com/office/officeart/2005/8/layout/bProcess4"/>
    <dgm:cxn modelId="{94D46589-F72F-4D54-B78A-B9C2BDD61A08}" type="presOf" srcId="{23AC5C9E-0A99-45D8-8009-98DEE965F076}" destId="{FE41E1DF-DEF6-4123-9B72-256BB76720E1}" srcOrd="0" destOrd="0" presId="urn:microsoft.com/office/officeart/2005/8/layout/bProcess4"/>
    <dgm:cxn modelId="{CAA0E78D-8DB4-421A-B0BB-89C074133578}" type="presOf" srcId="{2629E88F-4908-45D5-80B4-00705A06F01E}" destId="{3C706659-F6AE-44DA-9983-DF00B6DC6B35}" srcOrd="0" destOrd="0" presId="urn:microsoft.com/office/officeart/2005/8/layout/bProcess4"/>
    <dgm:cxn modelId="{B1157A96-7C6B-49B0-82DF-84B1D4439490}" srcId="{814954BE-E15F-43F4-ACAF-E7CE6732BF76}" destId="{B283AD24-FEF9-4E1E-95D3-293F6B9D2703}" srcOrd="10" destOrd="0" parTransId="{D2250961-61FA-4E91-B6C2-0657EB7FB8AF}" sibTransId="{7735BE63-01CF-437D-96E0-1E0490621C7B}"/>
    <dgm:cxn modelId="{2B7B5A98-4189-4E2F-A006-1144C08168F5}" srcId="{814954BE-E15F-43F4-ACAF-E7CE6732BF76}" destId="{9229FBF1-ECC9-4994-A117-E10ED88D0160}" srcOrd="6" destOrd="0" parTransId="{385D7E74-83F6-40C2-8498-C26695FAB120}" sibTransId="{972049D7-DA75-4B07-9CF6-C5D1FEEB4FC7}"/>
    <dgm:cxn modelId="{CFC4159E-D84B-430B-AB8C-A3DCC0EB9A47}" srcId="{814954BE-E15F-43F4-ACAF-E7CE6732BF76}" destId="{F8B6321F-10F9-4E60-8077-6C854BB34E12}" srcOrd="1" destOrd="0" parTransId="{C9981E27-0F48-4B16-B5A3-9EC002A89B2E}" sibTransId="{747F48F8-6AC6-4DFD-A6D0-0D5661937054}"/>
    <dgm:cxn modelId="{3257049F-D9C8-48FD-B3E5-0BE7A2141182}" type="presOf" srcId="{A7A3A040-3941-43BA-AF91-695D90F05560}" destId="{30FFC8D4-AA2A-493D-84EF-22A61DEE7912}" srcOrd="0" destOrd="0" presId="urn:microsoft.com/office/officeart/2005/8/layout/bProcess4"/>
    <dgm:cxn modelId="{0D4002A8-BBAB-4475-BA21-42668EB63D2B}" type="presOf" srcId="{174352AA-4E95-4555-A0F1-053E4233D3DF}" destId="{0B3B9B7F-27BF-4BFA-BD0E-5C0C6D16EC46}" srcOrd="0" destOrd="0" presId="urn:microsoft.com/office/officeart/2005/8/layout/bProcess4"/>
    <dgm:cxn modelId="{290434AD-E9C8-49F0-A646-EB0FA110A6B1}" type="presOf" srcId="{857386F7-F69A-47E9-8FCA-4C0ABE436364}" destId="{18DC1C0B-5F48-47FF-8DAF-6ABB8615243E}" srcOrd="0" destOrd="0" presId="urn:microsoft.com/office/officeart/2005/8/layout/bProcess4"/>
    <dgm:cxn modelId="{D290B2AF-CB56-484F-A51B-8A4BACD68B33}" type="presOf" srcId="{D1C4A7C3-81EC-4E5C-8DF6-4CD0A22ED870}" destId="{3C5BBA0E-F54B-462B-ACD5-29EC2D86DB96}" srcOrd="0" destOrd="0" presId="urn:microsoft.com/office/officeart/2005/8/layout/bProcess4"/>
    <dgm:cxn modelId="{A78D61B3-3AE1-4E9A-A2A0-8B709CF3980D}" type="presOf" srcId="{9229FBF1-ECC9-4994-A117-E10ED88D0160}" destId="{09AEEB5E-153E-4A5D-80C8-70E07A21FBA7}" srcOrd="0" destOrd="0" presId="urn:microsoft.com/office/officeart/2005/8/layout/bProcess4"/>
    <dgm:cxn modelId="{7546F6BB-53E7-498D-80F2-311EAB5EA15B}" srcId="{814954BE-E15F-43F4-ACAF-E7CE6732BF76}" destId="{0C4F447F-327C-427A-BF09-2CB6BA92AE4E}" srcOrd="3" destOrd="0" parTransId="{FA292BA6-7F98-455A-88B6-FF1A232FA4FA}" sibTransId="{4A9E20A9-3329-4C7F-97B0-7649546ECA20}"/>
    <dgm:cxn modelId="{70C65DC0-860D-4701-83C3-E5732AD65A8B}" type="presOf" srcId="{C7016FE9-B162-4FFB-9543-FEEF022F32D5}" destId="{F5354310-9462-45AF-A524-B270164B431D}" srcOrd="0" destOrd="0" presId="urn:microsoft.com/office/officeart/2005/8/layout/bProcess4"/>
    <dgm:cxn modelId="{7FD2F9CD-211B-4BB2-9D14-D93893F8D3FA}" srcId="{814954BE-E15F-43F4-ACAF-E7CE6732BF76}" destId="{20213FCC-5DC3-4F06-A972-3BD2291F379F}" srcOrd="9" destOrd="0" parTransId="{C0CA3DD9-0DD8-45B8-9A96-32E42BEE710D}" sibTransId="{911D5272-C537-4FE0-B9BD-D8560EFFEAC8}"/>
    <dgm:cxn modelId="{EBA036CE-483B-44C2-9D9A-8FEF926DE9C5}" type="presOf" srcId="{747F48F8-6AC6-4DFD-A6D0-0D5661937054}" destId="{2173454B-5273-4D36-A7B8-C78B8892A000}" srcOrd="0" destOrd="0" presId="urn:microsoft.com/office/officeart/2005/8/layout/bProcess4"/>
    <dgm:cxn modelId="{F72A0CDD-F32C-4E07-AF35-9893BE3B7160}" srcId="{814954BE-E15F-43F4-ACAF-E7CE6732BF76}" destId="{7C3266A1-284C-4364-A3DD-EAB109143809}" srcOrd="4" destOrd="0" parTransId="{963B2F4D-1C73-4C57-8947-6097F2AD3E0F}" sibTransId="{806AE338-BAF6-4FE6-AEAA-55036169DB79}"/>
    <dgm:cxn modelId="{145DEEFD-6ACD-4B02-B0CB-E8578B42340E}" srcId="{814954BE-E15F-43F4-ACAF-E7CE6732BF76}" destId="{8A4FEBB5-B737-44B3-8F84-2B55DB057E4C}" srcOrd="8" destOrd="0" parTransId="{79DE676A-E7B8-4844-93C3-F00D48E3F8A6}" sibTransId="{A7A3A040-3941-43BA-AF91-695D90F05560}"/>
    <dgm:cxn modelId="{F2D2D1E6-E14A-4310-BA7D-EEC223EC3A9B}" type="presParOf" srcId="{3264DFDB-25EE-4412-A7D3-B80462838E60}" destId="{5F0C3CE0-CD65-4000-8843-34A65D404A5E}" srcOrd="0" destOrd="0" presId="urn:microsoft.com/office/officeart/2005/8/layout/bProcess4"/>
    <dgm:cxn modelId="{8D1126C3-73B5-4604-A010-6C36298D6E5F}" type="presParOf" srcId="{5F0C3CE0-CD65-4000-8843-34A65D404A5E}" destId="{049B4920-6E90-4282-83C1-2DBC3E7CBB07}" srcOrd="0" destOrd="0" presId="urn:microsoft.com/office/officeart/2005/8/layout/bProcess4"/>
    <dgm:cxn modelId="{61D97203-8407-4DCE-A451-1A3B29202F5B}" type="presParOf" srcId="{5F0C3CE0-CD65-4000-8843-34A65D404A5E}" destId="{FE41E1DF-DEF6-4123-9B72-256BB76720E1}" srcOrd="1" destOrd="0" presId="urn:microsoft.com/office/officeart/2005/8/layout/bProcess4"/>
    <dgm:cxn modelId="{BD27D483-896B-4CDA-8B18-E840F106CAF5}" type="presParOf" srcId="{3264DFDB-25EE-4412-A7D3-B80462838E60}" destId="{18DC1C0B-5F48-47FF-8DAF-6ABB8615243E}" srcOrd="1" destOrd="0" presId="urn:microsoft.com/office/officeart/2005/8/layout/bProcess4"/>
    <dgm:cxn modelId="{34F6D4E8-00C9-4AAF-8320-714B987C3E9A}" type="presParOf" srcId="{3264DFDB-25EE-4412-A7D3-B80462838E60}" destId="{E6219678-A25F-44CC-8EBA-4FE79B97725A}" srcOrd="2" destOrd="0" presId="urn:microsoft.com/office/officeart/2005/8/layout/bProcess4"/>
    <dgm:cxn modelId="{03A77D41-642D-4D41-B8FB-4B4B3655B5EB}" type="presParOf" srcId="{E6219678-A25F-44CC-8EBA-4FE79B97725A}" destId="{185FB6D5-960B-4410-A770-08B3852A311A}" srcOrd="0" destOrd="0" presId="urn:microsoft.com/office/officeart/2005/8/layout/bProcess4"/>
    <dgm:cxn modelId="{2C47DF3D-7ABD-4134-AD46-629FBEC57839}" type="presParOf" srcId="{E6219678-A25F-44CC-8EBA-4FE79B97725A}" destId="{CAEE447E-B281-46C0-B349-57527060B4C0}" srcOrd="1" destOrd="0" presId="urn:microsoft.com/office/officeart/2005/8/layout/bProcess4"/>
    <dgm:cxn modelId="{2950B1BC-4960-4F6C-A8F4-849B828E7301}" type="presParOf" srcId="{3264DFDB-25EE-4412-A7D3-B80462838E60}" destId="{2173454B-5273-4D36-A7B8-C78B8892A000}" srcOrd="3" destOrd="0" presId="urn:microsoft.com/office/officeart/2005/8/layout/bProcess4"/>
    <dgm:cxn modelId="{10B1E574-E0B1-446E-8EC4-E4D0C068C36D}" type="presParOf" srcId="{3264DFDB-25EE-4412-A7D3-B80462838E60}" destId="{D92AF948-7BA1-4D20-929C-A5429A8D1755}" srcOrd="4" destOrd="0" presId="urn:microsoft.com/office/officeart/2005/8/layout/bProcess4"/>
    <dgm:cxn modelId="{766714E7-139D-445F-8F98-F6CF07FBF477}" type="presParOf" srcId="{D92AF948-7BA1-4D20-929C-A5429A8D1755}" destId="{F151ACF1-82B7-401D-A257-5121ED93C07A}" srcOrd="0" destOrd="0" presId="urn:microsoft.com/office/officeart/2005/8/layout/bProcess4"/>
    <dgm:cxn modelId="{69F36A13-25BA-42C6-AC1B-22D3F6ADC5EC}" type="presParOf" srcId="{D92AF948-7BA1-4D20-929C-A5429A8D1755}" destId="{7E06704E-F32C-4D00-A31C-84EE7199F28C}" srcOrd="1" destOrd="0" presId="urn:microsoft.com/office/officeart/2005/8/layout/bProcess4"/>
    <dgm:cxn modelId="{9033F78B-697D-4079-B78B-E53EFD8BCBA7}" type="presParOf" srcId="{3264DFDB-25EE-4412-A7D3-B80462838E60}" destId="{0B7F41CB-ED2B-4FC1-B362-47FA28225CF7}" srcOrd="5" destOrd="0" presId="urn:microsoft.com/office/officeart/2005/8/layout/bProcess4"/>
    <dgm:cxn modelId="{5EB434E5-D7F5-4199-8419-A29F4F70E49E}" type="presParOf" srcId="{3264DFDB-25EE-4412-A7D3-B80462838E60}" destId="{6C2C9EAC-CC08-48A3-8210-930E465ABFBF}" srcOrd="6" destOrd="0" presId="urn:microsoft.com/office/officeart/2005/8/layout/bProcess4"/>
    <dgm:cxn modelId="{1304FFF0-5514-49C6-B06B-CCF4C99F6F20}" type="presParOf" srcId="{6C2C9EAC-CC08-48A3-8210-930E465ABFBF}" destId="{93A3F30B-A43C-4FE0-9B1E-A9A06DEC34ED}" srcOrd="0" destOrd="0" presId="urn:microsoft.com/office/officeart/2005/8/layout/bProcess4"/>
    <dgm:cxn modelId="{5F1463E6-6336-45FC-8F58-95E8949922F8}" type="presParOf" srcId="{6C2C9EAC-CC08-48A3-8210-930E465ABFBF}" destId="{2912A971-3942-4C62-811A-507161B024C3}" srcOrd="1" destOrd="0" presId="urn:microsoft.com/office/officeart/2005/8/layout/bProcess4"/>
    <dgm:cxn modelId="{DD793C0D-084B-4C18-80B1-8E39ECCA5909}" type="presParOf" srcId="{3264DFDB-25EE-4412-A7D3-B80462838E60}" destId="{E8C6EDD6-5698-4DED-926A-97FFF20E31E8}" srcOrd="7" destOrd="0" presId="urn:microsoft.com/office/officeart/2005/8/layout/bProcess4"/>
    <dgm:cxn modelId="{C338CD13-6770-4D5B-B823-473EF5F1433F}" type="presParOf" srcId="{3264DFDB-25EE-4412-A7D3-B80462838E60}" destId="{AD558AC4-6641-4933-ABE3-7DAA05342CF0}" srcOrd="8" destOrd="0" presId="urn:microsoft.com/office/officeart/2005/8/layout/bProcess4"/>
    <dgm:cxn modelId="{6946A8A5-26BC-4FD2-8DA4-5BEE3C50CE49}" type="presParOf" srcId="{AD558AC4-6641-4933-ABE3-7DAA05342CF0}" destId="{A8B3D160-03D0-4C66-A704-DF5446B1ABC9}" srcOrd="0" destOrd="0" presId="urn:microsoft.com/office/officeart/2005/8/layout/bProcess4"/>
    <dgm:cxn modelId="{951AD6CE-BCE9-4821-A881-819F8F279114}" type="presParOf" srcId="{AD558AC4-6641-4933-ABE3-7DAA05342CF0}" destId="{86CF80F8-F9FC-46CD-8621-E52DED7CE6C8}" srcOrd="1" destOrd="0" presId="urn:microsoft.com/office/officeart/2005/8/layout/bProcess4"/>
    <dgm:cxn modelId="{9273361D-2847-43D3-BD3A-55190FDA1D7C}" type="presParOf" srcId="{3264DFDB-25EE-4412-A7D3-B80462838E60}" destId="{44AF22B0-1AC9-4DE6-927D-266808EF475A}" srcOrd="9" destOrd="0" presId="urn:microsoft.com/office/officeart/2005/8/layout/bProcess4"/>
    <dgm:cxn modelId="{A9F5F7E9-6C0D-4F6A-A645-45E667ECCD2F}" type="presParOf" srcId="{3264DFDB-25EE-4412-A7D3-B80462838E60}" destId="{6F1B1B52-7924-4415-A82F-1E9838D76E24}" srcOrd="10" destOrd="0" presId="urn:microsoft.com/office/officeart/2005/8/layout/bProcess4"/>
    <dgm:cxn modelId="{63B9B359-3CE8-4B34-9FB1-BDA3929DC42C}" type="presParOf" srcId="{6F1B1B52-7924-4415-A82F-1E9838D76E24}" destId="{E221308A-5392-4D70-AE2D-32FB0D7DA32D}" srcOrd="0" destOrd="0" presId="urn:microsoft.com/office/officeart/2005/8/layout/bProcess4"/>
    <dgm:cxn modelId="{08467265-DA12-4B94-B3FF-6BF8CCEAF2EB}" type="presParOf" srcId="{6F1B1B52-7924-4415-A82F-1E9838D76E24}" destId="{3C706659-F6AE-44DA-9983-DF00B6DC6B35}" srcOrd="1" destOrd="0" presId="urn:microsoft.com/office/officeart/2005/8/layout/bProcess4"/>
    <dgm:cxn modelId="{D536E1A8-666E-45FB-B3BA-01034375B42D}" type="presParOf" srcId="{3264DFDB-25EE-4412-A7D3-B80462838E60}" destId="{0B3B9B7F-27BF-4BFA-BD0E-5C0C6D16EC46}" srcOrd="11" destOrd="0" presId="urn:microsoft.com/office/officeart/2005/8/layout/bProcess4"/>
    <dgm:cxn modelId="{8E72FAC8-A6DC-4EBB-806B-DCA5612FFF1D}" type="presParOf" srcId="{3264DFDB-25EE-4412-A7D3-B80462838E60}" destId="{55E769BC-B510-4490-B129-BE3BFA5D8194}" srcOrd="12" destOrd="0" presId="urn:microsoft.com/office/officeart/2005/8/layout/bProcess4"/>
    <dgm:cxn modelId="{40B182AC-B557-412A-92A6-AC3FCF503276}" type="presParOf" srcId="{55E769BC-B510-4490-B129-BE3BFA5D8194}" destId="{F958C075-A96A-49E8-9A37-92FC34FA625C}" srcOrd="0" destOrd="0" presId="urn:microsoft.com/office/officeart/2005/8/layout/bProcess4"/>
    <dgm:cxn modelId="{B6AA5B5C-1FF9-42DB-8CE5-7B4D9A0C8D82}" type="presParOf" srcId="{55E769BC-B510-4490-B129-BE3BFA5D8194}" destId="{09AEEB5E-153E-4A5D-80C8-70E07A21FBA7}" srcOrd="1" destOrd="0" presId="urn:microsoft.com/office/officeart/2005/8/layout/bProcess4"/>
    <dgm:cxn modelId="{3B6F1306-D01F-4501-A61B-2C0A06A58F08}" type="presParOf" srcId="{3264DFDB-25EE-4412-A7D3-B80462838E60}" destId="{B68A13D8-7F73-470C-93C9-505A07CF658F}" srcOrd="13" destOrd="0" presId="urn:microsoft.com/office/officeart/2005/8/layout/bProcess4"/>
    <dgm:cxn modelId="{28FEC3BF-6EED-495B-B45D-95C42B7697D8}" type="presParOf" srcId="{3264DFDB-25EE-4412-A7D3-B80462838E60}" destId="{E08997E3-6575-4E2D-8CF6-0972A02875E4}" srcOrd="14" destOrd="0" presId="urn:microsoft.com/office/officeart/2005/8/layout/bProcess4"/>
    <dgm:cxn modelId="{FE881AAD-DC5A-4846-B400-A03103EFC346}" type="presParOf" srcId="{E08997E3-6575-4E2D-8CF6-0972A02875E4}" destId="{BAB0C734-4FDC-48C5-8F02-4B30A1A79DB7}" srcOrd="0" destOrd="0" presId="urn:microsoft.com/office/officeart/2005/8/layout/bProcess4"/>
    <dgm:cxn modelId="{376517F2-408B-494E-9881-5F7028DC3D19}" type="presParOf" srcId="{E08997E3-6575-4E2D-8CF6-0972A02875E4}" destId="{F5354310-9462-45AF-A524-B270164B431D}" srcOrd="1" destOrd="0" presId="urn:microsoft.com/office/officeart/2005/8/layout/bProcess4"/>
    <dgm:cxn modelId="{9BE419B5-CB3C-46A9-8C6C-9ED344F063CB}" type="presParOf" srcId="{3264DFDB-25EE-4412-A7D3-B80462838E60}" destId="{3C5BBA0E-F54B-462B-ACD5-29EC2D86DB96}" srcOrd="15" destOrd="0" presId="urn:microsoft.com/office/officeart/2005/8/layout/bProcess4"/>
    <dgm:cxn modelId="{805E58DE-5482-4B00-A54E-A370046677DE}" type="presParOf" srcId="{3264DFDB-25EE-4412-A7D3-B80462838E60}" destId="{0B58DF72-347B-426E-A2E0-76E8C236480C}" srcOrd="16" destOrd="0" presId="urn:microsoft.com/office/officeart/2005/8/layout/bProcess4"/>
    <dgm:cxn modelId="{8FD93060-2F43-4E9D-A710-0F562CD5E011}" type="presParOf" srcId="{0B58DF72-347B-426E-A2E0-76E8C236480C}" destId="{6E725DF4-F2F4-4D8F-B25A-49BA770FC3AE}" srcOrd="0" destOrd="0" presId="urn:microsoft.com/office/officeart/2005/8/layout/bProcess4"/>
    <dgm:cxn modelId="{EFB95248-9DFA-45B2-8F48-6D5375C57CBD}" type="presParOf" srcId="{0B58DF72-347B-426E-A2E0-76E8C236480C}" destId="{3992E77C-D921-4F4A-BB0D-740FEE3DFEF3}" srcOrd="1" destOrd="0" presId="urn:microsoft.com/office/officeart/2005/8/layout/bProcess4"/>
    <dgm:cxn modelId="{481C695F-874A-46AD-B6DB-AEE116469ED3}" type="presParOf" srcId="{3264DFDB-25EE-4412-A7D3-B80462838E60}" destId="{30FFC8D4-AA2A-493D-84EF-22A61DEE7912}" srcOrd="17" destOrd="0" presId="urn:microsoft.com/office/officeart/2005/8/layout/bProcess4"/>
    <dgm:cxn modelId="{BC30C6F6-E2D2-4BC0-A3F7-22D8C497E334}" type="presParOf" srcId="{3264DFDB-25EE-4412-A7D3-B80462838E60}" destId="{987451F5-B84E-448A-8DF0-AA3CCDB682C9}" srcOrd="18" destOrd="0" presId="urn:microsoft.com/office/officeart/2005/8/layout/bProcess4"/>
    <dgm:cxn modelId="{298948C5-99B8-4427-AB2E-E1E183B42D72}" type="presParOf" srcId="{987451F5-B84E-448A-8DF0-AA3CCDB682C9}" destId="{4A55E84A-C437-4B8F-8F79-22134EC383F7}" srcOrd="0" destOrd="0" presId="urn:microsoft.com/office/officeart/2005/8/layout/bProcess4"/>
    <dgm:cxn modelId="{D8323684-8271-476C-B7EB-B7D0CCD7A49C}" type="presParOf" srcId="{987451F5-B84E-448A-8DF0-AA3CCDB682C9}" destId="{2C29A4E1-7162-4C80-9358-27B601A2EE6C}" srcOrd="1" destOrd="0" presId="urn:microsoft.com/office/officeart/2005/8/layout/bProcess4"/>
    <dgm:cxn modelId="{024D6067-DF15-4254-8FD4-386C9E4F4D38}" type="presParOf" srcId="{3264DFDB-25EE-4412-A7D3-B80462838E60}" destId="{FC92008F-2F2D-4E5B-87CD-3614A6637121}" srcOrd="19" destOrd="0" presId="urn:microsoft.com/office/officeart/2005/8/layout/bProcess4"/>
    <dgm:cxn modelId="{F6A8818F-DA2E-415E-BB44-2AAF9BB04868}" type="presParOf" srcId="{3264DFDB-25EE-4412-A7D3-B80462838E60}" destId="{EA2834E5-ABF3-4D61-A46F-3CE92B45F50A}" srcOrd="20" destOrd="0" presId="urn:microsoft.com/office/officeart/2005/8/layout/bProcess4"/>
    <dgm:cxn modelId="{2CCDE601-762F-4FDD-893A-195E174E0039}" type="presParOf" srcId="{EA2834E5-ABF3-4D61-A46F-3CE92B45F50A}" destId="{1E6DD462-3A4A-4205-8CB8-7B7BE07D5C78}" srcOrd="0" destOrd="0" presId="urn:microsoft.com/office/officeart/2005/8/layout/bProcess4"/>
    <dgm:cxn modelId="{F1C31A70-62BD-421D-ABB4-FB97FC8815E1}" type="presParOf" srcId="{EA2834E5-ABF3-4D61-A46F-3CE92B45F50A}" destId="{9862242F-4282-4AD5-B55B-FD0F8EC2D32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1C0B-5F48-47FF-8DAF-6ABB8615243E}">
      <dsp:nvSpPr>
        <dsp:cNvPr id="0" name=""/>
        <dsp:cNvSpPr/>
      </dsp:nvSpPr>
      <dsp:spPr>
        <a:xfrm rot="5400000">
          <a:off x="330292" y="811531"/>
          <a:ext cx="1262750" cy="152514"/>
        </a:xfrm>
        <a:prstGeom prst="rec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FE41E1DF-DEF6-4123-9B72-256BB76720E1}">
      <dsp:nvSpPr>
        <dsp:cNvPr id="0" name=""/>
        <dsp:cNvSpPr/>
      </dsp:nvSpPr>
      <dsp:spPr>
        <a:xfrm>
          <a:off x="618647" y="2495"/>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chemeClr val="tx1">
                  <a:lumMod val="85000"/>
                  <a:lumOff val="15000"/>
                </a:schemeClr>
              </a:solidFill>
            </a:rPr>
            <a:t>Transporte de biocombustibles </a:t>
          </a:r>
          <a:endParaRPr lang="es-CO" sz="1400" kern="1200" dirty="0">
            <a:solidFill>
              <a:schemeClr val="tx1">
                <a:lumMod val="85000"/>
                <a:lumOff val="15000"/>
              </a:schemeClr>
            </a:solidFill>
          </a:endParaRPr>
        </a:p>
      </dsp:txBody>
      <dsp:txXfrm>
        <a:off x="648427" y="32275"/>
        <a:ext cx="1635041" cy="957200"/>
      </dsp:txXfrm>
    </dsp:sp>
    <dsp:sp modelId="{2173454B-5273-4D36-A7B8-C78B8892A000}">
      <dsp:nvSpPr>
        <dsp:cNvPr id="0" name=""/>
        <dsp:cNvSpPr/>
      </dsp:nvSpPr>
      <dsp:spPr>
        <a:xfrm rot="5400000">
          <a:off x="330292" y="2082482"/>
          <a:ext cx="1262750" cy="152514"/>
        </a:xfrm>
        <a:prstGeom prst="rec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CAEE447E-B281-46C0-B349-57527060B4C0}">
      <dsp:nvSpPr>
        <dsp:cNvPr id="0" name=""/>
        <dsp:cNvSpPr/>
      </dsp:nvSpPr>
      <dsp:spPr>
        <a:xfrm>
          <a:off x="618647" y="1273446"/>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chemeClr val="tx1">
                  <a:lumMod val="85000"/>
                  <a:lumOff val="15000"/>
                </a:schemeClr>
              </a:solidFill>
            </a:rPr>
            <a:t>Funciones y competencia de la CREG</a:t>
          </a:r>
          <a:endParaRPr lang="es-CO" sz="1400" kern="1200">
            <a:solidFill>
              <a:schemeClr val="tx1">
                <a:lumMod val="85000"/>
                <a:lumOff val="15000"/>
              </a:schemeClr>
            </a:solidFill>
          </a:endParaRPr>
        </a:p>
      </dsp:txBody>
      <dsp:txXfrm>
        <a:off x="648427" y="1303226"/>
        <a:ext cx="1635041" cy="957200"/>
      </dsp:txXfrm>
    </dsp:sp>
    <dsp:sp modelId="{0B7F41CB-ED2B-4FC1-B362-47FA28225CF7}">
      <dsp:nvSpPr>
        <dsp:cNvPr id="0" name=""/>
        <dsp:cNvSpPr/>
      </dsp:nvSpPr>
      <dsp:spPr>
        <a:xfrm rot="5400000">
          <a:off x="330292" y="3353433"/>
          <a:ext cx="1262750" cy="152514"/>
        </a:xfrm>
        <a:prstGeom prst="rec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7E06704E-F32C-4D00-A31C-84EE7199F28C}">
      <dsp:nvSpPr>
        <dsp:cNvPr id="0" name=""/>
        <dsp:cNvSpPr/>
      </dsp:nvSpPr>
      <dsp:spPr>
        <a:xfrm>
          <a:off x="618647" y="2544397"/>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lumMod val="85000"/>
                  <a:lumOff val="15000"/>
                </a:schemeClr>
              </a:solidFill>
            </a:rPr>
            <a:t>Mercado</a:t>
          </a:r>
          <a:r>
            <a:rPr lang="es-CO" sz="1400" kern="1200" baseline="0" dirty="0">
              <a:solidFill>
                <a:schemeClr val="tx1">
                  <a:lumMod val="85000"/>
                  <a:lumOff val="15000"/>
                </a:schemeClr>
              </a:solidFill>
            </a:rPr>
            <a:t> de Energía Mayorista </a:t>
          </a:r>
          <a:endParaRPr lang="es-CO" sz="1400" kern="1200" dirty="0">
            <a:solidFill>
              <a:schemeClr val="tx1">
                <a:lumMod val="85000"/>
                <a:lumOff val="15000"/>
              </a:schemeClr>
            </a:solidFill>
          </a:endParaRPr>
        </a:p>
      </dsp:txBody>
      <dsp:txXfrm>
        <a:off x="648427" y="2574177"/>
        <a:ext cx="1635041" cy="957200"/>
      </dsp:txXfrm>
    </dsp:sp>
    <dsp:sp modelId="{E8C6EDD6-5698-4DED-926A-97FFF20E31E8}">
      <dsp:nvSpPr>
        <dsp:cNvPr id="0" name=""/>
        <dsp:cNvSpPr/>
      </dsp:nvSpPr>
      <dsp:spPr>
        <a:xfrm>
          <a:off x="965768" y="3988908"/>
          <a:ext cx="2245619" cy="152514"/>
        </a:xfrm>
        <a:prstGeom prst="rec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2912A971-3942-4C62-811A-507161B024C3}">
      <dsp:nvSpPr>
        <dsp:cNvPr id="0" name=""/>
        <dsp:cNvSpPr/>
      </dsp:nvSpPr>
      <dsp:spPr>
        <a:xfrm>
          <a:off x="618647" y="3815348"/>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chemeClr val="tx1">
                  <a:lumMod val="85000"/>
                  <a:lumOff val="15000"/>
                </a:schemeClr>
              </a:solidFill>
            </a:rPr>
            <a:t>Tiempos de aprobación de cargos tarifarios </a:t>
          </a:r>
          <a:endParaRPr lang="es-CO" sz="1400" kern="1200">
            <a:solidFill>
              <a:schemeClr val="tx1">
                <a:lumMod val="85000"/>
                <a:lumOff val="15000"/>
              </a:schemeClr>
            </a:solidFill>
          </a:endParaRPr>
        </a:p>
      </dsp:txBody>
      <dsp:txXfrm>
        <a:off x="648427" y="3845128"/>
        <a:ext cx="1635041" cy="957200"/>
      </dsp:txXfrm>
    </dsp:sp>
    <dsp:sp modelId="{44AF22B0-1AC9-4DE6-927D-266808EF475A}">
      <dsp:nvSpPr>
        <dsp:cNvPr id="0" name=""/>
        <dsp:cNvSpPr/>
      </dsp:nvSpPr>
      <dsp:spPr>
        <a:xfrm rot="16200000">
          <a:off x="2584112" y="3353433"/>
          <a:ext cx="1262750" cy="152514"/>
        </a:xfrm>
        <a:prstGeom prst="rec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86CF80F8-F9FC-46CD-8621-E52DED7CE6C8}">
      <dsp:nvSpPr>
        <dsp:cNvPr id="0" name=""/>
        <dsp:cNvSpPr/>
      </dsp:nvSpPr>
      <dsp:spPr>
        <a:xfrm>
          <a:off x="2872467" y="3815348"/>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chemeClr val="tx1">
                  <a:lumMod val="85000"/>
                  <a:lumOff val="15000"/>
                </a:schemeClr>
              </a:solidFill>
            </a:rPr>
            <a:t>Planta de Regasificación (Importación de LNG)</a:t>
          </a:r>
          <a:endParaRPr lang="es-CO" sz="1400" kern="1200" dirty="0">
            <a:solidFill>
              <a:schemeClr val="tx1">
                <a:lumMod val="85000"/>
                <a:lumOff val="15000"/>
              </a:schemeClr>
            </a:solidFill>
          </a:endParaRPr>
        </a:p>
      </dsp:txBody>
      <dsp:txXfrm>
        <a:off x="2902247" y="3845128"/>
        <a:ext cx="1635041" cy="957200"/>
      </dsp:txXfrm>
    </dsp:sp>
    <dsp:sp modelId="{0B3B9B7F-27BF-4BFA-BD0E-5C0C6D16EC46}">
      <dsp:nvSpPr>
        <dsp:cNvPr id="0" name=""/>
        <dsp:cNvSpPr/>
      </dsp:nvSpPr>
      <dsp:spPr>
        <a:xfrm rot="16200000">
          <a:off x="2584112" y="2082482"/>
          <a:ext cx="1262750" cy="152514"/>
        </a:xfrm>
        <a:prstGeom prst="rec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3C706659-F6AE-44DA-9983-DF00B6DC6B35}">
      <dsp:nvSpPr>
        <dsp:cNvPr id="0" name=""/>
        <dsp:cNvSpPr/>
      </dsp:nvSpPr>
      <dsp:spPr>
        <a:xfrm>
          <a:off x="2872467" y="2544397"/>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chemeClr val="tx1">
                  <a:lumMod val="85000"/>
                  <a:lumOff val="15000"/>
                </a:schemeClr>
              </a:solidFill>
            </a:rPr>
            <a:t>Composición de la oferta, impacto en la tarifa y proyecciones de la oferta</a:t>
          </a:r>
          <a:endParaRPr lang="es-CO" sz="1400" kern="1200" dirty="0">
            <a:solidFill>
              <a:schemeClr val="tx1">
                <a:lumMod val="85000"/>
                <a:lumOff val="15000"/>
              </a:schemeClr>
            </a:solidFill>
          </a:endParaRPr>
        </a:p>
      </dsp:txBody>
      <dsp:txXfrm>
        <a:off x="2902247" y="2574177"/>
        <a:ext cx="1635041" cy="957200"/>
      </dsp:txXfrm>
    </dsp:sp>
    <dsp:sp modelId="{B68A13D8-7F73-470C-93C9-505A07CF658F}">
      <dsp:nvSpPr>
        <dsp:cNvPr id="0" name=""/>
        <dsp:cNvSpPr/>
      </dsp:nvSpPr>
      <dsp:spPr>
        <a:xfrm rot="16200000">
          <a:off x="2584112" y="811531"/>
          <a:ext cx="1262750" cy="152514"/>
        </a:xfrm>
        <a:prstGeom prst="rec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09AEEB5E-153E-4A5D-80C8-70E07A21FBA7}">
      <dsp:nvSpPr>
        <dsp:cNvPr id="0" name=""/>
        <dsp:cNvSpPr/>
      </dsp:nvSpPr>
      <dsp:spPr>
        <a:xfrm>
          <a:off x="2872467" y="1273446"/>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chemeClr val="tx1">
                  <a:lumMod val="85000"/>
                  <a:lumOff val="15000"/>
                </a:schemeClr>
              </a:solidFill>
            </a:rPr>
            <a:t>Metodologías de distribución y transporte de gas</a:t>
          </a:r>
          <a:endParaRPr lang="es-CO" sz="1400" kern="1200" dirty="0">
            <a:solidFill>
              <a:schemeClr val="tx1">
                <a:lumMod val="85000"/>
                <a:lumOff val="15000"/>
              </a:schemeClr>
            </a:solidFill>
          </a:endParaRPr>
        </a:p>
      </dsp:txBody>
      <dsp:txXfrm>
        <a:off x="2902247" y="1303226"/>
        <a:ext cx="1635041" cy="957200"/>
      </dsp:txXfrm>
    </dsp:sp>
    <dsp:sp modelId="{3C5BBA0E-F54B-462B-ACD5-29EC2D86DB96}">
      <dsp:nvSpPr>
        <dsp:cNvPr id="0" name=""/>
        <dsp:cNvSpPr/>
      </dsp:nvSpPr>
      <dsp:spPr>
        <a:xfrm>
          <a:off x="3219587" y="176055"/>
          <a:ext cx="2245619" cy="152514"/>
        </a:xfrm>
        <a:prstGeom prst="rec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F5354310-9462-45AF-A524-B270164B431D}">
      <dsp:nvSpPr>
        <dsp:cNvPr id="0" name=""/>
        <dsp:cNvSpPr/>
      </dsp:nvSpPr>
      <dsp:spPr>
        <a:xfrm>
          <a:off x="2872467" y="2495"/>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chemeClr val="tx1">
                  <a:lumMod val="85000"/>
                  <a:lumOff val="15000"/>
                </a:schemeClr>
              </a:solidFill>
            </a:rPr>
            <a:t>Remuneración de activos de terceros en el SDL </a:t>
          </a:r>
          <a:endParaRPr lang="es-CO" sz="1400" kern="1200">
            <a:solidFill>
              <a:schemeClr val="tx1">
                <a:lumMod val="85000"/>
                <a:lumOff val="15000"/>
              </a:schemeClr>
            </a:solidFill>
          </a:endParaRPr>
        </a:p>
      </dsp:txBody>
      <dsp:txXfrm>
        <a:off x="2902247" y="32275"/>
        <a:ext cx="1635041" cy="957200"/>
      </dsp:txXfrm>
    </dsp:sp>
    <dsp:sp modelId="{30FFC8D4-AA2A-493D-84EF-22A61DEE7912}">
      <dsp:nvSpPr>
        <dsp:cNvPr id="0" name=""/>
        <dsp:cNvSpPr/>
      </dsp:nvSpPr>
      <dsp:spPr>
        <a:xfrm rot="5400000">
          <a:off x="4837932" y="811531"/>
          <a:ext cx="1262750" cy="152514"/>
        </a:xfrm>
        <a:prstGeom prst="rect">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3992E77C-D921-4F4A-BB0D-740FEE3DFEF3}">
      <dsp:nvSpPr>
        <dsp:cNvPr id="0" name=""/>
        <dsp:cNvSpPr/>
      </dsp:nvSpPr>
      <dsp:spPr>
        <a:xfrm>
          <a:off x="5126287" y="2495"/>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solidFill>
                <a:schemeClr val="tx1">
                  <a:lumMod val="85000"/>
                  <a:lumOff val="15000"/>
                </a:schemeClr>
              </a:solidFill>
            </a:rPr>
            <a:t>Contratos de suministro de energía eléctrica</a:t>
          </a:r>
          <a:endParaRPr lang="es-CO" sz="1400" kern="1200">
            <a:solidFill>
              <a:schemeClr val="tx1">
                <a:lumMod val="85000"/>
                <a:lumOff val="15000"/>
              </a:schemeClr>
            </a:solidFill>
          </a:endParaRPr>
        </a:p>
      </dsp:txBody>
      <dsp:txXfrm>
        <a:off x="5156067" y="32275"/>
        <a:ext cx="1635041" cy="957200"/>
      </dsp:txXfrm>
    </dsp:sp>
    <dsp:sp modelId="{FC92008F-2F2D-4E5B-87CD-3614A6637121}">
      <dsp:nvSpPr>
        <dsp:cNvPr id="0" name=""/>
        <dsp:cNvSpPr/>
      </dsp:nvSpPr>
      <dsp:spPr>
        <a:xfrm rot="5400000">
          <a:off x="4837932" y="2082482"/>
          <a:ext cx="1262750" cy="1525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29A4E1-7162-4C80-9358-27B601A2EE6C}">
      <dsp:nvSpPr>
        <dsp:cNvPr id="0" name=""/>
        <dsp:cNvSpPr/>
      </dsp:nvSpPr>
      <dsp:spPr>
        <a:xfrm>
          <a:off x="5126287" y="1273446"/>
          <a:ext cx="1694601" cy="1016760"/>
        </a:xfrm>
        <a:prstGeom prst="roundRect">
          <a:avLst>
            <a:gd name="adj" fmla="val 10000"/>
          </a:avLst>
        </a:prstGeom>
        <a:solidFill>
          <a:schemeClr val="bg1"/>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O" sz="1600" kern="1200" dirty="0">
              <a:solidFill>
                <a:schemeClr val="tx1"/>
              </a:solidFill>
            </a:rPr>
            <a:t>Movilidad Eléctrica </a:t>
          </a:r>
        </a:p>
      </dsp:txBody>
      <dsp:txXfrm>
        <a:off x="5156067" y="1303226"/>
        <a:ext cx="1635041" cy="957200"/>
      </dsp:txXfrm>
    </dsp:sp>
    <dsp:sp modelId="{9862242F-4282-4AD5-B55B-FD0F8EC2D32C}">
      <dsp:nvSpPr>
        <dsp:cNvPr id="0" name=""/>
        <dsp:cNvSpPr/>
      </dsp:nvSpPr>
      <dsp:spPr>
        <a:xfrm>
          <a:off x="5126287" y="2544397"/>
          <a:ext cx="1694601" cy="1016760"/>
        </a:xfrm>
        <a:prstGeom prst="roundRect">
          <a:avLst>
            <a:gd name="adj" fmla="val 10000"/>
          </a:avLst>
        </a:prstGeom>
        <a:solidFill>
          <a:schemeClr val="bg1"/>
        </a:solidFill>
        <a:ln w="381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chemeClr val="tx1">
                  <a:lumMod val="85000"/>
                  <a:lumOff val="15000"/>
                </a:schemeClr>
              </a:solidFill>
            </a:rPr>
            <a:t>Subsidios, consumos de subsistencia y generación distribuida</a:t>
          </a:r>
          <a:endParaRPr lang="es-CO" sz="1400" kern="1200" dirty="0">
            <a:solidFill>
              <a:schemeClr val="tx1">
                <a:lumMod val="85000"/>
                <a:lumOff val="15000"/>
              </a:schemeClr>
            </a:solidFill>
          </a:endParaRPr>
        </a:p>
      </dsp:txBody>
      <dsp:txXfrm>
        <a:off x="5156067" y="2574177"/>
        <a:ext cx="1635041" cy="9572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A7353B9-6E43-4B41-BD53-B4CD240CB7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AECBCD86-E4A1-4264-999E-056597CE0B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6A0CDD-0DA2-46D1-B53C-994B8C49F30C}" type="datetimeFigureOut">
              <a:rPr lang="es-CO" smtClean="0"/>
              <a:t>19/01/2023</a:t>
            </a:fld>
            <a:endParaRPr lang="es-CO"/>
          </a:p>
        </p:txBody>
      </p:sp>
      <p:sp>
        <p:nvSpPr>
          <p:cNvPr id="4" name="Marcador de pie de página 3">
            <a:extLst>
              <a:ext uri="{FF2B5EF4-FFF2-40B4-BE49-F238E27FC236}">
                <a16:creationId xmlns:a16="http://schemas.microsoft.com/office/drawing/2014/main" id="{AE9D7104-0B10-45F4-8E97-A147391E3D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9F3ED599-1565-4C34-AB10-96770E0D7D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E43301-4F13-43E3-9B28-DC30CCA9ABAD}" type="slidenum">
              <a:rPr lang="es-CO" smtClean="0"/>
              <a:t>‹Nº›</a:t>
            </a:fld>
            <a:endParaRPr lang="es-CO"/>
          </a:p>
        </p:txBody>
      </p:sp>
    </p:spTree>
    <p:extLst>
      <p:ext uri="{BB962C8B-B14F-4D97-AF65-F5344CB8AC3E}">
        <p14:creationId xmlns:p14="http://schemas.microsoft.com/office/powerpoint/2010/main" val="2798717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1810E-4D1C-4CA6-B903-4B3D4CC84FBD}" type="datetimeFigureOut">
              <a:rPr lang="es-CO" smtClean="0"/>
              <a:t>19/01/2023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11285-1F23-4120-97D8-5F57AF4F811B}" type="slidenum">
              <a:rPr lang="es-CO" smtClean="0"/>
              <a:t>‹Nº›</a:t>
            </a:fld>
            <a:endParaRPr lang="es-CO"/>
          </a:p>
        </p:txBody>
      </p:sp>
    </p:spTree>
    <p:extLst>
      <p:ext uri="{BB962C8B-B14F-4D97-AF65-F5344CB8AC3E}">
        <p14:creationId xmlns:p14="http://schemas.microsoft.com/office/powerpoint/2010/main" val="681796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384744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1033999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E0CB7A-2D07-4D0F-88A5-F7928846DB38}"/>
              </a:ext>
            </a:extLst>
          </p:cNvPr>
          <p:cNvSpPr>
            <a:spLocks noGrp="1"/>
          </p:cNvSpPr>
          <p:nvPr>
            <p:ph type="ctrTitle"/>
          </p:nvPr>
        </p:nvSpPr>
        <p:spPr>
          <a:xfrm>
            <a:off x="1524000" y="1387549"/>
            <a:ext cx="9144000" cy="2387600"/>
          </a:xfrm>
          <a:prstGeom prst="rect">
            <a:avLst/>
          </a:prstGeom>
        </p:spPr>
        <p:txBody>
          <a:bodyPr anchor="b">
            <a:normAutofit/>
          </a:bodyPr>
          <a:lstStyle>
            <a:lvl1pPr algn="l" defTabSz="914377" rtl="0" eaLnBrk="1" latinLnBrk="0" hangingPunct="1">
              <a:lnSpc>
                <a:spcPct val="90000"/>
              </a:lnSpc>
              <a:spcBef>
                <a:spcPct val="0"/>
              </a:spcBef>
              <a:buNone/>
              <a:defRPr lang="es-CO" sz="3600" b="1" kern="1200" dirty="0">
                <a:solidFill>
                  <a:srgbClr val="376092"/>
                </a:solidFill>
                <a:latin typeface="+mn-lt"/>
                <a:ea typeface="+mj-ea"/>
                <a:cs typeface="+mj-cs"/>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75FCC922-E54A-44BF-86C4-A4E22373535B}"/>
              </a:ext>
            </a:extLst>
          </p:cNvPr>
          <p:cNvSpPr>
            <a:spLocks noGrp="1"/>
          </p:cNvSpPr>
          <p:nvPr>
            <p:ph type="subTitle" idx="1"/>
          </p:nvPr>
        </p:nvSpPr>
        <p:spPr>
          <a:xfrm>
            <a:off x="1524000" y="3814689"/>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CO"/>
          </a:p>
        </p:txBody>
      </p:sp>
    </p:spTree>
    <p:extLst>
      <p:ext uri="{BB962C8B-B14F-4D97-AF65-F5344CB8AC3E}">
        <p14:creationId xmlns:p14="http://schemas.microsoft.com/office/powerpoint/2010/main" val="320051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60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Marcador de título 1">
            <a:extLst>
              <a:ext uri="{FF2B5EF4-FFF2-40B4-BE49-F238E27FC236}">
                <a16:creationId xmlns:a16="http://schemas.microsoft.com/office/drawing/2014/main" id="{F423AF1B-A0F5-4ED1-9351-5394C2456085}"/>
              </a:ext>
            </a:extLst>
          </p:cNvPr>
          <p:cNvSpPr>
            <a:spLocks noGrp="1"/>
          </p:cNvSpPr>
          <p:nvPr>
            <p:ph type="title"/>
          </p:nvPr>
        </p:nvSpPr>
        <p:spPr>
          <a:xfrm>
            <a:off x="5930421" y="308058"/>
            <a:ext cx="60960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lang="es-CO" sz="3200" kern="1200" dirty="0">
                <a:solidFill>
                  <a:srgbClr val="376092"/>
                </a:solidFill>
                <a:latin typeface="+mn-lt"/>
                <a:ea typeface="+mj-ea"/>
                <a:cs typeface="+mj-cs"/>
              </a:defRPr>
            </a:lvl1pPr>
          </a:lstStyle>
          <a:p>
            <a:endParaRPr lang="es-CO" dirty="0"/>
          </a:p>
        </p:txBody>
      </p:sp>
    </p:spTree>
    <p:extLst>
      <p:ext uri="{BB962C8B-B14F-4D97-AF65-F5344CB8AC3E}">
        <p14:creationId xmlns:p14="http://schemas.microsoft.com/office/powerpoint/2010/main" val="2081665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1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626DCA-D693-479E-8F40-18E399F88221}"/>
              </a:ext>
            </a:extLst>
          </p:cNvPr>
          <p:cNvSpPr>
            <a:spLocks noGrp="1"/>
          </p:cNvSpPr>
          <p:nvPr>
            <p:ph type="title"/>
          </p:nvPr>
        </p:nvSpPr>
        <p:spPr>
          <a:xfrm>
            <a:off x="5954485" y="681038"/>
            <a:ext cx="6096000" cy="1325563"/>
          </a:xfrm>
          <a:prstGeom prst="rect">
            <a:avLst/>
          </a:prstGeom>
        </p:spPr>
        <p:txBody>
          <a:body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CE418C93-B44F-4AA0-B625-66AAB9CC900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63277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270DAE-C561-4C98-A52F-1680264F8B72}"/>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824903D-03EC-442B-9146-A7FDA836DB38}"/>
              </a:ext>
            </a:extLst>
          </p:cNvPr>
          <p:cNvSpPr>
            <a:spLocks noGrp="1"/>
          </p:cNvSpPr>
          <p:nvPr>
            <p:ph type="body" idx="1"/>
          </p:nvPr>
        </p:nvSpPr>
        <p:spPr>
          <a:xfrm>
            <a:off x="831851" y="4589465"/>
            <a:ext cx="10515600" cy="1500187"/>
          </a:xfrm>
        </p:spPr>
        <p:txBody>
          <a:bodyPr/>
          <a:lstStyle>
            <a:lvl1pPr marL="0" indent="0">
              <a:buNone/>
              <a:defRPr sz="2400">
                <a:solidFill>
                  <a:srgbClr val="37609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dirty="0"/>
              <a:t>Haga clic para modificar los estilos de texto del patrón</a:t>
            </a:r>
          </a:p>
        </p:txBody>
      </p:sp>
    </p:spTree>
    <p:extLst>
      <p:ext uri="{BB962C8B-B14F-4D97-AF65-F5344CB8AC3E}">
        <p14:creationId xmlns:p14="http://schemas.microsoft.com/office/powerpoint/2010/main" val="952776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08E11-5732-4FF6-88BD-3F6E8AEE04B1}"/>
              </a:ext>
            </a:extLst>
          </p:cNvPr>
          <p:cNvSpPr>
            <a:spLocks noGrp="1"/>
          </p:cNvSpPr>
          <p:nvPr>
            <p:ph type="title"/>
          </p:nvPr>
        </p:nvSpPr>
        <p:spPr>
          <a:xfrm>
            <a:off x="5954485" y="681038"/>
            <a:ext cx="6096000" cy="1325563"/>
          </a:xfrm>
          <a:prstGeom prst="rect">
            <a:avLst/>
          </a:prstGeom>
        </p:spPr>
        <p:txBody>
          <a:body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CD30FCE7-A8A1-4237-B9D4-B203E6427D8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EEEC22F2-EFDB-44BF-8380-568AE502975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52377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74CB379-9CF7-4AF3-BF8E-B737AC6A73D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EB31483-2E9C-4757-B3AD-4622D7940340}"/>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687A76A4-8193-4477-89C7-F2412C19C1C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63D7729-09E1-4D73-8BC2-D5E7DCEF2693}"/>
              </a:ext>
            </a:extLst>
          </p:cNvPr>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Título 1">
            <a:extLst>
              <a:ext uri="{FF2B5EF4-FFF2-40B4-BE49-F238E27FC236}">
                <a16:creationId xmlns:a16="http://schemas.microsoft.com/office/drawing/2014/main" id="{73528CA0-6CCE-4A8A-B3DE-51EE772CC7AF}"/>
              </a:ext>
            </a:extLst>
          </p:cNvPr>
          <p:cNvSpPr>
            <a:spLocks noGrp="1"/>
          </p:cNvSpPr>
          <p:nvPr>
            <p:ph type="title"/>
          </p:nvPr>
        </p:nvSpPr>
        <p:spPr>
          <a:xfrm>
            <a:off x="5834743" y="410370"/>
            <a:ext cx="6096000" cy="1325563"/>
          </a:xfrm>
          <a:prstGeom prst="rect">
            <a:avLst/>
          </a:prstGeom>
        </p:spPr>
        <p:txBody>
          <a:bodyPr/>
          <a:lstStyle/>
          <a:p>
            <a:r>
              <a:rPr lang="es-ES" dirty="0"/>
              <a:t>Haga clic para modificar el estilo de título del patrón</a:t>
            </a:r>
            <a:endParaRPr lang="es-CO" dirty="0"/>
          </a:p>
        </p:txBody>
      </p:sp>
    </p:spTree>
    <p:extLst>
      <p:ext uri="{BB962C8B-B14F-4D97-AF65-F5344CB8AC3E}">
        <p14:creationId xmlns:p14="http://schemas.microsoft.com/office/powerpoint/2010/main" val="188869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F5D0EE-08E6-4C60-91FE-A6106C1AC80D}"/>
              </a:ext>
            </a:extLst>
          </p:cNvPr>
          <p:cNvSpPr>
            <a:spLocks noGrp="1"/>
          </p:cNvSpPr>
          <p:nvPr>
            <p:ph type="title"/>
          </p:nvPr>
        </p:nvSpPr>
        <p:spPr>
          <a:xfrm>
            <a:off x="5954485" y="681038"/>
            <a:ext cx="6096000" cy="1325563"/>
          </a:xfrm>
          <a:prstGeom prst="rect">
            <a:avLst/>
          </a:prstGeo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68632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86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E8D7BB0-5AF1-45D7-89FC-EE2D5B4C24E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01F35206-858D-4631-AEC1-F63E55D603C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62754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6DD73350-D66C-42F4-9040-852F9C36BA23}"/>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CO"/>
          </a:p>
        </p:txBody>
      </p:sp>
      <p:sp>
        <p:nvSpPr>
          <p:cNvPr id="4" name="Marcador de texto 3">
            <a:extLst>
              <a:ext uri="{FF2B5EF4-FFF2-40B4-BE49-F238E27FC236}">
                <a16:creationId xmlns:a16="http://schemas.microsoft.com/office/drawing/2014/main" id="{86EBFEA2-65E7-4BE5-82D3-D1ADF44D26F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3336157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11F2375-B345-4868-8844-52E3593E19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4" name="Imagen 3" descr="Imagen que contiene Forma&#10;&#10;Descripción generada automáticamente">
            <a:extLst>
              <a:ext uri="{FF2B5EF4-FFF2-40B4-BE49-F238E27FC236}">
                <a16:creationId xmlns:a16="http://schemas.microsoft.com/office/drawing/2014/main" id="{7D2A38B1-22E8-4987-A226-9098C7FADEF8}"/>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82973"/>
          <a:stretch/>
        </p:blipFill>
        <p:spPr>
          <a:xfrm>
            <a:off x="18045" y="26127"/>
            <a:ext cx="12162107" cy="1567543"/>
          </a:xfrm>
          <a:prstGeom prst="rect">
            <a:avLst/>
          </a:prstGeom>
        </p:spPr>
      </p:pic>
      <p:sp>
        <p:nvSpPr>
          <p:cNvPr id="8" name="Marcador de título 1">
            <a:extLst>
              <a:ext uri="{FF2B5EF4-FFF2-40B4-BE49-F238E27FC236}">
                <a16:creationId xmlns:a16="http://schemas.microsoft.com/office/drawing/2014/main" id="{0FB89E32-4A38-4BD1-8B17-0A75353DE204}"/>
              </a:ext>
            </a:extLst>
          </p:cNvPr>
          <p:cNvSpPr>
            <a:spLocks noGrp="1"/>
          </p:cNvSpPr>
          <p:nvPr>
            <p:ph type="title"/>
          </p:nvPr>
        </p:nvSpPr>
        <p:spPr>
          <a:xfrm>
            <a:off x="5954485" y="681038"/>
            <a:ext cx="60960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Tree>
    <p:extLst>
      <p:ext uri="{BB962C8B-B14F-4D97-AF65-F5344CB8AC3E}">
        <p14:creationId xmlns:p14="http://schemas.microsoft.com/office/powerpoint/2010/main" val="8410940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76" r:id="rId10"/>
  </p:sldLayoutIdLst>
  <p:txStyles>
    <p:titleStyle>
      <a:lvl1pPr algn="l" defTabSz="914377" rtl="0" eaLnBrk="1" latinLnBrk="0" hangingPunct="1">
        <a:lnSpc>
          <a:spcPct val="90000"/>
        </a:lnSpc>
        <a:spcBef>
          <a:spcPct val="0"/>
        </a:spcBef>
        <a:buNone/>
        <a:defRPr sz="3200" kern="1200">
          <a:solidFill>
            <a:srgbClr val="376092"/>
          </a:solidFill>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37609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376092"/>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rgbClr val="376092"/>
          </a:solidFill>
          <a:latin typeface="+mn-lt"/>
          <a:ea typeface="+mn-ea"/>
          <a:cs typeface="+mn-cs"/>
        </a:defRPr>
      </a:lvl3pPr>
      <a:lvl4pPr marL="1600160" marR="0" indent="-228594" algn="l" defTabSz="914377" rtl="0" eaLnBrk="1" latinLnBrk="0" hangingPunct="1">
        <a:lnSpc>
          <a:spcPct val="100000"/>
        </a:lnSpc>
        <a:spcBef>
          <a:spcPts val="0"/>
        </a:spcBef>
        <a:spcAft>
          <a:spcPts val="0"/>
        </a:spcAft>
        <a:buClr>
          <a:srgbClr val="000000"/>
        </a:buClr>
        <a:buFont typeface="Arial"/>
        <a:buChar char="•"/>
        <a:defRPr lang="es-ES" sz="2400" b="0" i="0" u="none" strike="noStrike" kern="1200" cap="none" dirty="0" smtClean="0">
          <a:solidFill>
            <a:srgbClr val="376092"/>
          </a:solidFill>
          <a:latin typeface="Calibri" panose="020F0502020204030204" pitchFamily="34" charset="0"/>
          <a:ea typeface="+mn-ea"/>
          <a:cs typeface="Calibri" panose="020F0502020204030204" pitchFamily="34" charset="0"/>
          <a:sym typeface="Arial"/>
        </a:defRPr>
      </a:lvl4pPr>
      <a:lvl5pPr marL="2057349" marR="0" indent="-228594" algn="l" defTabSz="914377" rtl="0" eaLnBrk="1" latinLnBrk="0" hangingPunct="1">
        <a:lnSpc>
          <a:spcPct val="100000"/>
        </a:lnSpc>
        <a:spcBef>
          <a:spcPts val="0"/>
        </a:spcBef>
        <a:spcAft>
          <a:spcPts val="0"/>
        </a:spcAft>
        <a:buClr>
          <a:srgbClr val="000000"/>
        </a:buClr>
        <a:buFont typeface="Arial"/>
        <a:buChar char="•"/>
        <a:defRPr lang="es-CO" sz="2400" b="0" i="0" u="none" strike="noStrike" kern="1200" cap="none" dirty="0">
          <a:solidFill>
            <a:srgbClr val="376092"/>
          </a:solidFill>
          <a:latin typeface="Calibri" panose="020F0502020204030204" pitchFamily="34" charset="0"/>
          <a:ea typeface="+mn-ea"/>
          <a:cs typeface="Calibri" panose="020F0502020204030204" pitchFamily="34" charset="0"/>
          <a:sym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105950B-A480-42D8-B0B1-3E986351358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82661"/>
          <a:stretch/>
        </p:blipFill>
        <p:spPr>
          <a:xfrm>
            <a:off x="0" y="0"/>
            <a:ext cx="12192000" cy="1600200"/>
          </a:xfrm>
          <a:prstGeom prst="rect">
            <a:avLst/>
          </a:prstGeom>
        </p:spPr>
      </p:pic>
      <p:pic>
        <p:nvPicPr>
          <p:cNvPr id="8" name="Imagen 7" descr="Logotipo&#10;&#10;Descripción generada automáticamente">
            <a:extLst>
              <a:ext uri="{FF2B5EF4-FFF2-40B4-BE49-F238E27FC236}">
                <a16:creationId xmlns:a16="http://schemas.microsoft.com/office/drawing/2014/main" id="{F53596C7-D456-433E-9C65-7DF10730E3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36244" y="5423370"/>
            <a:ext cx="1275005" cy="1356818"/>
          </a:xfrm>
          <a:prstGeom prst="rect">
            <a:avLst/>
          </a:prstGeom>
        </p:spPr>
      </p:pic>
      <p:pic>
        <p:nvPicPr>
          <p:cNvPr id="9" name="Imagen 8">
            <a:extLst>
              <a:ext uri="{FF2B5EF4-FFF2-40B4-BE49-F238E27FC236}">
                <a16:creationId xmlns:a16="http://schemas.microsoft.com/office/drawing/2014/main" id="{921BC056-0ECE-4CC2-819B-E2AE7EFDC8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311250" y="5560228"/>
            <a:ext cx="1459460" cy="1068325"/>
          </a:xfrm>
          <a:prstGeom prst="rect">
            <a:avLst/>
          </a:prstGeom>
        </p:spPr>
      </p:pic>
    </p:spTree>
    <p:extLst>
      <p:ext uri="{BB962C8B-B14F-4D97-AF65-F5344CB8AC3E}">
        <p14:creationId xmlns:p14="http://schemas.microsoft.com/office/powerpoint/2010/main" val="4241933971"/>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1.png"/><Relationship Id="rId5" Type="http://schemas.openxmlformats.org/officeDocument/2006/relationships/diagramQuickStyle" Target="../diagrams/quickStyle2.xml"/><Relationship Id="rId10" Type="http://schemas.openxmlformats.org/officeDocument/2006/relationships/image" Target="../media/image20.png"/><Relationship Id="rId4" Type="http://schemas.openxmlformats.org/officeDocument/2006/relationships/diagramLayout" Target="../diagrams/layout2.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D4A503C-A670-AE94-C58C-C231A5FAC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0310"/>
            <a:ext cx="12192000" cy="5527690"/>
          </a:xfrm>
          <a:prstGeom prst="rect">
            <a:avLst/>
          </a:prstGeom>
        </p:spPr>
      </p:pic>
      <p:pic>
        <p:nvPicPr>
          <p:cNvPr id="11" name="Imagen 10">
            <a:extLst>
              <a:ext uri="{FF2B5EF4-FFF2-40B4-BE49-F238E27FC236}">
                <a16:creationId xmlns:a16="http://schemas.microsoft.com/office/drawing/2014/main" id="{5025EC11-436A-BC80-B8F4-121D5E47C9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63010"/>
            <a:ext cx="9160778" cy="1872695"/>
          </a:xfrm>
          <a:prstGeom prst="rect">
            <a:avLst/>
          </a:prstGeom>
        </p:spPr>
      </p:pic>
      <p:sp>
        <p:nvSpPr>
          <p:cNvPr id="2" name="Título 1">
            <a:extLst>
              <a:ext uri="{FF2B5EF4-FFF2-40B4-BE49-F238E27FC236}">
                <a16:creationId xmlns:a16="http://schemas.microsoft.com/office/drawing/2014/main" id="{0AA89780-3B3F-4F8D-895F-0E576AE01C9E}"/>
              </a:ext>
            </a:extLst>
          </p:cNvPr>
          <p:cNvSpPr>
            <a:spLocks noGrp="1"/>
          </p:cNvSpPr>
          <p:nvPr>
            <p:ph type="ctrTitle"/>
          </p:nvPr>
        </p:nvSpPr>
        <p:spPr>
          <a:xfrm>
            <a:off x="332765" y="3540154"/>
            <a:ext cx="6940492" cy="1191340"/>
          </a:xfrm>
        </p:spPr>
        <p:txBody>
          <a:bodyPr>
            <a:noAutofit/>
          </a:bodyPr>
          <a:lstStyle/>
          <a:p>
            <a:r>
              <a:rPr lang="es-CO" sz="3800" dirty="0">
                <a:latin typeface="Calibri" panose="020F0502020204030204" pitchFamily="34" charset="0"/>
                <a:cs typeface="Calibri" panose="020F0502020204030204" pitchFamily="34" charset="0"/>
              </a:rPr>
              <a:t>PROPUESTA AUDIENCIA PÚBLICA DE RENDICIÓN DE CUENTAS</a:t>
            </a:r>
            <a:endParaRPr lang="es-CO" sz="3800" dirty="0"/>
          </a:p>
        </p:txBody>
      </p:sp>
      <p:sp>
        <p:nvSpPr>
          <p:cNvPr id="3" name="Subtítulo 2">
            <a:extLst>
              <a:ext uri="{FF2B5EF4-FFF2-40B4-BE49-F238E27FC236}">
                <a16:creationId xmlns:a16="http://schemas.microsoft.com/office/drawing/2014/main" id="{83F76637-F469-4A93-8044-13723D998CF0}"/>
              </a:ext>
            </a:extLst>
          </p:cNvPr>
          <p:cNvSpPr>
            <a:spLocks noGrp="1"/>
          </p:cNvSpPr>
          <p:nvPr>
            <p:ph type="subTitle" idx="1"/>
          </p:nvPr>
        </p:nvSpPr>
        <p:spPr>
          <a:xfrm>
            <a:off x="391487" y="4672772"/>
            <a:ext cx="4423794" cy="318678"/>
          </a:xfrm>
        </p:spPr>
        <p:txBody>
          <a:bodyPr>
            <a:normAutofit fontScale="70000" lnSpcReduction="20000"/>
          </a:bodyPr>
          <a:lstStyle/>
          <a:p>
            <a:pPr algn="l">
              <a:spcBef>
                <a:spcPts val="1000"/>
              </a:spcBef>
            </a:pPr>
            <a:r>
              <a:rPr lang="es-ES" sz="2200" b="0" dirty="0">
                <a:latin typeface="Calibri" panose="020F0502020204030204" pitchFamily="34" charset="0"/>
                <a:ea typeface="+mn-ea"/>
                <a:cs typeface="Calibri" panose="020F0502020204030204" pitchFamily="34" charset="0"/>
              </a:rPr>
              <a:t>2021-2022 Corte noviembre 2021 a noviembre 2022</a:t>
            </a:r>
            <a:endParaRPr lang="es-CO" sz="2200" dirty="0"/>
          </a:p>
        </p:txBody>
      </p:sp>
      <p:grpSp>
        <p:nvGrpSpPr>
          <p:cNvPr id="6" name="Grupo 5">
            <a:extLst>
              <a:ext uri="{FF2B5EF4-FFF2-40B4-BE49-F238E27FC236}">
                <a16:creationId xmlns:a16="http://schemas.microsoft.com/office/drawing/2014/main" id="{67697579-4D80-405F-2F88-1C9C45862F58}"/>
              </a:ext>
            </a:extLst>
          </p:cNvPr>
          <p:cNvGrpSpPr/>
          <p:nvPr/>
        </p:nvGrpSpPr>
        <p:grpSpPr>
          <a:xfrm>
            <a:off x="6140390" y="5621438"/>
            <a:ext cx="6051610" cy="1236562"/>
            <a:chOff x="6140390" y="5621438"/>
            <a:chExt cx="6051610" cy="1236562"/>
          </a:xfrm>
        </p:grpSpPr>
        <p:pic>
          <p:nvPicPr>
            <p:cNvPr id="7" name="Imagen 6">
              <a:extLst>
                <a:ext uri="{FF2B5EF4-FFF2-40B4-BE49-F238E27FC236}">
                  <a16:creationId xmlns:a16="http://schemas.microsoft.com/office/drawing/2014/main" id="{26580F6A-A12B-01D2-3B1C-72956AEFA40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71869"/>
            <a:stretch/>
          </p:blipFill>
          <p:spPr>
            <a:xfrm>
              <a:off x="8762260" y="5621438"/>
              <a:ext cx="3429740" cy="1236562"/>
            </a:xfrm>
            <a:prstGeom prst="rect">
              <a:avLst/>
            </a:prstGeom>
          </p:spPr>
        </p:pic>
        <p:pic>
          <p:nvPicPr>
            <p:cNvPr id="8" name="Imagen 7" descr="Patrón de fondo&#10;&#10;Descripción generada automáticamente">
              <a:extLst>
                <a:ext uri="{FF2B5EF4-FFF2-40B4-BE49-F238E27FC236}">
                  <a16:creationId xmlns:a16="http://schemas.microsoft.com/office/drawing/2014/main" id="{D6F59CD1-5FE3-2D48-630C-0EE7F5BFA3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390" y="5622793"/>
              <a:ext cx="2654422" cy="1229973"/>
            </a:xfrm>
            <a:prstGeom prst="rect">
              <a:avLst/>
            </a:prstGeom>
          </p:spPr>
        </p:pic>
      </p:grpSp>
    </p:spTree>
    <p:extLst>
      <p:ext uri="{BB962C8B-B14F-4D97-AF65-F5344CB8AC3E}">
        <p14:creationId xmlns:p14="http://schemas.microsoft.com/office/powerpoint/2010/main" val="3566023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19274F-FDB0-620D-6669-E9C0E4F849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8D723A5D-01CE-414C-B8C1-95363969F0A4}"/>
              </a:ext>
            </a:extLst>
          </p:cNvPr>
          <p:cNvSpPr>
            <a:spLocks noGrp="1"/>
          </p:cNvSpPr>
          <p:nvPr>
            <p:ph type="title"/>
          </p:nvPr>
        </p:nvSpPr>
        <p:spPr>
          <a:xfrm>
            <a:off x="6643599" y="164202"/>
            <a:ext cx="6096000" cy="1325563"/>
          </a:xfrm>
        </p:spPr>
        <p:txBody>
          <a:bodyPr/>
          <a:lstStyle/>
          <a:p>
            <a:r>
              <a:rPr lang="es-ES" b="1" dirty="0"/>
              <a:t>Presentación Subdirección Administrativa y Financiera</a:t>
            </a:r>
            <a:endParaRPr lang="es-CO" b="1" dirty="0"/>
          </a:p>
        </p:txBody>
      </p:sp>
      <p:graphicFrame>
        <p:nvGraphicFramePr>
          <p:cNvPr id="4" name="Diagrama 3">
            <a:extLst>
              <a:ext uri="{FF2B5EF4-FFF2-40B4-BE49-F238E27FC236}">
                <a16:creationId xmlns:a16="http://schemas.microsoft.com/office/drawing/2014/main" id="{71F3B2AF-9A1D-48D8-A528-2165ACDE5E02}"/>
              </a:ext>
            </a:extLst>
          </p:cNvPr>
          <p:cNvGraphicFramePr/>
          <p:nvPr>
            <p:extLst>
              <p:ext uri="{D42A27DB-BD31-4B8C-83A1-F6EECF244321}">
                <p14:modId xmlns:p14="http://schemas.microsoft.com/office/powerpoint/2010/main" val="1135681745"/>
              </p:ext>
            </p:extLst>
          </p:nvPr>
        </p:nvGraphicFramePr>
        <p:xfrm>
          <a:off x="649356" y="1489765"/>
          <a:ext cx="10336695" cy="4810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81D332-6DF2-420E-B34D-C5E0915E2DC9}"/>
              </a:ext>
            </a:extLst>
          </p:cNvPr>
          <p:cNvSpPr txBox="1"/>
          <p:nvPr/>
        </p:nvSpPr>
        <p:spPr>
          <a:xfrm>
            <a:off x="7110235" y="6331387"/>
            <a:ext cx="5002523" cy="338554"/>
          </a:xfrm>
          <a:prstGeom prst="rect">
            <a:avLst/>
          </a:prstGeom>
          <a:noFill/>
        </p:spPr>
        <p:txBody>
          <a:bodyPr wrap="none" rtlCol="0">
            <a:spAutoFit/>
          </a:bodyPr>
          <a:lstStyle/>
          <a:p>
            <a:r>
              <a:rPr lang="es-ES" sz="1600" b="1" dirty="0">
                <a:solidFill>
                  <a:srgbClr val="FFFF00"/>
                </a:solidFill>
              </a:rPr>
              <a:t>*Más información en estrategia de rendición de cuentas.</a:t>
            </a:r>
            <a:endParaRPr lang="es-CO" sz="1600" b="1" dirty="0">
              <a:solidFill>
                <a:srgbClr val="FFFF00"/>
              </a:solidFill>
            </a:endParaRPr>
          </a:p>
        </p:txBody>
      </p:sp>
      <p:grpSp>
        <p:nvGrpSpPr>
          <p:cNvPr id="61" name="Grupo 60">
            <a:extLst>
              <a:ext uri="{FF2B5EF4-FFF2-40B4-BE49-F238E27FC236}">
                <a16:creationId xmlns:a16="http://schemas.microsoft.com/office/drawing/2014/main" id="{09C4A65E-4EAF-F13F-1393-0A428F224753}"/>
              </a:ext>
            </a:extLst>
          </p:cNvPr>
          <p:cNvGrpSpPr/>
          <p:nvPr/>
        </p:nvGrpSpPr>
        <p:grpSpPr>
          <a:xfrm>
            <a:off x="5361648" y="5027623"/>
            <a:ext cx="1669345" cy="1674960"/>
            <a:chOff x="3432202" y="3345686"/>
            <a:chExt cx="1669345" cy="1674960"/>
          </a:xfrm>
        </p:grpSpPr>
        <p:pic>
          <p:nvPicPr>
            <p:cNvPr id="62" name="Imagen 61">
              <a:extLst>
                <a:ext uri="{FF2B5EF4-FFF2-40B4-BE49-F238E27FC236}">
                  <a16:creationId xmlns:a16="http://schemas.microsoft.com/office/drawing/2014/main" id="{8B17A075-2364-DFCC-C8B7-137028437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2849" y="3345686"/>
              <a:ext cx="1658698" cy="1674960"/>
            </a:xfrm>
            <a:prstGeom prst="rect">
              <a:avLst/>
            </a:prstGeom>
          </p:spPr>
        </p:pic>
        <p:pic>
          <p:nvPicPr>
            <p:cNvPr id="63" name="Imagen 62">
              <a:extLst>
                <a:ext uri="{FF2B5EF4-FFF2-40B4-BE49-F238E27FC236}">
                  <a16:creationId xmlns:a16="http://schemas.microsoft.com/office/drawing/2014/main" id="{F7EF5D9E-0C27-F159-8D5C-ECCC2B3BB19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32202" y="3893057"/>
              <a:ext cx="1669345" cy="674238"/>
            </a:xfrm>
            <a:prstGeom prst="rect">
              <a:avLst/>
            </a:prstGeom>
          </p:spPr>
        </p:pic>
        <p:sp>
          <p:nvSpPr>
            <p:cNvPr id="64" name="CuadroTexto 63">
              <a:extLst>
                <a:ext uri="{FF2B5EF4-FFF2-40B4-BE49-F238E27FC236}">
                  <a16:creationId xmlns:a16="http://schemas.microsoft.com/office/drawing/2014/main" id="{5F437C3A-15AE-3DF5-9B89-C0347358EA6E}"/>
                </a:ext>
              </a:extLst>
            </p:cNvPr>
            <p:cNvSpPr txBox="1"/>
            <p:nvPr/>
          </p:nvSpPr>
          <p:spPr>
            <a:xfrm>
              <a:off x="3473330" y="3637159"/>
              <a:ext cx="1591586" cy="923330"/>
            </a:xfrm>
            <a:prstGeom prst="rect">
              <a:avLst/>
            </a:prstGeom>
            <a:noFill/>
          </p:spPr>
          <p:txBody>
            <a:bodyPr wrap="square">
              <a:spAutoFit/>
            </a:bodyPr>
            <a:lstStyle>
              <a:defPPr>
                <a:defRPr lang="es-CO"/>
              </a:defPPr>
              <a:lvl1pPr lvl="0" algn="ctr">
                <a:defRPr>
                  <a:solidFill>
                    <a:schemeClr val="bg1"/>
                  </a:solidFill>
                </a:defRPr>
              </a:lvl1pPr>
            </a:lstStyle>
            <a:p>
              <a:r>
                <a:rPr lang="es-ES" dirty="0"/>
                <a:t>Temas de Participación ciudadana</a:t>
              </a:r>
              <a:endParaRPr lang="es-CO" dirty="0"/>
            </a:p>
          </p:txBody>
        </p:sp>
      </p:grpSp>
      <p:cxnSp>
        <p:nvCxnSpPr>
          <p:cNvPr id="75" name="Conector: curvado 74">
            <a:extLst>
              <a:ext uri="{FF2B5EF4-FFF2-40B4-BE49-F238E27FC236}">
                <a16:creationId xmlns:a16="http://schemas.microsoft.com/office/drawing/2014/main" id="{D63B289C-3041-5D57-8B8E-48287E0A7D18}"/>
              </a:ext>
            </a:extLst>
          </p:cNvPr>
          <p:cNvCxnSpPr/>
          <p:nvPr/>
        </p:nvCxnSpPr>
        <p:spPr>
          <a:xfrm flipV="1">
            <a:off x="3926955" y="2049421"/>
            <a:ext cx="4134865" cy="782134"/>
          </a:xfrm>
          <a:prstGeom prst="curvedConnector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 name="Grupo 68">
            <a:extLst>
              <a:ext uri="{FF2B5EF4-FFF2-40B4-BE49-F238E27FC236}">
                <a16:creationId xmlns:a16="http://schemas.microsoft.com/office/drawing/2014/main" id="{3A17710E-A574-086C-0D22-A09C65959E14}"/>
              </a:ext>
            </a:extLst>
          </p:cNvPr>
          <p:cNvGrpSpPr/>
          <p:nvPr/>
        </p:nvGrpSpPr>
        <p:grpSpPr>
          <a:xfrm>
            <a:off x="3097608" y="1843555"/>
            <a:ext cx="1658698" cy="1674960"/>
            <a:chOff x="3396256" y="1511271"/>
            <a:chExt cx="1658698" cy="1674960"/>
          </a:xfrm>
        </p:grpSpPr>
        <p:pic>
          <p:nvPicPr>
            <p:cNvPr id="29" name="Imagen 28">
              <a:extLst>
                <a:ext uri="{FF2B5EF4-FFF2-40B4-BE49-F238E27FC236}">
                  <a16:creationId xmlns:a16="http://schemas.microsoft.com/office/drawing/2014/main" id="{A49CD3B7-7123-EBAA-B994-A5A4F4639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6256" y="1511271"/>
              <a:ext cx="1658698" cy="1674960"/>
            </a:xfrm>
            <a:prstGeom prst="rect">
              <a:avLst/>
            </a:prstGeom>
          </p:spPr>
        </p:pic>
        <p:pic>
          <p:nvPicPr>
            <p:cNvPr id="23" name="Imagen 22">
              <a:extLst>
                <a:ext uri="{FF2B5EF4-FFF2-40B4-BE49-F238E27FC236}">
                  <a16:creationId xmlns:a16="http://schemas.microsoft.com/office/drawing/2014/main" id="{5316245D-070C-00F0-9996-3612031B84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6256" y="1710265"/>
              <a:ext cx="1658698" cy="400375"/>
            </a:xfrm>
            <a:prstGeom prst="rect">
              <a:avLst/>
            </a:prstGeom>
          </p:spPr>
        </p:pic>
        <p:sp>
          <p:nvSpPr>
            <p:cNvPr id="17" name="CuadroTexto 16">
              <a:extLst>
                <a:ext uri="{FF2B5EF4-FFF2-40B4-BE49-F238E27FC236}">
                  <a16:creationId xmlns:a16="http://schemas.microsoft.com/office/drawing/2014/main" id="{87F88872-1127-AE56-6382-A47A28CB13A6}"/>
                </a:ext>
              </a:extLst>
            </p:cNvPr>
            <p:cNvSpPr txBox="1"/>
            <p:nvPr/>
          </p:nvSpPr>
          <p:spPr>
            <a:xfrm>
              <a:off x="3554303" y="1717137"/>
              <a:ext cx="1342603" cy="369332"/>
            </a:xfrm>
            <a:prstGeom prst="rect">
              <a:avLst/>
            </a:prstGeom>
            <a:noFill/>
          </p:spPr>
          <p:txBody>
            <a:bodyPr wrap="square">
              <a:spAutoFit/>
            </a:bodyPr>
            <a:lstStyle/>
            <a:p>
              <a:pPr lvl="0" algn="ctr"/>
              <a:r>
                <a:rPr lang="es-ES" sz="1800" dirty="0">
                  <a:solidFill>
                    <a:schemeClr val="bg1"/>
                  </a:solidFill>
                </a:rPr>
                <a:t>Presupuesto </a:t>
              </a:r>
            </a:p>
          </p:txBody>
        </p:sp>
        <p:sp>
          <p:nvSpPr>
            <p:cNvPr id="19" name="CuadroTexto 18">
              <a:extLst>
                <a:ext uri="{FF2B5EF4-FFF2-40B4-BE49-F238E27FC236}">
                  <a16:creationId xmlns:a16="http://schemas.microsoft.com/office/drawing/2014/main" id="{313F701C-45C6-086D-833F-22AC33B0D80B}"/>
                </a:ext>
              </a:extLst>
            </p:cNvPr>
            <p:cNvSpPr txBox="1"/>
            <p:nvPr/>
          </p:nvSpPr>
          <p:spPr>
            <a:xfrm>
              <a:off x="3429812" y="2143086"/>
              <a:ext cx="1591586" cy="954107"/>
            </a:xfrm>
            <a:prstGeom prst="rect">
              <a:avLst/>
            </a:prstGeom>
            <a:noFill/>
          </p:spPr>
          <p:txBody>
            <a:bodyPr wrap="square">
              <a:spAutoFit/>
            </a:bodyPr>
            <a:lstStyle/>
            <a:p>
              <a:pPr lvl="0" algn="ctr"/>
              <a:r>
                <a:rPr lang="es-ES" sz="1400" dirty="0"/>
                <a:t>(Ejecución presupuestal y estados financieros)</a:t>
              </a:r>
              <a:endParaRPr lang="es-CO" sz="1400" dirty="0"/>
            </a:p>
          </p:txBody>
        </p:sp>
      </p:grpSp>
      <p:grpSp>
        <p:nvGrpSpPr>
          <p:cNvPr id="67" name="Grupo 66">
            <a:extLst>
              <a:ext uri="{FF2B5EF4-FFF2-40B4-BE49-F238E27FC236}">
                <a16:creationId xmlns:a16="http://schemas.microsoft.com/office/drawing/2014/main" id="{03372FE8-B1FD-3F9C-1855-FC03D39958CB}"/>
              </a:ext>
            </a:extLst>
          </p:cNvPr>
          <p:cNvGrpSpPr/>
          <p:nvPr/>
        </p:nvGrpSpPr>
        <p:grpSpPr>
          <a:xfrm>
            <a:off x="5321068" y="1386888"/>
            <a:ext cx="1669345" cy="1674960"/>
            <a:chOff x="5257453" y="1511271"/>
            <a:chExt cx="1669345" cy="1674960"/>
          </a:xfrm>
        </p:grpSpPr>
        <p:pic>
          <p:nvPicPr>
            <p:cNvPr id="30" name="Imagen 29">
              <a:extLst>
                <a:ext uri="{FF2B5EF4-FFF2-40B4-BE49-F238E27FC236}">
                  <a16:creationId xmlns:a16="http://schemas.microsoft.com/office/drawing/2014/main" id="{6CF3DEFF-DC6B-DC7D-9B88-A15D9DF173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8100" y="1511271"/>
              <a:ext cx="1658698" cy="1674960"/>
            </a:xfrm>
            <a:prstGeom prst="rect">
              <a:avLst/>
            </a:prstGeom>
          </p:spPr>
        </p:pic>
        <p:pic>
          <p:nvPicPr>
            <p:cNvPr id="27" name="Imagen 26">
              <a:extLst>
                <a:ext uri="{FF2B5EF4-FFF2-40B4-BE49-F238E27FC236}">
                  <a16:creationId xmlns:a16="http://schemas.microsoft.com/office/drawing/2014/main" id="{E4564D62-DCF8-6E73-111B-E52C1FD641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7453" y="1979893"/>
              <a:ext cx="1669345" cy="714837"/>
            </a:xfrm>
            <a:prstGeom prst="rect">
              <a:avLst/>
            </a:prstGeom>
          </p:spPr>
        </p:pic>
        <p:sp>
          <p:nvSpPr>
            <p:cNvPr id="32" name="CuadroTexto 31">
              <a:extLst>
                <a:ext uri="{FF2B5EF4-FFF2-40B4-BE49-F238E27FC236}">
                  <a16:creationId xmlns:a16="http://schemas.microsoft.com/office/drawing/2014/main" id="{5B315F3E-EA48-B213-632B-6A5D9DE5B35E}"/>
                </a:ext>
              </a:extLst>
            </p:cNvPr>
            <p:cNvSpPr txBox="1"/>
            <p:nvPr/>
          </p:nvSpPr>
          <p:spPr>
            <a:xfrm>
              <a:off x="5298581" y="2004080"/>
              <a:ext cx="1591586" cy="646331"/>
            </a:xfrm>
            <a:prstGeom prst="rect">
              <a:avLst/>
            </a:prstGeom>
            <a:noFill/>
          </p:spPr>
          <p:txBody>
            <a:bodyPr wrap="square">
              <a:spAutoFit/>
            </a:bodyPr>
            <a:lstStyle>
              <a:defPPr>
                <a:defRPr lang="es-CO"/>
              </a:defPPr>
              <a:lvl1pPr lvl="0" algn="ctr">
                <a:defRPr>
                  <a:solidFill>
                    <a:schemeClr val="bg1"/>
                  </a:solidFill>
                </a:defRPr>
              </a:lvl1pPr>
            </a:lstStyle>
            <a:p>
              <a:r>
                <a:rPr lang="es-ES" dirty="0"/>
                <a:t>Impactos de la gestión</a:t>
              </a:r>
              <a:endParaRPr lang="es-CO" dirty="0"/>
            </a:p>
          </p:txBody>
        </p:sp>
      </p:grpSp>
      <p:grpSp>
        <p:nvGrpSpPr>
          <p:cNvPr id="68" name="Grupo 67">
            <a:extLst>
              <a:ext uri="{FF2B5EF4-FFF2-40B4-BE49-F238E27FC236}">
                <a16:creationId xmlns:a16="http://schemas.microsoft.com/office/drawing/2014/main" id="{0C119221-7597-4893-9EA8-8A3CD775C081}"/>
              </a:ext>
            </a:extLst>
          </p:cNvPr>
          <p:cNvGrpSpPr/>
          <p:nvPr/>
        </p:nvGrpSpPr>
        <p:grpSpPr>
          <a:xfrm>
            <a:off x="7601080" y="1670374"/>
            <a:ext cx="1658698" cy="1674960"/>
            <a:chOff x="7148461" y="1489765"/>
            <a:chExt cx="1658698" cy="1674960"/>
          </a:xfrm>
        </p:grpSpPr>
        <p:pic>
          <p:nvPicPr>
            <p:cNvPr id="33" name="Imagen 32">
              <a:extLst>
                <a:ext uri="{FF2B5EF4-FFF2-40B4-BE49-F238E27FC236}">
                  <a16:creationId xmlns:a16="http://schemas.microsoft.com/office/drawing/2014/main" id="{B2F03D05-942E-673F-5FDE-B5D7D3134A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8461" y="1489765"/>
              <a:ext cx="1658698" cy="1674960"/>
            </a:xfrm>
            <a:prstGeom prst="rect">
              <a:avLst/>
            </a:prstGeom>
          </p:spPr>
        </p:pic>
        <p:pic>
          <p:nvPicPr>
            <p:cNvPr id="25" name="Imagen 24">
              <a:extLst>
                <a:ext uri="{FF2B5EF4-FFF2-40B4-BE49-F238E27FC236}">
                  <a16:creationId xmlns:a16="http://schemas.microsoft.com/office/drawing/2014/main" id="{211215AB-19AF-3691-7BCC-2EAC278559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8461" y="1764146"/>
              <a:ext cx="1658698" cy="408546"/>
            </a:xfrm>
            <a:prstGeom prst="rect">
              <a:avLst/>
            </a:prstGeom>
          </p:spPr>
        </p:pic>
        <p:sp>
          <p:nvSpPr>
            <p:cNvPr id="35" name="CuadroTexto 34">
              <a:extLst>
                <a:ext uri="{FF2B5EF4-FFF2-40B4-BE49-F238E27FC236}">
                  <a16:creationId xmlns:a16="http://schemas.microsoft.com/office/drawing/2014/main" id="{431EDBA5-7D6F-A93A-FF76-AD95AC010CB0}"/>
                </a:ext>
              </a:extLst>
            </p:cNvPr>
            <p:cNvSpPr txBox="1"/>
            <p:nvPr/>
          </p:nvSpPr>
          <p:spPr>
            <a:xfrm>
              <a:off x="7275985" y="2173893"/>
              <a:ext cx="1445714" cy="954107"/>
            </a:xfrm>
            <a:prstGeom prst="rect">
              <a:avLst/>
            </a:prstGeom>
            <a:noFill/>
          </p:spPr>
          <p:txBody>
            <a:bodyPr wrap="square">
              <a:spAutoFit/>
            </a:bodyPr>
            <a:lstStyle>
              <a:defPPr>
                <a:defRPr lang="es-CO"/>
              </a:defPPr>
              <a:lvl1pPr lvl="0" algn="ctr">
                <a:defRPr sz="1400"/>
              </a:lvl1pPr>
            </a:lstStyle>
            <a:p>
              <a:r>
                <a:rPr lang="es-ES" dirty="0"/>
                <a:t>(Metas de gestión, informes de entes de control) </a:t>
              </a:r>
              <a:endParaRPr lang="es-CO" dirty="0"/>
            </a:p>
          </p:txBody>
        </p:sp>
        <p:sp>
          <p:nvSpPr>
            <p:cNvPr id="37" name="CuadroTexto 36">
              <a:extLst>
                <a:ext uri="{FF2B5EF4-FFF2-40B4-BE49-F238E27FC236}">
                  <a16:creationId xmlns:a16="http://schemas.microsoft.com/office/drawing/2014/main" id="{11CB3260-5306-CD97-741E-5B754CEE5274}"/>
                </a:ext>
              </a:extLst>
            </p:cNvPr>
            <p:cNvSpPr txBox="1"/>
            <p:nvPr/>
          </p:nvSpPr>
          <p:spPr>
            <a:xfrm>
              <a:off x="7461669" y="1795227"/>
              <a:ext cx="1032282" cy="369332"/>
            </a:xfrm>
            <a:prstGeom prst="rect">
              <a:avLst/>
            </a:prstGeom>
            <a:noFill/>
          </p:spPr>
          <p:txBody>
            <a:bodyPr wrap="square">
              <a:spAutoFit/>
            </a:bodyPr>
            <a:lstStyle/>
            <a:p>
              <a:pPr lvl="0" algn="ctr"/>
              <a:r>
                <a:rPr lang="es-ES" dirty="0">
                  <a:solidFill>
                    <a:schemeClr val="bg1"/>
                  </a:solidFill>
                </a:rPr>
                <a:t>Gestión</a:t>
              </a:r>
            </a:p>
          </p:txBody>
        </p:sp>
      </p:grpSp>
      <p:cxnSp>
        <p:nvCxnSpPr>
          <p:cNvPr id="76" name="Conector: curvado 75">
            <a:extLst>
              <a:ext uri="{FF2B5EF4-FFF2-40B4-BE49-F238E27FC236}">
                <a16:creationId xmlns:a16="http://schemas.microsoft.com/office/drawing/2014/main" id="{D9BB626B-63AF-1B0D-4EEC-11E77B85EA67}"/>
              </a:ext>
            </a:extLst>
          </p:cNvPr>
          <p:cNvCxnSpPr>
            <a:cxnSpLocks/>
          </p:cNvCxnSpPr>
          <p:nvPr/>
        </p:nvCxnSpPr>
        <p:spPr>
          <a:xfrm flipV="1">
            <a:off x="3926955" y="3953192"/>
            <a:ext cx="2543640" cy="784548"/>
          </a:xfrm>
          <a:prstGeom prst="curvedConnector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ector: curvado 78">
            <a:extLst>
              <a:ext uri="{FF2B5EF4-FFF2-40B4-BE49-F238E27FC236}">
                <a16:creationId xmlns:a16="http://schemas.microsoft.com/office/drawing/2014/main" id="{75AE496E-2E9C-CD44-7289-D8680ACB1B04}"/>
              </a:ext>
            </a:extLst>
          </p:cNvPr>
          <p:cNvCxnSpPr>
            <a:cxnSpLocks/>
          </p:cNvCxnSpPr>
          <p:nvPr/>
        </p:nvCxnSpPr>
        <p:spPr>
          <a:xfrm>
            <a:off x="6506788" y="3953192"/>
            <a:ext cx="2259707" cy="549360"/>
          </a:xfrm>
          <a:prstGeom prst="curvedConnector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upo 43">
            <a:extLst>
              <a:ext uri="{FF2B5EF4-FFF2-40B4-BE49-F238E27FC236}">
                <a16:creationId xmlns:a16="http://schemas.microsoft.com/office/drawing/2014/main" id="{705C8409-C32D-EC98-1DE1-A5E90BB28CD7}"/>
              </a:ext>
            </a:extLst>
          </p:cNvPr>
          <p:cNvGrpSpPr/>
          <p:nvPr/>
        </p:nvGrpSpPr>
        <p:grpSpPr>
          <a:xfrm>
            <a:off x="3092283" y="4566069"/>
            <a:ext cx="1669345" cy="1674960"/>
            <a:chOff x="3432202" y="3345686"/>
            <a:chExt cx="1669345" cy="1674960"/>
          </a:xfrm>
        </p:grpSpPr>
        <p:pic>
          <p:nvPicPr>
            <p:cNvPr id="41" name="Imagen 40">
              <a:extLst>
                <a:ext uri="{FF2B5EF4-FFF2-40B4-BE49-F238E27FC236}">
                  <a16:creationId xmlns:a16="http://schemas.microsoft.com/office/drawing/2014/main" id="{169D44A6-FE63-8DFC-55B1-5358E5132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2849" y="3345686"/>
              <a:ext cx="1658698" cy="1674960"/>
            </a:xfrm>
            <a:prstGeom prst="rect">
              <a:avLst/>
            </a:prstGeom>
          </p:spPr>
        </p:pic>
        <p:pic>
          <p:nvPicPr>
            <p:cNvPr id="42" name="Imagen 41">
              <a:extLst>
                <a:ext uri="{FF2B5EF4-FFF2-40B4-BE49-F238E27FC236}">
                  <a16:creationId xmlns:a16="http://schemas.microsoft.com/office/drawing/2014/main" id="{896B4F6A-7F87-CFB0-D7AB-5CBAD4EBFA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2202" y="3814308"/>
              <a:ext cx="1669345" cy="714837"/>
            </a:xfrm>
            <a:prstGeom prst="rect">
              <a:avLst/>
            </a:prstGeom>
          </p:spPr>
        </p:pic>
        <p:sp>
          <p:nvSpPr>
            <p:cNvPr id="43" name="CuadroTexto 42">
              <a:extLst>
                <a:ext uri="{FF2B5EF4-FFF2-40B4-BE49-F238E27FC236}">
                  <a16:creationId xmlns:a16="http://schemas.microsoft.com/office/drawing/2014/main" id="{0EC79EFF-9CD1-ACDD-E8B7-46480F37FA54}"/>
                </a:ext>
              </a:extLst>
            </p:cNvPr>
            <p:cNvSpPr txBox="1"/>
            <p:nvPr/>
          </p:nvSpPr>
          <p:spPr>
            <a:xfrm>
              <a:off x="3473330" y="4009411"/>
              <a:ext cx="1591586" cy="369332"/>
            </a:xfrm>
            <a:prstGeom prst="rect">
              <a:avLst/>
            </a:prstGeom>
            <a:noFill/>
          </p:spPr>
          <p:txBody>
            <a:bodyPr wrap="square">
              <a:spAutoFit/>
            </a:bodyPr>
            <a:lstStyle>
              <a:defPPr>
                <a:defRPr lang="es-CO"/>
              </a:defPPr>
              <a:lvl1pPr lvl="0" algn="ctr">
                <a:defRPr>
                  <a:solidFill>
                    <a:schemeClr val="bg1"/>
                  </a:solidFill>
                </a:defRPr>
              </a:lvl1pPr>
            </a:lstStyle>
            <a:p>
              <a:r>
                <a:rPr lang="es-ES" dirty="0"/>
                <a:t>Contratación</a:t>
              </a:r>
              <a:endParaRPr lang="es-CO" dirty="0"/>
            </a:p>
          </p:txBody>
        </p:sp>
      </p:grpSp>
      <p:grpSp>
        <p:nvGrpSpPr>
          <p:cNvPr id="45" name="Grupo 44">
            <a:extLst>
              <a:ext uri="{FF2B5EF4-FFF2-40B4-BE49-F238E27FC236}">
                <a16:creationId xmlns:a16="http://schemas.microsoft.com/office/drawing/2014/main" id="{00A56CBD-DF23-71DC-2EA0-CB4372212289}"/>
              </a:ext>
            </a:extLst>
          </p:cNvPr>
          <p:cNvGrpSpPr/>
          <p:nvPr/>
        </p:nvGrpSpPr>
        <p:grpSpPr>
          <a:xfrm>
            <a:off x="5309227" y="3204325"/>
            <a:ext cx="1669345" cy="1674960"/>
            <a:chOff x="3432202" y="3345686"/>
            <a:chExt cx="1669345" cy="1674960"/>
          </a:xfrm>
        </p:grpSpPr>
        <p:pic>
          <p:nvPicPr>
            <p:cNvPr id="46" name="Imagen 45">
              <a:extLst>
                <a:ext uri="{FF2B5EF4-FFF2-40B4-BE49-F238E27FC236}">
                  <a16:creationId xmlns:a16="http://schemas.microsoft.com/office/drawing/2014/main" id="{34B1D183-BE8C-443B-8244-6828E25F9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2849" y="3345686"/>
              <a:ext cx="1658698" cy="1674960"/>
            </a:xfrm>
            <a:prstGeom prst="rect">
              <a:avLst/>
            </a:prstGeom>
          </p:spPr>
        </p:pic>
        <p:pic>
          <p:nvPicPr>
            <p:cNvPr id="47" name="Imagen 46">
              <a:extLst>
                <a:ext uri="{FF2B5EF4-FFF2-40B4-BE49-F238E27FC236}">
                  <a16:creationId xmlns:a16="http://schemas.microsoft.com/office/drawing/2014/main" id="{9737CC64-9913-8D0B-1D82-EB1606D6F78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32202" y="3861196"/>
              <a:ext cx="1669345" cy="645135"/>
            </a:xfrm>
            <a:prstGeom prst="rect">
              <a:avLst/>
            </a:prstGeom>
          </p:spPr>
        </p:pic>
        <p:sp>
          <p:nvSpPr>
            <p:cNvPr id="48" name="CuadroTexto 47">
              <a:extLst>
                <a:ext uri="{FF2B5EF4-FFF2-40B4-BE49-F238E27FC236}">
                  <a16:creationId xmlns:a16="http://schemas.microsoft.com/office/drawing/2014/main" id="{73F732E9-9907-3C30-B221-0C1732229303}"/>
                </a:ext>
              </a:extLst>
            </p:cNvPr>
            <p:cNvSpPr txBox="1"/>
            <p:nvPr/>
          </p:nvSpPr>
          <p:spPr>
            <a:xfrm>
              <a:off x="3473330" y="3863662"/>
              <a:ext cx="1591586" cy="646331"/>
            </a:xfrm>
            <a:prstGeom prst="rect">
              <a:avLst/>
            </a:prstGeom>
            <a:noFill/>
          </p:spPr>
          <p:txBody>
            <a:bodyPr wrap="square">
              <a:spAutoFit/>
            </a:bodyPr>
            <a:lstStyle>
              <a:defPPr>
                <a:defRPr lang="es-CO"/>
              </a:defPPr>
              <a:lvl1pPr lvl="0" algn="ctr">
                <a:defRPr>
                  <a:solidFill>
                    <a:schemeClr val="bg1"/>
                  </a:solidFill>
                </a:defRPr>
              </a:lvl1pPr>
            </a:lstStyle>
            <a:p>
              <a:r>
                <a:rPr lang="es-ES" dirty="0"/>
                <a:t>Cumplimiento de metas</a:t>
              </a:r>
              <a:endParaRPr lang="es-CO" dirty="0"/>
            </a:p>
          </p:txBody>
        </p:sp>
      </p:grpSp>
      <p:grpSp>
        <p:nvGrpSpPr>
          <p:cNvPr id="49" name="Grupo 48">
            <a:extLst>
              <a:ext uri="{FF2B5EF4-FFF2-40B4-BE49-F238E27FC236}">
                <a16:creationId xmlns:a16="http://schemas.microsoft.com/office/drawing/2014/main" id="{4E7BECEC-FC86-A24F-887F-F23F134B7C64}"/>
              </a:ext>
            </a:extLst>
          </p:cNvPr>
          <p:cNvGrpSpPr/>
          <p:nvPr/>
        </p:nvGrpSpPr>
        <p:grpSpPr>
          <a:xfrm>
            <a:off x="7665897" y="4386980"/>
            <a:ext cx="1669345" cy="1674960"/>
            <a:chOff x="3432202" y="3345686"/>
            <a:chExt cx="1669345" cy="1674960"/>
          </a:xfrm>
        </p:grpSpPr>
        <p:pic>
          <p:nvPicPr>
            <p:cNvPr id="50" name="Imagen 49">
              <a:extLst>
                <a:ext uri="{FF2B5EF4-FFF2-40B4-BE49-F238E27FC236}">
                  <a16:creationId xmlns:a16="http://schemas.microsoft.com/office/drawing/2014/main" id="{DF4103C8-167B-BF2C-F145-7CDEFD9ABF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2849" y="3345686"/>
              <a:ext cx="1658698" cy="1674960"/>
            </a:xfrm>
            <a:prstGeom prst="rect">
              <a:avLst/>
            </a:prstGeom>
          </p:spPr>
        </p:pic>
        <p:pic>
          <p:nvPicPr>
            <p:cNvPr id="51" name="Imagen 50">
              <a:extLst>
                <a:ext uri="{FF2B5EF4-FFF2-40B4-BE49-F238E27FC236}">
                  <a16:creationId xmlns:a16="http://schemas.microsoft.com/office/drawing/2014/main" id="{E6C1DA04-CB91-4EA0-5287-E01B6ECC01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2202" y="3814308"/>
              <a:ext cx="1669345" cy="714837"/>
            </a:xfrm>
            <a:prstGeom prst="rect">
              <a:avLst/>
            </a:prstGeom>
          </p:spPr>
        </p:pic>
        <p:sp>
          <p:nvSpPr>
            <p:cNvPr id="52" name="CuadroTexto 51">
              <a:extLst>
                <a:ext uri="{FF2B5EF4-FFF2-40B4-BE49-F238E27FC236}">
                  <a16:creationId xmlns:a16="http://schemas.microsoft.com/office/drawing/2014/main" id="{9A0ED0D2-0B28-FB22-66BB-EB83D23C76FA}"/>
                </a:ext>
              </a:extLst>
            </p:cNvPr>
            <p:cNvSpPr txBox="1"/>
            <p:nvPr/>
          </p:nvSpPr>
          <p:spPr>
            <a:xfrm>
              <a:off x="3473330" y="3838495"/>
              <a:ext cx="1591586" cy="646331"/>
            </a:xfrm>
            <a:prstGeom prst="rect">
              <a:avLst/>
            </a:prstGeom>
            <a:noFill/>
          </p:spPr>
          <p:txBody>
            <a:bodyPr wrap="square">
              <a:spAutoFit/>
            </a:bodyPr>
            <a:lstStyle>
              <a:defPPr>
                <a:defRPr lang="es-CO"/>
              </a:defPPr>
              <a:lvl1pPr lvl="0" algn="ctr">
                <a:defRPr>
                  <a:solidFill>
                    <a:schemeClr val="bg1"/>
                  </a:solidFill>
                </a:defRPr>
              </a:lvl1pPr>
            </a:lstStyle>
            <a:p>
              <a:r>
                <a:rPr lang="es-ES" dirty="0"/>
                <a:t>Acción de mejora</a:t>
              </a:r>
              <a:endParaRPr lang="es-CO" dirty="0"/>
            </a:p>
          </p:txBody>
        </p:sp>
      </p:grpSp>
    </p:spTree>
    <p:extLst>
      <p:ext uri="{BB962C8B-B14F-4D97-AF65-F5344CB8AC3E}">
        <p14:creationId xmlns:p14="http://schemas.microsoft.com/office/powerpoint/2010/main" val="1274727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FE13D5-9FC0-26A6-3933-D63DC97B15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500B47D8-8AAD-407A-8A45-8E31F4794F64}"/>
              </a:ext>
            </a:extLst>
          </p:cNvPr>
          <p:cNvSpPr>
            <a:spLocks noGrp="1"/>
          </p:cNvSpPr>
          <p:nvPr>
            <p:ph type="title"/>
          </p:nvPr>
        </p:nvSpPr>
        <p:spPr>
          <a:xfrm>
            <a:off x="6914972" y="75427"/>
            <a:ext cx="4638943" cy="1325563"/>
          </a:xfrm>
        </p:spPr>
        <p:txBody>
          <a:bodyPr>
            <a:normAutofit/>
          </a:bodyPr>
          <a:lstStyle/>
          <a:p>
            <a:pPr algn="ctr"/>
            <a:r>
              <a:rPr lang="es-ES" sz="2400" b="1" dirty="0">
                <a:solidFill>
                  <a:schemeClr val="accent1"/>
                </a:solidFill>
              </a:rPr>
              <a:t>Temas solicitados por la ciudadanía para rendir cuentas</a:t>
            </a:r>
            <a:endParaRPr lang="es-CO" sz="2400" b="1" dirty="0">
              <a:solidFill>
                <a:schemeClr val="accent1"/>
              </a:solidFill>
            </a:endParaRPr>
          </a:p>
        </p:txBody>
      </p:sp>
      <p:graphicFrame>
        <p:nvGraphicFramePr>
          <p:cNvPr id="4" name="Diagrama 3">
            <a:extLst>
              <a:ext uri="{FF2B5EF4-FFF2-40B4-BE49-F238E27FC236}">
                <a16:creationId xmlns:a16="http://schemas.microsoft.com/office/drawing/2014/main" id="{70091819-C48C-4A9D-B1E4-C800A3AF4209}"/>
              </a:ext>
            </a:extLst>
          </p:cNvPr>
          <p:cNvGraphicFramePr/>
          <p:nvPr>
            <p:extLst>
              <p:ext uri="{D42A27DB-BD31-4B8C-83A1-F6EECF244321}">
                <p14:modId xmlns:p14="http://schemas.microsoft.com/office/powerpoint/2010/main" val="3967605481"/>
              </p:ext>
            </p:extLst>
          </p:nvPr>
        </p:nvGraphicFramePr>
        <p:xfrm>
          <a:off x="-80855" y="1650417"/>
          <a:ext cx="7439536" cy="4834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33289866-C774-4FA7-8C36-A50F0368CA1F}"/>
              </a:ext>
            </a:extLst>
          </p:cNvPr>
          <p:cNvSpPr txBox="1"/>
          <p:nvPr/>
        </p:nvSpPr>
        <p:spPr>
          <a:xfrm>
            <a:off x="4989559" y="6300356"/>
            <a:ext cx="4573175" cy="369332"/>
          </a:xfrm>
          <a:prstGeom prst="rect">
            <a:avLst/>
          </a:prstGeom>
          <a:noFill/>
        </p:spPr>
        <p:txBody>
          <a:bodyPr wrap="none" rtlCol="0">
            <a:spAutoFit/>
          </a:bodyPr>
          <a:lstStyle/>
          <a:p>
            <a:r>
              <a:rPr lang="es-ES" b="1" dirty="0">
                <a:solidFill>
                  <a:srgbClr val="FFFF00"/>
                </a:solidFill>
              </a:rPr>
              <a:t>* Información tomada de encuestas a talleres </a:t>
            </a:r>
            <a:endParaRPr lang="es-CO" b="1" dirty="0">
              <a:solidFill>
                <a:srgbClr val="FFFF00"/>
              </a:solidFill>
            </a:endParaRPr>
          </a:p>
        </p:txBody>
      </p:sp>
      <p:pic>
        <p:nvPicPr>
          <p:cNvPr id="10" name="Imagen 9">
            <a:extLst>
              <a:ext uri="{FF2B5EF4-FFF2-40B4-BE49-F238E27FC236}">
                <a16:creationId xmlns:a16="http://schemas.microsoft.com/office/drawing/2014/main" id="{B401313B-196C-5BB2-F3CE-2D43FB8E7D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0879" y="2133933"/>
            <a:ext cx="1658698" cy="1674960"/>
          </a:xfrm>
          <a:prstGeom prst="rect">
            <a:avLst/>
          </a:prstGeom>
        </p:spPr>
      </p:pic>
      <p:pic>
        <p:nvPicPr>
          <p:cNvPr id="11" name="Imagen 10">
            <a:extLst>
              <a:ext uri="{FF2B5EF4-FFF2-40B4-BE49-F238E27FC236}">
                <a16:creationId xmlns:a16="http://schemas.microsoft.com/office/drawing/2014/main" id="{2B8F05EC-EA61-DE94-3B09-3DBECC7920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0879" y="4141880"/>
            <a:ext cx="1658698" cy="1674960"/>
          </a:xfrm>
          <a:prstGeom prst="rect">
            <a:avLst/>
          </a:prstGeom>
        </p:spPr>
      </p:pic>
      <p:pic>
        <p:nvPicPr>
          <p:cNvPr id="12" name="Imagen 11">
            <a:extLst>
              <a:ext uri="{FF2B5EF4-FFF2-40B4-BE49-F238E27FC236}">
                <a16:creationId xmlns:a16="http://schemas.microsoft.com/office/drawing/2014/main" id="{8185A3EF-B9ED-A180-00A4-9E633E4A8F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3733" y="2133933"/>
            <a:ext cx="1658698" cy="1674960"/>
          </a:xfrm>
          <a:prstGeom prst="rect">
            <a:avLst/>
          </a:prstGeom>
        </p:spPr>
      </p:pic>
      <p:pic>
        <p:nvPicPr>
          <p:cNvPr id="13" name="Imagen 12">
            <a:extLst>
              <a:ext uri="{FF2B5EF4-FFF2-40B4-BE49-F238E27FC236}">
                <a16:creationId xmlns:a16="http://schemas.microsoft.com/office/drawing/2014/main" id="{B3A44228-D2A3-F8E9-4B25-9F197745FB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3733" y="4141880"/>
            <a:ext cx="1658698" cy="1674960"/>
          </a:xfrm>
          <a:prstGeom prst="rect">
            <a:avLst/>
          </a:prstGeom>
        </p:spPr>
      </p:pic>
      <p:pic>
        <p:nvPicPr>
          <p:cNvPr id="15" name="Imagen 14">
            <a:extLst>
              <a:ext uri="{FF2B5EF4-FFF2-40B4-BE49-F238E27FC236}">
                <a16:creationId xmlns:a16="http://schemas.microsoft.com/office/drawing/2014/main" id="{809C23C9-67FB-E94A-B708-4388E942CB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8059" y="4320966"/>
            <a:ext cx="1222771" cy="1350344"/>
          </a:xfrm>
          <a:prstGeom prst="rect">
            <a:avLst/>
          </a:prstGeom>
        </p:spPr>
      </p:pic>
      <p:pic>
        <p:nvPicPr>
          <p:cNvPr id="17" name="Imagen 16">
            <a:extLst>
              <a:ext uri="{FF2B5EF4-FFF2-40B4-BE49-F238E27FC236}">
                <a16:creationId xmlns:a16="http://schemas.microsoft.com/office/drawing/2014/main" id="{B6372239-B95F-9145-6D3E-51B564CC75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0909" y="2436849"/>
            <a:ext cx="524346" cy="1327743"/>
          </a:xfrm>
          <a:prstGeom prst="rect">
            <a:avLst/>
          </a:prstGeom>
        </p:spPr>
      </p:pic>
      <p:pic>
        <p:nvPicPr>
          <p:cNvPr id="19" name="Imagen 18">
            <a:extLst>
              <a:ext uri="{FF2B5EF4-FFF2-40B4-BE49-F238E27FC236}">
                <a16:creationId xmlns:a16="http://schemas.microsoft.com/office/drawing/2014/main" id="{3AB9DF6D-3473-CBAE-0A68-881AED17D5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2186" y="2472983"/>
            <a:ext cx="1166266" cy="1041455"/>
          </a:xfrm>
          <a:prstGeom prst="rect">
            <a:avLst/>
          </a:prstGeom>
        </p:spPr>
      </p:pic>
      <p:pic>
        <p:nvPicPr>
          <p:cNvPr id="21" name="Imagen 20">
            <a:extLst>
              <a:ext uri="{FF2B5EF4-FFF2-40B4-BE49-F238E27FC236}">
                <a16:creationId xmlns:a16="http://schemas.microsoft.com/office/drawing/2014/main" id="{E6AC08FD-E59A-FF52-39F5-E250926BD3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3726" y="4503199"/>
            <a:ext cx="1222771" cy="1218349"/>
          </a:xfrm>
          <a:prstGeom prst="rect">
            <a:avLst/>
          </a:prstGeom>
        </p:spPr>
      </p:pic>
    </p:spTree>
    <p:extLst>
      <p:ext uri="{BB962C8B-B14F-4D97-AF65-F5344CB8AC3E}">
        <p14:creationId xmlns:p14="http://schemas.microsoft.com/office/powerpoint/2010/main" val="2224152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98622D4-42F2-28DC-2EE8-87AA2DFFEE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EEA7116C-BD20-4F5B-9125-60B6DD220888}"/>
              </a:ext>
            </a:extLst>
          </p:cNvPr>
          <p:cNvSpPr>
            <a:spLocks noGrp="1"/>
          </p:cNvSpPr>
          <p:nvPr>
            <p:ph type="title"/>
          </p:nvPr>
        </p:nvSpPr>
        <p:spPr>
          <a:xfrm>
            <a:off x="6918116" y="129613"/>
            <a:ext cx="4625136" cy="1325563"/>
          </a:xfrm>
        </p:spPr>
        <p:txBody>
          <a:bodyPr/>
          <a:lstStyle/>
          <a:p>
            <a:pPr algn="ctr"/>
            <a:r>
              <a:rPr lang="es-CO" altLang="es-CO" b="1" dirty="0">
                <a:latin typeface="Calibri" panose="020F0502020204030204" pitchFamily="34" charset="0"/>
                <a:cs typeface="Calibri" panose="020F0502020204030204" pitchFamily="34" charset="0"/>
              </a:rPr>
              <a:t>Preguntas e intervención de los ciudadanos </a:t>
            </a:r>
            <a:r>
              <a:rPr lang="es-ES" altLang="es-CO" b="1" dirty="0">
                <a:latin typeface="Calibri" panose="020F0502020204030204" pitchFamily="34" charset="0"/>
                <a:cs typeface="Calibri" panose="020F0502020204030204" pitchFamily="34" charset="0"/>
              </a:rPr>
              <a:t> </a:t>
            </a:r>
            <a:endParaRPr lang="es-CO" dirty="0"/>
          </a:p>
        </p:txBody>
      </p:sp>
      <p:sp>
        <p:nvSpPr>
          <p:cNvPr id="3" name="Marcador de contenido 2">
            <a:extLst>
              <a:ext uri="{FF2B5EF4-FFF2-40B4-BE49-F238E27FC236}">
                <a16:creationId xmlns:a16="http://schemas.microsoft.com/office/drawing/2014/main" id="{D0BB9BF9-E615-42C5-AF28-7ABFFE5EB5CB}"/>
              </a:ext>
            </a:extLst>
          </p:cNvPr>
          <p:cNvSpPr>
            <a:spLocks noGrp="1"/>
          </p:cNvSpPr>
          <p:nvPr>
            <p:ph idx="1"/>
          </p:nvPr>
        </p:nvSpPr>
        <p:spPr>
          <a:xfrm>
            <a:off x="998285" y="2131255"/>
            <a:ext cx="6096000" cy="4351338"/>
          </a:xfrm>
        </p:spPr>
        <p:txBody>
          <a:bodyPr>
            <a:normAutofit lnSpcReduction="10000"/>
          </a:bodyPr>
          <a:lstStyle/>
          <a:p>
            <a:pPr algn="just" defTabSz="271463">
              <a:tabLst>
                <a:tab pos="180975" algn="l"/>
              </a:tabLst>
            </a:pPr>
            <a:r>
              <a:rPr lang="es-ES" sz="2200" dirty="0">
                <a:solidFill>
                  <a:schemeClr val="bg1"/>
                </a:solidFill>
              </a:rPr>
              <a:t>Se creará un banner en la página web visible con el logo de la rendición de cuentas que lleve a una nota donde esté el informe de gestión, que tenga un enlace para inscripción de </a:t>
            </a:r>
            <a:r>
              <a:rPr lang="es-ES" sz="2200" b="1" dirty="0">
                <a:solidFill>
                  <a:schemeClr val="bg1"/>
                </a:solidFill>
              </a:rPr>
              <a:t>preguntas previas, solicitudes de intervención y datos generales de la audiencia.</a:t>
            </a:r>
            <a:r>
              <a:rPr lang="es-ES" sz="2200" dirty="0">
                <a:solidFill>
                  <a:schemeClr val="bg1"/>
                </a:solidFill>
              </a:rPr>
              <a:t> </a:t>
            </a:r>
          </a:p>
          <a:p>
            <a:pPr algn="just" defTabSz="271463">
              <a:tabLst>
                <a:tab pos="180975" algn="l"/>
              </a:tabLst>
            </a:pPr>
            <a:r>
              <a:rPr lang="es-ES" sz="2200" dirty="0">
                <a:solidFill>
                  <a:schemeClr val="bg1"/>
                </a:solidFill>
              </a:rPr>
              <a:t>Las preguntas que lleguen previas por redes sociales, por el correo de la CREG, por el portal y por el  chat se leerán en vivo. </a:t>
            </a:r>
          </a:p>
          <a:p>
            <a:pPr algn="just" defTabSz="271463">
              <a:tabLst>
                <a:tab pos="180975" algn="l"/>
              </a:tabLst>
            </a:pPr>
            <a:r>
              <a:rPr lang="es-CO" sz="2200" dirty="0">
                <a:solidFill>
                  <a:schemeClr val="bg1"/>
                </a:solidFill>
              </a:rPr>
              <a:t>Las organizaciones sociales y la ciudadanía podrán intervenir con propuestas o preguntas  previa inscripción. </a:t>
            </a:r>
            <a:endParaRPr lang="es-ES" sz="2200" dirty="0">
              <a:solidFill>
                <a:schemeClr val="bg1"/>
              </a:solidFill>
            </a:endParaRPr>
          </a:p>
          <a:p>
            <a:r>
              <a:rPr lang="es-ES" sz="2200" dirty="0">
                <a:solidFill>
                  <a:schemeClr val="bg1"/>
                </a:solidFill>
              </a:rPr>
              <a:t>Se recibirán de manera previa videos y audios con preguntas de los ciudadanos. </a:t>
            </a:r>
          </a:p>
          <a:p>
            <a:endParaRPr lang="es-CO" dirty="0">
              <a:solidFill>
                <a:schemeClr val="bg1"/>
              </a:solidFill>
            </a:endParaRPr>
          </a:p>
        </p:txBody>
      </p:sp>
      <p:pic>
        <p:nvPicPr>
          <p:cNvPr id="6" name="Imagen 5">
            <a:extLst>
              <a:ext uri="{FF2B5EF4-FFF2-40B4-BE49-F238E27FC236}">
                <a16:creationId xmlns:a16="http://schemas.microsoft.com/office/drawing/2014/main" id="{108FFF12-A770-91FC-167D-FFAF2CC6D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845" y="1536786"/>
            <a:ext cx="3133176" cy="2569779"/>
          </a:xfrm>
          <a:prstGeom prst="rect">
            <a:avLst/>
          </a:prstGeom>
        </p:spPr>
      </p:pic>
      <p:pic>
        <p:nvPicPr>
          <p:cNvPr id="10" name="Imagen 9">
            <a:extLst>
              <a:ext uri="{FF2B5EF4-FFF2-40B4-BE49-F238E27FC236}">
                <a16:creationId xmlns:a16="http://schemas.microsoft.com/office/drawing/2014/main" id="{466B4826-F0F3-F9C7-6DA5-34995A18B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845" y="4145261"/>
            <a:ext cx="3133176" cy="2569779"/>
          </a:xfrm>
          <a:prstGeom prst="rect">
            <a:avLst/>
          </a:prstGeom>
        </p:spPr>
      </p:pic>
      <p:pic>
        <p:nvPicPr>
          <p:cNvPr id="11" name="Imagen 10">
            <a:extLst>
              <a:ext uri="{FF2B5EF4-FFF2-40B4-BE49-F238E27FC236}">
                <a16:creationId xmlns:a16="http://schemas.microsoft.com/office/drawing/2014/main" id="{6CAAFA2D-8A61-A115-37D5-24E4108FA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64591" y="4163871"/>
            <a:ext cx="3927469" cy="110995"/>
          </a:xfrm>
          <a:prstGeom prst="rect">
            <a:avLst/>
          </a:prstGeom>
        </p:spPr>
      </p:pic>
    </p:spTree>
    <p:extLst>
      <p:ext uri="{BB962C8B-B14F-4D97-AF65-F5344CB8AC3E}">
        <p14:creationId xmlns:p14="http://schemas.microsoft.com/office/powerpoint/2010/main" val="2589300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E62349-D955-1095-9102-FC50F6F81E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A9E363EB-BCBA-48CB-A2C4-E475A2C646EC}"/>
              </a:ext>
            </a:extLst>
          </p:cNvPr>
          <p:cNvSpPr>
            <a:spLocks noGrp="1"/>
          </p:cNvSpPr>
          <p:nvPr>
            <p:ph type="title"/>
          </p:nvPr>
        </p:nvSpPr>
        <p:spPr>
          <a:xfrm>
            <a:off x="6868885" y="115554"/>
            <a:ext cx="6096000" cy="1325563"/>
          </a:xfrm>
        </p:spPr>
        <p:txBody>
          <a:bodyPr/>
          <a:lstStyle/>
          <a:p>
            <a:r>
              <a:rPr lang="es-ES" b="1" dirty="0"/>
              <a:t>Convocatoria y documentos previos </a:t>
            </a:r>
            <a:endParaRPr lang="es-CO" b="1" dirty="0"/>
          </a:p>
        </p:txBody>
      </p:sp>
      <p:sp>
        <p:nvSpPr>
          <p:cNvPr id="3" name="Marcador de contenido 2">
            <a:extLst>
              <a:ext uri="{FF2B5EF4-FFF2-40B4-BE49-F238E27FC236}">
                <a16:creationId xmlns:a16="http://schemas.microsoft.com/office/drawing/2014/main" id="{86618177-78FF-4375-B332-C52C9ABAC394}"/>
              </a:ext>
            </a:extLst>
          </p:cNvPr>
          <p:cNvSpPr>
            <a:spLocks noGrp="1"/>
          </p:cNvSpPr>
          <p:nvPr>
            <p:ph idx="1"/>
          </p:nvPr>
        </p:nvSpPr>
        <p:spPr>
          <a:xfrm>
            <a:off x="750447" y="2782963"/>
            <a:ext cx="4687413" cy="2997051"/>
          </a:xfrm>
        </p:spPr>
        <p:txBody>
          <a:bodyPr>
            <a:normAutofit/>
          </a:bodyPr>
          <a:lstStyle/>
          <a:p>
            <a:pPr>
              <a:buClr>
                <a:srgbClr val="FFFF00"/>
              </a:buClr>
            </a:pPr>
            <a:r>
              <a:rPr lang="es-CO" dirty="0">
                <a:solidFill>
                  <a:schemeClr val="bg1"/>
                </a:solidFill>
              </a:rPr>
              <a:t>Convocatoria: </a:t>
            </a:r>
            <a:r>
              <a:rPr lang="es-CO" b="0" dirty="0">
                <a:solidFill>
                  <a:schemeClr val="bg1"/>
                </a:solidFill>
              </a:rPr>
              <a:t>Redes sociales, portal web, invitación directa (carta), circular, correo electrónico y prensa.</a:t>
            </a:r>
          </a:p>
          <a:p>
            <a:pPr>
              <a:buClr>
                <a:srgbClr val="FFFF00"/>
              </a:buClr>
            </a:pPr>
            <a:r>
              <a:rPr lang="es-CO" dirty="0">
                <a:solidFill>
                  <a:schemeClr val="bg1"/>
                </a:solidFill>
              </a:rPr>
              <a:t>Publicación del informe de gestión en formato </a:t>
            </a:r>
            <a:r>
              <a:rPr lang="es-CO" dirty="0" err="1">
                <a:solidFill>
                  <a:schemeClr val="bg1"/>
                </a:solidFill>
              </a:rPr>
              <a:t>pptx</a:t>
            </a:r>
            <a:r>
              <a:rPr lang="es-CO" dirty="0">
                <a:solidFill>
                  <a:schemeClr val="bg1"/>
                </a:solidFill>
              </a:rPr>
              <a:t> (infografías, lenguaje claro). </a:t>
            </a:r>
          </a:p>
          <a:p>
            <a:pPr>
              <a:buClr>
                <a:srgbClr val="FFFF00"/>
              </a:buClr>
            </a:pPr>
            <a:r>
              <a:rPr lang="es-CO" dirty="0">
                <a:solidFill>
                  <a:schemeClr val="bg1"/>
                </a:solidFill>
              </a:rPr>
              <a:t>Boletín de prensa</a:t>
            </a:r>
          </a:p>
          <a:p>
            <a:pPr>
              <a:buClr>
                <a:srgbClr val="FFFF00"/>
              </a:buClr>
            </a:pPr>
            <a:endParaRPr lang="es-CO" sz="2800" dirty="0">
              <a:solidFill>
                <a:schemeClr val="bg1"/>
              </a:solidFill>
            </a:endParaRPr>
          </a:p>
        </p:txBody>
      </p:sp>
      <p:pic>
        <p:nvPicPr>
          <p:cNvPr id="5" name="Imagen 4">
            <a:extLst>
              <a:ext uri="{FF2B5EF4-FFF2-40B4-BE49-F238E27FC236}">
                <a16:creationId xmlns:a16="http://schemas.microsoft.com/office/drawing/2014/main" id="{5F1ECA1F-6C4B-84EF-AB82-F25CB64E8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4205238" y="4278603"/>
            <a:ext cx="2901814" cy="101009"/>
          </a:xfrm>
          <a:prstGeom prst="rect">
            <a:avLst/>
          </a:prstGeom>
        </p:spPr>
      </p:pic>
      <p:pic>
        <p:nvPicPr>
          <p:cNvPr id="7" name="Imagen 6">
            <a:extLst>
              <a:ext uri="{FF2B5EF4-FFF2-40B4-BE49-F238E27FC236}">
                <a16:creationId xmlns:a16="http://schemas.microsoft.com/office/drawing/2014/main" id="{F1F8E2B9-510E-7B68-B975-4B5A59A27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575419"/>
            <a:ext cx="5732354" cy="3363263"/>
          </a:xfrm>
          <a:prstGeom prst="rect">
            <a:avLst/>
          </a:prstGeom>
        </p:spPr>
      </p:pic>
    </p:spTree>
    <p:extLst>
      <p:ext uri="{BB962C8B-B14F-4D97-AF65-F5344CB8AC3E}">
        <p14:creationId xmlns:p14="http://schemas.microsoft.com/office/powerpoint/2010/main" val="2083900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092359-297A-A30F-14A4-AC94412A1F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40" name="Título 1">
            <a:extLst>
              <a:ext uri="{FF2B5EF4-FFF2-40B4-BE49-F238E27FC236}">
                <a16:creationId xmlns:a16="http://schemas.microsoft.com/office/drawing/2014/main" id="{CA745411-7D22-4C0E-98FB-D13AD1718938}"/>
              </a:ext>
            </a:extLst>
          </p:cNvPr>
          <p:cNvSpPr txBox="1">
            <a:spLocks/>
          </p:cNvSpPr>
          <p:nvPr/>
        </p:nvSpPr>
        <p:spPr>
          <a:xfrm>
            <a:off x="7729462" y="446839"/>
            <a:ext cx="3188368" cy="489443"/>
          </a:xfrm>
          <a:prstGeom prst="rect">
            <a:avLst/>
          </a:prstGeom>
        </p:spPr>
        <p:txBody>
          <a:bodyPr/>
          <a:lstStyle>
            <a:lvl1pPr algn="l" defTabSz="914377" rtl="0" eaLnBrk="1" latinLnBrk="0" hangingPunct="1">
              <a:lnSpc>
                <a:spcPct val="90000"/>
              </a:lnSpc>
              <a:spcBef>
                <a:spcPct val="0"/>
              </a:spcBef>
              <a:buNone/>
              <a:defRPr sz="3200" kern="1200">
                <a:solidFill>
                  <a:srgbClr val="376092"/>
                </a:solidFill>
                <a:latin typeface="+mn-lt"/>
                <a:ea typeface="+mj-ea"/>
                <a:cs typeface="+mj-cs"/>
              </a:defRPr>
            </a:lvl1pPr>
          </a:lstStyle>
          <a:p>
            <a:r>
              <a:rPr lang="es-ES" b="1" dirty="0"/>
              <a:t>Línea de tiempo </a:t>
            </a:r>
            <a:endParaRPr lang="es-CO" b="1" dirty="0"/>
          </a:p>
        </p:txBody>
      </p:sp>
      <p:grpSp>
        <p:nvGrpSpPr>
          <p:cNvPr id="2" name="Grupo 1">
            <a:extLst>
              <a:ext uri="{FF2B5EF4-FFF2-40B4-BE49-F238E27FC236}">
                <a16:creationId xmlns:a16="http://schemas.microsoft.com/office/drawing/2014/main" id="{381DF34E-1593-456B-A9AB-1FEAFC35DB5A}"/>
              </a:ext>
            </a:extLst>
          </p:cNvPr>
          <p:cNvGrpSpPr/>
          <p:nvPr/>
        </p:nvGrpSpPr>
        <p:grpSpPr>
          <a:xfrm>
            <a:off x="1352773" y="1699433"/>
            <a:ext cx="9486453" cy="5036871"/>
            <a:chOff x="2051831" y="2191129"/>
            <a:chExt cx="8117885" cy="4385784"/>
          </a:xfrm>
        </p:grpSpPr>
        <p:grpSp>
          <p:nvGrpSpPr>
            <p:cNvPr id="6" name="Group 5">
              <a:extLst>
                <a:ext uri="{FF2B5EF4-FFF2-40B4-BE49-F238E27FC236}">
                  <a16:creationId xmlns:a16="http://schemas.microsoft.com/office/drawing/2014/main" id="{671F41B0-FC7F-394F-8226-075B3510ECA0}"/>
                </a:ext>
              </a:extLst>
            </p:cNvPr>
            <p:cNvGrpSpPr/>
            <p:nvPr/>
          </p:nvGrpSpPr>
          <p:grpSpPr>
            <a:xfrm flipV="1">
              <a:off x="2051831" y="2191129"/>
              <a:ext cx="8117885" cy="3646381"/>
              <a:chOff x="4100487" y="5040626"/>
              <a:chExt cx="16235770" cy="7292761"/>
            </a:xfrm>
          </p:grpSpPr>
          <p:sp>
            <p:nvSpPr>
              <p:cNvPr id="103" name="AutoShape 6">
                <a:extLst>
                  <a:ext uri="{FF2B5EF4-FFF2-40B4-BE49-F238E27FC236}">
                    <a16:creationId xmlns:a16="http://schemas.microsoft.com/office/drawing/2014/main" id="{BAB9334A-0005-8C4F-A759-34127922E0F4}"/>
                  </a:ext>
                </a:extLst>
              </p:cNvPr>
              <p:cNvSpPr>
                <a:spLocks/>
              </p:cNvSpPr>
              <p:nvPr/>
            </p:nvSpPr>
            <p:spPr bwMode="auto">
              <a:xfrm>
                <a:off x="7213322" y="6966260"/>
                <a:ext cx="3778706" cy="3401507"/>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3" y="-5"/>
                      <a:pt x="5853" y="101"/>
                      <a:pt x="5494" y="306"/>
                    </a:cubicBezTo>
                    <a:cubicBezTo>
                      <a:pt x="5116" y="522"/>
                      <a:pt x="4795" y="842"/>
                      <a:pt x="4561" y="1236"/>
                    </a:cubicBezTo>
                    <a:lnTo>
                      <a:pt x="259" y="9428"/>
                    </a:lnTo>
                    <a:cubicBezTo>
                      <a:pt x="96" y="9832"/>
                      <a:pt x="7" y="10271"/>
                      <a:pt x="1" y="10714"/>
                    </a:cubicBezTo>
                    <a:cubicBezTo>
                      <a:pt x="-6" y="11192"/>
                      <a:pt x="83" y="11666"/>
                      <a:pt x="259" y="12102"/>
                    </a:cubicBezTo>
                    <a:lnTo>
                      <a:pt x="4419" y="20187"/>
                    </a:lnTo>
                    <a:cubicBezTo>
                      <a:pt x="4638" y="20611"/>
                      <a:pt x="4953" y="20962"/>
                      <a:pt x="5334" y="21208"/>
                    </a:cubicBezTo>
                    <a:cubicBezTo>
                      <a:pt x="5698" y="21443"/>
                      <a:pt x="6110" y="21572"/>
                      <a:pt x="6531" y="21584"/>
                    </a:cubicBezTo>
                    <a:lnTo>
                      <a:pt x="14739" y="21584"/>
                    </a:lnTo>
                    <a:cubicBezTo>
                      <a:pt x="15238" y="21588"/>
                      <a:pt x="15730" y="21446"/>
                      <a:pt x="16164" y="21172"/>
                    </a:cubicBezTo>
                    <a:cubicBezTo>
                      <a:pt x="16546" y="20929"/>
                      <a:pt x="16872" y="20591"/>
                      <a:pt x="17115" y="20183"/>
                    </a:cubicBezTo>
                    <a:lnTo>
                      <a:pt x="21228" y="12302"/>
                    </a:lnTo>
                    <a:cubicBezTo>
                      <a:pt x="21468" y="11849"/>
                      <a:pt x="21594" y="11332"/>
                      <a:pt x="21593" y="10807"/>
                    </a:cubicBezTo>
                    <a:cubicBezTo>
                      <a:pt x="21593" y="10284"/>
                      <a:pt x="21467" y="9771"/>
                      <a:pt x="21228" y="9321"/>
                    </a:cubicBezTo>
                    <a:lnTo>
                      <a:pt x="17012" y="1260"/>
                    </a:lnTo>
                    <a:cubicBezTo>
                      <a:pt x="16793" y="867"/>
                      <a:pt x="16486" y="545"/>
                      <a:pt x="16120" y="324"/>
                    </a:cubicBezTo>
                    <a:cubicBezTo>
                      <a:pt x="15750" y="101"/>
                      <a:pt x="15333" y="-12"/>
                      <a:pt x="14912" y="1"/>
                    </a:cubicBezTo>
                    <a:lnTo>
                      <a:pt x="6657" y="1"/>
                    </a:lnTo>
                    <a:close/>
                    <a:moveTo>
                      <a:pt x="7548" y="2327"/>
                    </a:moveTo>
                    <a:lnTo>
                      <a:pt x="14024" y="2327"/>
                    </a:lnTo>
                    <a:cubicBezTo>
                      <a:pt x="14354" y="2317"/>
                      <a:pt x="14681" y="2404"/>
                      <a:pt x="14972" y="2579"/>
                    </a:cubicBezTo>
                    <a:cubicBezTo>
                      <a:pt x="15259" y="2752"/>
                      <a:pt x="15501" y="3005"/>
                      <a:pt x="15673" y="3313"/>
                    </a:cubicBezTo>
                    <a:lnTo>
                      <a:pt x="18979" y="9638"/>
                    </a:lnTo>
                    <a:cubicBezTo>
                      <a:pt x="19166" y="9991"/>
                      <a:pt x="19266" y="10395"/>
                      <a:pt x="19266" y="10804"/>
                    </a:cubicBezTo>
                    <a:cubicBezTo>
                      <a:pt x="19267" y="11217"/>
                      <a:pt x="19167" y="11622"/>
                      <a:pt x="18979" y="11977"/>
                    </a:cubicBezTo>
                    <a:lnTo>
                      <a:pt x="15754" y="18159"/>
                    </a:lnTo>
                    <a:cubicBezTo>
                      <a:pt x="15563" y="18478"/>
                      <a:pt x="15307" y="18744"/>
                      <a:pt x="15007" y="18935"/>
                    </a:cubicBezTo>
                    <a:cubicBezTo>
                      <a:pt x="14666" y="19150"/>
                      <a:pt x="14281" y="19261"/>
                      <a:pt x="13889" y="19258"/>
                    </a:cubicBezTo>
                    <a:lnTo>
                      <a:pt x="7450" y="19258"/>
                    </a:lnTo>
                    <a:cubicBezTo>
                      <a:pt x="7120" y="19249"/>
                      <a:pt x="6797" y="19147"/>
                      <a:pt x="6511" y="18963"/>
                    </a:cubicBezTo>
                    <a:cubicBezTo>
                      <a:pt x="6213" y="18770"/>
                      <a:pt x="5964" y="18495"/>
                      <a:pt x="5792" y="18163"/>
                    </a:cubicBezTo>
                    <a:lnTo>
                      <a:pt x="2530" y="11819"/>
                    </a:lnTo>
                    <a:cubicBezTo>
                      <a:pt x="2391" y="11477"/>
                      <a:pt x="2323" y="11105"/>
                      <a:pt x="2328" y="10730"/>
                    </a:cubicBezTo>
                    <a:cubicBezTo>
                      <a:pt x="2333" y="10382"/>
                      <a:pt x="2402" y="10040"/>
                      <a:pt x="2530" y="9723"/>
                    </a:cubicBezTo>
                    <a:lnTo>
                      <a:pt x="5905" y="3295"/>
                    </a:lnTo>
                    <a:cubicBezTo>
                      <a:pt x="6089" y="2986"/>
                      <a:pt x="6342" y="2735"/>
                      <a:pt x="6639" y="2565"/>
                    </a:cubicBezTo>
                    <a:cubicBezTo>
                      <a:pt x="6920" y="2405"/>
                      <a:pt x="7232" y="2323"/>
                      <a:pt x="7548" y="2327"/>
                    </a:cubicBezTo>
                    <a:close/>
                  </a:path>
                </a:pathLst>
              </a:custGeom>
              <a:solidFill>
                <a:schemeClr val="accent2"/>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05" name="AutoShape 8">
                <a:extLst>
                  <a:ext uri="{FF2B5EF4-FFF2-40B4-BE49-F238E27FC236}">
                    <a16:creationId xmlns:a16="http://schemas.microsoft.com/office/drawing/2014/main" id="{6E1534F7-8EB9-F741-B345-F15A66B8C7C5}"/>
                  </a:ext>
                </a:extLst>
              </p:cNvPr>
              <p:cNvSpPr>
                <a:spLocks/>
              </p:cNvSpPr>
              <p:nvPr/>
            </p:nvSpPr>
            <p:spPr bwMode="auto">
              <a:xfrm>
                <a:off x="7917449" y="7600099"/>
                <a:ext cx="2370453" cy="2133830"/>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accent2">
                  <a:lumMod val="20000"/>
                  <a:lumOff val="80000"/>
                </a:schemeClr>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9" name="AutoShape 11">
                <a:extLst>
                  <a:ext uri="{FF2B5EF4-FFF2-40B4-BE49-F238E27FC236}">
                    <a16:creationId xmlns:a16="http://schemas.microsoft.com/office/drawing/2014/main" id="{65242047-44E4-0849-AF81-CA39646BA5E1}"/>
                  </a:ext>
                </a:extLst>
              </p:cNvPr>
              <p:cNvSpPr>
                <a:spLocks/>
              </p:cNvSpPr>
              <p:nvPr/>
            </p:nvSpPr>
            <p:spPr bwMode="auto">
              <a:xfrm>
                <a:off x="10333477" y="8931879"/>
                <a:ext cx="3778707" cy="3401508"/>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3" y="-5"/>
                      <a:pt x="5853" y="101"/>
                      <a:pt x="5494" y="306"/>
                    </a:cubicBezTo>
                    <a:cubicBezTo>
                      <a:pt x="5116" y="522"/>
                      <a:pt x="4795" y="842"/>
                      <a:pt x="4561" y="1236"/>
                    </a:cubicBezTo>
                    <a:lnTo>
                      <a:pt x="259" y="9428"/>
                    </a:lnTo>
                    <a:cubicBezTo>
                      <a:pt x="96" y="9832"/>
                      <a:pt x="7" y="10271"/>
                      <a:pt x="1" y="10714"/>
                    </a:cubicBezTo>
                    <a:cubicBezTo>
                      <a:pt x="-6" y="11192"/>
                      <a:pt x="83" y="11666"/>
                      <a:pt x="259" y="12102"/>
                    </a:cubicBezTo>
                    <a:lnTo>
                      <a:pt x="4419" y="20185"/>
                    </a:lnTo>
                    <a:cubicBezTo>
                      <a:pt x="4638" y="20609"/>
                      <a:pt x="4953" y="20962"/>
                      <a:pt x="5334" y="21208"/>
                    </a:cubicBezTo>
                    <a:cubicBezTo>
                      <a:pt x="5698" y="21443"/>
                      <a:pt x="6110" y="21572"/>
                      <a:pt x="6531" y="21584"/>
                    </a:cubicBezTo>
                    <a:lnTo>
                      <a:pt x="14739" y="21584"/>
                    </a:lnTo>
                    <a:cubicBezTo>
                      <a:pt x="15238" y="21588"/>
                      <a:pt x="15730" y="21446"/>
                      <a:pt x="16164" y="21172"/>
                    </a:cubicBezTo>
                    <a:cubicBezTo>
                      <a:pt x="16546" y="20929"/>
                      <a:pt x="16872" y="20591"/>
                      <a:pt x="17115" y="20183"/>
                    </a:cubicBezTo>
                    <a:lnTo>
                      <a:pt x="21228" y="12302"/>
                    </a:lnTo>
                    <a:cubicBezTo>
                      <a:pt x="21468" y="11849"/>
                      <a:pt x="21594" y="11332"/>
                      <a:pt x="21593" y="10807"/>
                    </a:cubicBezTo>
                    <a:cubicBezTo>
                      <a:pt x="21593" y="10284"/>
                      <a:pt x="21467" y="9771"/>
                      <a:pt x="21228" y="9321"/>
                    </a:cubicBezTo>
                    <a:lnTo>
                      <a:pt x="17012" y="1260"/>
                    </a:lnTo>
                    <a:cubicBezTo>
                      <a:pt x="16793" y="867"/>
                      <a:pt x="16486" y="545"/>
                      <a:pt x="16120" y="324"/>
                    </a:cubicBezTo>
                    <a:cubicBezTo>
                      <a:pt x="15750" y="101"/>
                      <a:pt x="15333" y="-12"/>
                      <a:pt x="14912" y="1"/>
                    </a:cubicBezTo>
                    <a:lnTo>
                      <a:pt x="6657" y="1"/>
                    </a:lnTo>
                    <a:close/>
                    <a:moveTo>
                      <a:pt x="7548" y="2327"/>
                    </a:moveTo>
                    <a:lnTo>
                      <a:pt x="14024" y="2327"/>
                    </a:lnTo>
                    <a:cubicBezTo>
                      <a:pt x="14354" y="2317"/>
                      <a:pt x="14681" y="2404"/>
                      <a:pt x="14972" y="2579"/>
                    </a:cubicBezTo>
                    <a:cubicBezTo>
                      <a:pt x="15259" y="2752"/>
                      <a:pt x="15501" y="3005"/>
                      <a:pt x="15673" y="3313"/>
                    </a:cubicBezTo>
                    <a:lnTo>
                      <a:pt x="18979" y="9638"/>
                    </a:lnTo>
                    <a:cubicBezTo>
                      <a:pt x="19166" y="9991"/>
                      <a:pt x="19266" y="10395"/>
                      <a:pt x="19266" y="10805"/>
                    </a:cubicBezTo>
                    <a:cubicBezTo>
                      <a:pt x="19267" y="11217"/>
                      <a:pt x="19167" y="11622"/>
                      <a:pt x="18979" y="11977"/>
                    </a:cubicBezTo>
                    <a:lnTo>
                      <a:pt x="15754" y="18159"/>
                    </a:lnTo>
                    <a:cubicBezTo>
                      <a:pt x="15563" y="18478"/>
                      <a:pt x="15307" y="18744"/>
                      <a:pt x="15007" y="18935"/>
                    </a:cubicBezTo>
                    <a:cubicBezTo>
                      <a:pt x="14666" y="19150"/>
                      <a:pt x="14281" y="19261"/>
                      <a:pt x="13889" y="19258"/>
                    </a:cubicBezTo>
                    <a:lnTo>
                      <a:pt x="7450" y="19258"/>
                    </a:lnTo>
                    <a:cubicBezTo>
                      <a:pt x="7120" y="19249"/>
                      <a:pt x="6797" y="19147"/>
                      <a:pt x="6511" y="18963"/>
                    </a:cubicBezTo>
                    <a:cubicBezTo>
                      <a:pt x="6213" y="18770"/>
                      <a:pt x="5964" y="18495"/>
                      <a:pt x="5792" y="18163"/>
                    </a:cubicBezTo>
                    <a:lnTo>
                      <a:pt x="2530" y="11819"/>
                    </a:lnTo>
                    <a:cubicBezTo>
                      <a:pt x="2391" y="11477"/>
                      <a:pt x="2323" y="11105"/>
                      <a:pt x="2328" y="10730"/>
                    </a:cubicBezTo>
                    <a:cubicBezTo>
                      <a:pt x="2333" y="10382"/>
                      <a:pt x="2402" y="10040"/>
                      <a:pt x="2530" y="9723"/>
                    </a:cubicBezTo>
                    <a:lnTo>
                      <a:pt x="5905" y="3295"/>
                    </a:lnTo>
                    <a:cubicBezTo>
                      <a:pt x="6089" y="2986"/>
                      <a:pt x="6340" y="2735"/>
                      <a:pt x="6637" y="2565"/>
                    </a:cubicBezTo>
                    <a:cubicBezTo>
                      <a:pt x="6918" y="2405"/>
                      <a:pt x="7232" y="2323"/>
                      <a:pt x="7548" y="2327"/>
                    </a:cubicBezTo>
                    <a:close/>
                  </a:path>
                </a:pathLst>
              </a:custGeom>
              <a:solidFill>
                <a:schemeClr val="accent3"/>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101" name="AutoShape 13">
                <a:extLst>
                  <a:ext uri="{FF2B5EF4-FFF2-40B4-BE49-F238E27FC236}">
                    <a16:creationId xmlns:a16="http://schemas.microsoft.com/office/drawing/2014/main" id="{759C8D41-1BCF-634E-BEDF-E1F4386DB1C0}"/>
                  </a:ext>
                </a:extLst>
              </p:cNvPr>
              <p:cNvSpPr>
                <a:spLocks/>
              </p:cNvSpPr>
              <p:nvPr/>
            </p:nvSpPr>
            <p:spPr bwMode="auto">
              <a:xfrm>
                <a:off x="11037605" y="9565718"/>
                <a:ext cx="2370453" cy="2133830"/>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accent3">
                  <a:lumMod val="20000"/>
                  <a:lumOff val="80000"/>
                </a:schemeClr>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5" name="AutoShape 16">
                <a:extLst>
                  <a:ext uri="{FF2B5EF4-FFF2-40B4-BE49-F238E27FC236}">
                    <a16:creationId xmlns:a16="http://schemas.microsoft.com/office/drawing/2014/main" id="{15E0C37B-5FED-BF48-8D22-038D624DD430}"/>
                  </a:ext>
                </a:extLst>
              </p:cNvPr>
              <p:cNvSpPr>
                <a:spLocks/>
              </p:cNvSpPr>
              <p:nvPr/>
            </p:nvSpPr>
            <p:spPr bwMode="auto">
              <a:xfrm>
                <a:off x="16557550" y="5040626"/>
                <a:ext cx="3778707" cy="3401508"/>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3" y="-5"/>
                      <a:pt x="5853" y="101"/>
                      <a:pt x="5494" y="306"/>
                    </a:cubicBezTo>
                    <a:cubicBezTo>
                      <a:pt x="5116" y="522"/>
                      <a:pt x="4795" y="842"/>
                      <a:pt x="4561" y="1236"/>
                    </a:cubicBezTo>
                    <a:lnTo>
                      <a:pt x="259" y="9428"/>
                    </a:lnTo>
                    <a:cubicBezTo>
                      <a:pt x="96" y="9832"/>
                      <a:pt x="7" y="10271"/>
                      <a:pt x="1" y="10714"/>
                    </a:cubicBezTo>
                    <a:cubicBezTo>
                      <a:pt x="-6" y="11192"/>
                      <a:pt x="83" y="11666"/>
                      <a:pt x="259" y="12102"/>
                    </a:cubicBezTo>
                    <a:lnTo>
                      <a:pt x="4419" y="20185"/>
                    </a:lnTo>
                    <a:cubicBezTo>
                      <a:pt x="4638" y="20609"/>
                      <a:pt x="4953" y="20962"/>
                      <a:pt x="5334" y="21208"/>
                    </a:cubicBezTo>
                    <a:cubicBezTo>
                      <a:pt x="5698" y="21443"/>
                      <a:pt x="6110" y="21572"/>
                      <a:pt x="6531" y="21584"/>
                    </a:cubicBezTo>
                    <a:lnTo>
                      <a:pt x="14739" y="21584"/>
                    </a:lnTo>
                    <a:cubicBezTo>
                      <a:pt x="15238" y="21588"/>
                      <a:pt x="15730" y="21446"/>
                      <a:pt x="16164" y="21172"/>
                    </a:cubicBezTo>
                    <a:cubicBezTo>
                      <a:pt x="16546" y="20929"/>
                      <a:pt x="16872" y="20591"/>
                      <a:pt x="17115" y="20183"/>
                    </a:cubicBezTo>
                    <a:lnTo>
                      <a:pt x="21228" y="12302"/>
                    </a:lnTo>
                    <a:cubicBezTo>
                      <a:pt x="21468" y="11849"/>
                      <a:pt x="21594" y="11332"/>
                      <a:pt x="21593" y="10807"/>
                    </a:cubicBezTo>
                    <a:cubicBezTo>
                      <a:pt x="21593" y="10284"/>
                      <a:pt x="21467" y="9771"/>
                      <a:pt x="21228" y="9321"/>
                    </a:cubicBezTo>
                    <a:lnTo>
                      <a:pt x="17012" y="1260"/>
                    </a:lnTo>
                    <a:cubicBezTo>
                      <a:pt x="16793" y="867"/>
                      <a:pt x="16486" y="545"/>
                      <a:pt x="16120" y="324"/>
                    </a:cubicBezTo>
                    <a:cubicBezTo>
                      <a:pt x="15750" y="101"/>
                      <a:pt x="15331" y="-12"/>
                      <a:pt x="14910" y="1"/>
                    </a:cubicBezTo>
                    <a:lnTo>
                      <a:pt x="6657" y="1"/>
                    </a:lnTo>
                    <a:close/>
                    <a:moveTo>
                      <a:pt x="7548" y="2327"/>
                    </a:moveTo>
                    <a:lnTo>
                      <a:pt x="14024" y="2327"/>
                    </a:lnTo>
                    <a:cubicBezTo>
                      <a:pt x="14354" y="2317"/>
                      <a:pt x="14681" y="2404"/>
                      <a:pt x="14972" y="2579"/>
                    </a:cubicBezTo>
                    <a:cubicBezTo>
                      <a:pt x="15259" y="2752"/>
                      <a:pt x="15501" y="3005"/>
                      <a:pt x="15673" y="3313"/>
                    </a:cubicBezTo>
                    <a:lnTo>
                      <a:pt x="18979" y="9638"/>
                    </a:lnTo>
                    <a:cubicBezTo>
                      <a:pt x="19166" y="9991"/>
                      <a:pt x="19266" y="10395"/>
                      <a:pt x="19266" y="10805"/>
                    </a:cubicBezTo>
                    <a:cubicBezTo>
                      <a:pt x="19267" y="11217"/>
                      <a:pt x="19167" y="11622"/>
                      <a:pt x="18979" y="11977"/>
                    </a:cubicBezTo>
                    <a:lnTo>
                      <a:pt x="15754" y="18159"/>
                    </a:lnTo>
                    <a:cubicBezTo>
                      <a:pt x="15563" y="18478"/>
                      <a:pt x="15307" y="18744"/>
                      <a:pt x="15007" y="18935"/>
                    </a:cubicBezTo>
                    <a:cubicBezTo>
                      <a:pt x="14666" y="19150"/>
                      <a:pt x="14281" y="19261"/>
                      <a:pt x="13889" y="19258"/>
                    </a:cubicBezTo>
                    <a:lnTo>
                      <a:pt x="7450" y="19258"/>
                    </a:lnTo>
                    <a:cubicBezTo>
                      <a:pt x="7120" y="19249"/>
                      <a:pt x="6797" y="19147"/>
                      <a:pt x="6511" y="18963"/>
                    </a:cubicBezTo>
                    <a:cubicBezTo>
                      <a:pt x="6213" y="18770"/>
                      <a:pt x="5964" y="18495"/>
                      <a:pt x="5792" y="18163"/>
                    </a:cubicBezTo>
                    <a:lnTo>
                      <a:pt x="2530" y="11819"/>
                    </a:lnTo>
                    <a:cubicBezTo>
                      <a:pt x="2392" y="11477"/>
                      <a:pt x="2323" y="11105"/>
                      <a:pt x="2328" y="10730"/>
                    </a:cubicBezTo>
                    <a:cubicBezTo>
                      <a:pt x="2333" y="10382"/>
                      <a:pt x="2402" y="10040"/>
                      <a:pt x="2530" y="9723"/>
                    </a:cubicBezTo>
                    <a:lnTo>
                      <a:pt x="5903" y="3295"/>
                    </a:lnTo>
                    <a:cubicBezTo>
                      <a:pt x="6087" y="2986"/>
                      <a:pt x="6340" y="2735"/>
                      <a:pt x="6637" y="2565"/>
                    </a:cubicBezTo>
                    <a:cubicBezTo>
                      <a:pt x="6918" y="2405"/>
                      <a:pt x="7232" y="2323"/>
                      <a:pt x="7548" y="2327"/>
                    </a:cubicBezTo>
                    <a:close/>
                  </a:path>
                </a:pathLst>
              </a:custGeom>
              <a:solidFill>
                <a:schemeClr val="accent5"/>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7" name="AutoShape 18">
                <a:extLst>
                  <a:ext uri="{FF2B5EF4-FFF2-40B4-BE49-F238E27FC236}">
                    <a16:creationId xmlns:a16="http://schemas.microsoft.com/office/drawing/2014/main" id="{C218E1E2-E2E9-6F4C-9FDE-F804AA1786EB}"/>
                  </a:ext>
                </a:extLst>
              </p:cNvPr>
              <p:cNvSpPr>
                <a:spLocks/>
              </p:cNvSpPr>
              <p:nvPr/>
            </p:nvSpPr>
            <p:spPr bwMode="auto">
              <a:xfrm>
                <a:off x="17261678" y="5674465"/>
                <a:ext cx="2370453" cy="2133830"/>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accent5">
                  <a:lumMod val="20000"/>
                  <a:lumOff val="80000"/>
                </a:schemeClr>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1" name="AutoShape 21">
                <a:extLst>
                  <a:ext uri="{FF2B5EF4-FFF2-40B4-BE49-F238E27FC236}">
                    <a16:creationId xmlns:a16="http://schemas.microsoft.com/office/drawing/2014/main" id="{A04F8716-B733-DB49-B0C8-69055797D44A}"/>
                  </a:ext>
                </a:extLst>
              </p:cNvPr>
              <p:cNvSpPr>
                <a:spLocks/>
              </p:cNvSpPr>
              <p:nvPr/>
            </p:nvSpPr>
            <p:spPr bwMode="auto">
              <a:xfrm>
                <a:off x="4100487" y="5040626"/>
                <a:ext cx="3778708" cy="3401508"/>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5" y="1"/>
                    </a:moveTo>
                    <a:cubicBezTo>
                      <a:pt x="6251" y="-5"/>
                      <a:pt x="5853" y="101"/>
                      <a:pt x="5494" y="306"/>
                    </a:cubicBezTo>
                    <a:cubicBezTo>
                      <a:pt x="5116" y="522"/>
                      <a:pt x="4793" y="842"/>
                      <a:pt x="4559" y="1236"/>
                    </a:cubicBezTo>
                    <a:lnTo>
                      <a:pt x="257" y="9428"/>
                    </a:lnTo>
                    <a:cubicBezTo>
                      <a:pt x="94" y="9832"/>
                      <a:pt x="7" y="10271"/>
                      <a:pt x="1" y="10714"/>
                    </a:cubicBezTo>
                    <a:cubicBezTo>
                      <a:pt x="-6" y="11192"/>
                      <a:pt x="81" y="11666"/>
                      <a:pt x="257" y="12102"/>
                    </a:cubicBezTo>
                    <a:lnTo>
                      <a:pt x="4417" y="20185"/>
                    </a:lnTo>
                    <a:cubicBezTo>
                      <a:pt x="4636" y="20609"/>
                      <a:pt x="4952" y="20962"/>
                      <a:pt x="5332" y="21208"/>
                    </a:cubicBezTo>
                    <a:cubicBezTo>
                      <a:pt x="5696" y="21443"/>
                      <a:pt x="6108" y="21572"/>
                      <a:pt x="6529" y="21584"/>
                    </a:cubicBezTo>
                    <a:lnTo>
                      <a:pt x="14739" y="21584"/>
                    </a:lnTo>
                    <a:cubicBezTo>
                      <a:pt x="15238" y="21588"/>
                      <a:pt x="15728" y="21446"/>
                      <a:pt x="16162" y="21172"/>
                    </a:cubicBezTo>
                    <a:cubicBezTo>
                      <a:pt x="16544" y="20929"/>
                      <a:pt x="16872" y="20591"/>
                      <a:pt x="17115" y="20183"/>
                    </a:cubicBezTo>
                    <a:lnTo>
                      <a:pt x="21228" y="12302"/>
                    </a:lnTo>
                    <a:cubicBezTo>
                      <a:pt x="21468" y="11849"/>
                      <a:pt x="21594" y="11332"/>
                      <a:pt x="21593" y="10807"/>
                    </a:cubicBezTo>
                    <a:cubicBezTo>
                      <a:pt x="21593" y="10284"/>
                      <a:pt x="21467" y="9771"/>
                      <a:pt x="21228" y="9321"/>
                    </a:cubicBezTo>
                    <a:lnTo>
                      <a:pt x="17012" y="1260"/>
                    </a:lnTo>
                    <a:cubicBezTo>
                      <a:pt x="16793" y="867"/>
                      <a:pt x="16484" y="545"/>
                      <a:pt x="16118" y="324"/>
                    </a:cubicBezTo>
                    <a:cubicBezTo>
                      <a:pt x="15748" y="101"/>
                      <a:pt x="15331" y="-12"/>
                      <a:pt x="14910" y="1"/>
                    </a:cubicBezTo>
                    <a:lnTo>
                      <a:pt x="6655" y="1"/>
                    </a:lnTo>
                    <a:close/>
                    <a:moveTo>
                      <a:pt x="7548" y="2327"/>
                    </a:moveTo>
                    <a:lnTo>
                      <a:pt x="14024" y="2327"/>
                    </a:lnTo>
                    <a:cubicBezTo>
                      <a:pt x="14354" y="2317"/>
                      <a:pt x="14681" y="2404"/>
                      <a:pt x="14972" y="2579"/>
                    </a:cubicBezTo>
                    <a:cubicBezTo>
                      <a:pt x="15259" y="2752"/>
                      <a:pt x="15499" y="3005"/>
                      <a:pt x="15671" y="3313"/>
                    </a:cubicBezTo>
                    <a:lnTo>
                      <a:pt x="18979" y="9638"/>
                    </a:lnTo>
                    <a:cubicBezTo>
                      <a:pt x="19166" y="9991"/>
                      <a:pt x="19266" y="10395"/>
                      <a:pt x="19266" y="10805"/>
                    </a:cubicBezTo>
                    <a:cubicBezTo>
                      <a:pt x="19267" y="11217"/>
                      <a:pt x="19167" y="11622"/>
                      <a:pt x="18979" y="11977"/>
                    </a:cubicBezTo>
                    <a:lnTo>
                      <a:pt x="15753" y="18159"/>
                    </a:lnTo>
                    <a:cubicBezTo>
                      <a:pt x="15561" y="18478"/>
                      <a:pt x="15307" y="18744"/>
                      <a:pt x="15007" y="18935"/>
                    </a:cubicBezTo>
                    <a:cubicBezTo>
                      <a:pt x="14666" y="19150"/>
                      <a:pt x="14281" y="19261"/>
                      <a:pt x="13889" y="19258"/>
                    </a:cubicBezTo>
                    <a:lnTo>
                      <a:pt x="7450" y="19258"/>
                    </a:lnTo>
                    <a:cubicBezTo>
                      <a:pt x="7120" y="19249"/>
                      <a:pt x="6797" y="19147"/>
                      <a:pt x="6511" y="18963"/>
                    </a:cubicBezTo>
                    <a:cubicBezTo>
                      <a:pt x="6213" y="18770"/>
                      <a:pt x="5964" y="18495"/>
                      <a:pt x="5792" y="18163"/>
                    </a:cubicBezTo>
                    <a:lnTo>
                      <a:pt x="2530" y="11819"/>
                    </a:lnTo>
                    <a:cubicBezTo>
                      <a:pt x="2391" y="11477"/>
                      <a:pt x="2323" y="11105"/>
                      <a:pt x="2328" y="10730"/>
                    </a:cubicBezTo>
                    <a:cubicBezTo>
                      <a:pt x="2333" y="10382"/>
                      <a:pt x="2402" y="10040"/>
                      <a:pt x="2530" y="9723"/>
                    </a:cubicBezTo>
                    <a:lnTo>
                      <a:pt x="5903" y="3295"/>
                    </a:lnTo>
                    <a:cubicBezTo>
                      <a:pt x="6087" y="2986"/>
                      <a:pt x="6340" y="2735"/>
                      <a:pt x="6637" y="2565"/>
                    </a:cubicBezTo>
                    <a:cubicBezTo>
                      <a:pt x="6918" y="2405"/>
                      <a:pt x="7232" y="2323"/>
                      <a:pt x="7548" y="2327"/>
                    </a:cubicBezTo>
                    <a:close/>
                  </a:path>
                </a:pathLst>
              </a:custGeom>
              <a:solidFill>
                <a:schemeClr val="accent1"/>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93" name="AutoShape 23">
                <a:extLst>
                  <a:ext uri="{FF2B5EF4-FFF2-40B4-BE49-F238E27FC236}">
                    <a16:creationId xmlns:a16="http://schemas.microsoft.com/office/drawing/2014/main" id="{865D0472-88E5-944F-9953-D1D6BA05242B}"/>
                  </a:ext>
                </a:extLst>
              </p:cNvPr>
              <p:cNvSpPr>
                <a:spLocks/>
              </p:cNvSpPr>
              <p:nvPr/>
            </p:nvSpPr>
            <p:spPr bwMode="auto">
              <a:xfrm>
                <a:off x="4804615" y="5674465"/>
                <a:ext cx="2370453" cy="2133830"/>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accent1">
                  <a:lumMod val="20000"/>
                  <a:lumOff val="80000"/>
                </a:schemeClr>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87" name="AutoShape 26">
                <a:extLst>
                  <a:ext uri="{FF2B5EF4-FFF2-40B4-BE49-F238E27FC236}">
                    <a16:creationId xmlns:a16="http://schemas.microsoft.com/office/drawing/2014/main" id="{9A859AE8-E2AE-2241-A482-0E08F9ADC888}"/>
                  </a:ext>
                </a:extLst>
              </p:cNvPr>
              <p:cNvSpPr>
                <a:spLocks/>
              </p:cNvSpPr>
              <p:nvPr/>
            </p:nvSpPr>
            <p:spPr bwMode="auto">
              <a:xfrm>
                <a:off x="13437395" y="6966260"/>
                <a:ext cx="3778706" cy="3401507"/>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7" y="1"/>
                    </a:moveTo>
                    <a:cubicBezTo>
                      <a:pt x="6253" y="-5"/>
                      <a:pt x="5853" y="101"/>
                      <a:pt x="5494" y="306"/>
                    </a:cubicBezTo>
                    <a:cubicBezTo>
                      <a:pt x="5116" y="522"/>
                      <a:pt x="4795" y="842"/>
                      <a:pt x="4561" y="1236"/>
                    </a:cubicBezTo>
                    <a:lnTo>
                      <a:pt x="259" y="9428"/>
                    </a:lnTo>
                    <a:cubicBezTo>
                      <a:pt x="96" y="9832"/>
                      <a:pt x="7" y="10271"/>
                      <a:pt x="1" y="10714"/>
                    </a:cubicBezTo>
                    <a:cubicBezTo>
                      <a:pt x="-6" y="11192"/>
                      <a:pt x="83" y="11666"/>
                      <a:pt x="259" y="12102"/>
                    </a:cubicBezTo>
                    <a:lnTo>
                      <a:pt x="4419" y="20187"/>
                    </a:lnTo>
                    <a:cubicBezTo>
                      <a:pt x="4638" y="20611"/>
                      <a:pt x="4953" y="20962"/>
                      <a:pt x="5334" y="21208"/>
                    </a:cubicBezTo>
                    <a:cubicBezTo>
                      <a:pt x="5698" y="21443"/>
                      <a:pt x="6110" y="21572"/>
                      <a:pt x="6531" y="21584"/>
                    </a:cubicBezTo>
                    <a:lnTo>
                      <a:pt x="14739" y="21584"/>
                    </a:lnTo>
                    <a:cubicBezTo>
                      <a:pt x="15238" y="21588"/>
                      <a:pt x="15730" y="21446"/>
                      <a:pt x="16164" y="21172"/>
                    </a:cubicBezTo>
                    <a:cubicBezTo>
                      <a:pt x="16546" y="20929"/>
                      <a:pt x="16872" y="20591"/>
                      <a:pt x="17115" y="20183"/>
                    </a:cubicBezTo>
                    <a:lnTo>
                      <a:pt x="21228" y="12302"/>
                    </a:lnTo>
                    <a:cubicBezTo>
                      <a:pt x="21468" y="11849"/>
                      <a:pt x="21594" y="11332"/>
                      <a:pt x="21593" y="10807"/>
                    </a:cubicBezTo>
                    <a:cubicBezTo>
                      <a:pt x="21593" y="10284"/>
                      <a:pt x="21467" y="9771"/>
                      <a:pt x="21228" y="9321"/>
                    </a:cubicBezTo>
                    <a:lnTo>
                      <a:pt x="17012" y="1260"/>
                    </a:lnTo>
                    <a:cubicBezTo>
                      <a:pt x="16793" y="867"/>
                      <a:pt x="16486" y="545"/>
                      <a:pt x="16120" y="324"/>
                    </a:cubicBezTo>
                    <a:cubicBezTo>
                      <a:pt x="15750" y="101"/>
                      <a:pt x="15333" y="-12"/>
                      <a:pt x="14912" y="1"/>
                    </a:cubicBezTo>
                    <a:lnTo>
                      <a:pt x="6657" y="1"/>
                    </a:lnTo>
                    <a:close/>
                    <a:moveTo>
                      <a:pt x="7548" y="2327"/>
                    </a:moveTo>
                    <a:lnTo>
                      <a:pt x="14024" y="2327"/>
                    </a:lnTo>
                    <a:cubicBezTo>
                      <a:pt x="14354" y="2317"/>
                      <a:pt x="14681" y="2404"/>
                      <a:pt x="14972" y="2579"/>
                    </a:cubicBezTo>
                    <a:cubicBezTo>
                      <a:pt x="15259" y="2752"/>
                      <a:pt x="15501" y="3005"/>
                      <a:pt x="15673" y="3313"/>
                    </a:cubicBezTo>
                    <a:lnTo>
                      <a:pt x="18979" y="9638"/>
                    </a:lnTo>
                    <a:cubicBezTo>
                      <a:pt x="19166" y="9991"/>
                      <a:pt x="19265" y="10395"/>
                      <a:pt x="19266" y="10804"/>
                    </a:cubicBezTo>
                    <a:cubicBezTo>
                      <a:pt x="19267" y="11217"/>
                      <a:pt x="19167" y="11622"/>
                      <a:pt x="18979" y="11977"/>
                    </a:cubicBezTo>
                    <a:lnTo>
                      <a:pt x="15754" y="18159"/>
                    </a:lnTo>
                    <a:cubicBezTo>
                      <a:pt x="15563" y="18478"/>
                      <a:pt x="15307" y="18744"/>
                      <a:pt x="15007" y="18935"/>
                    </a:cubicBezTo>
                    <a:cubicBezTo>
                      <a:pt x="14666" y="19150"/>
                      <a:pt x="14281" y="19261"/>
                      <a:pt x="13889" y="19258"/>
                    </a:cubicBezTo>
                    <a:lnTo>
                      <a:pt x="7450" y="19258"/>
                    </a:lnTo>
                    <a:cubicBezTo>
                      <a:pt x="7120" y="19249"/>
                      <a:pt x="6797" y="19147"/>
                      <a:pt x="6511" y="18963"/>
                    </a:cubicBezTo>
                    <a:cubicBezTo>
                      <a:pt x="6213" y="18770"/>
                      <a:pt x="5964" y="18495"/>
                      <a:pt x="5792" y="18163"/>
                    </a:cubicBezTo>
                    <a:lnTo>
                      <a:pt x="2530" y="11819"/>
                    </a:lnTo>
                    <a:cubicBezTo>
                      <a:pt x="2391" y="11477"/>
                      <a:pt x="2323" y="11105"/>
                      <a:pt x="2328" y="10730"/>
                    </a:cubicBezTo>
                    <a:cubicBezTo>
                      <a:pt x="2333" y="10382"/>
                      <a:pt x="2402" y="10040"/>
                      <a:pt x="2530" y="9723"/>
                    </a:cubicBezTo>
                    <a:lnTo>
                      <a:pt x="5905" y="3295"/>
                    </a:lnTo>
                    <a:cubicBezTo>
                      <a:pt x="6089" y="2986"/>
                      <a:pt x="6340" y="2735"/>
                      <a:pt x="6637" y="2565"/>
                    </a:cubicBezTo>
                    <a:cubicBezTo>
                      <a:pt x="6918" y="2405"/>
                      <a:pt x="7232" y="2323"/>
                      <a:pt x="7548" y="2327"/>
                    </a:cubicBezTo>
                    <a:close/>
                  </a:path>
                </a:pathLst>
              </a:custGeom>
              <a:solidFill>
                <a:schemeClr val="accent4"/>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sp>
            <p:nvSpPr>
              <p:cNvPr id="89" name="AutoShape 28">
                <a:extLst>
                  <a:ext uri="{FF2B5EF4-FFF2-40B4-BE49-F238E27FC236}">
                    <a16:creationId xmlns:a16="http://schemas.microsoft.com/office/drawing/2014/main" id="{40E4F8FB-8F96-9344-A41B-377AC5F64D15}"/>
                  </a:ext>
                </a:extLst>
              </p:cNvPr>
              <p:cNvSpPr>
                <a:spLocks/>
              </p:cNvSpPr>
              <p:nvPr/>
            </p:nvSpPr>
            <p:spPr bwMode="auto">
              <a:xfrm>
                <a:off x="14141522" y="7600099"/>
                <a:ext cx="2370453" cy="2133830"/>
              </a:xfrm>
              <a:custGeom>
                <a:avLst/>
                <a:gdLst>
                  <a:gd name="T0" fmla="+- 0 10802 6"/>
                  <a:gd name="T1" fmla="*/ T0 w 21593"/>
                  <a:gd name="T2" fmla="+- 0 10804 12"/>
                  <a:gd name="T3" fmla="*/ 10804 h 21584"/>
                  <a:gd name="T4" fmla="+- 0 10802 6"/>
                  <a:gd name="T5" fmla="*/ T4 w 21593"/>
                  <a:gd name="T6" fmla="+- 0 10804 12"/>
                  <a:gd name="T7" fmla="*/ 10804 h 21584"/>
                  <a:gd name="T8" fmla="+- 0 10802 6"/>
                  <a:gd name="T9" fmla="*/ T8 w 21593"/>
                  <a:gd name="T10" fmla="+- 0 10804 12"/>
                  <a:gd name="T11" fmla="*/ 10804 h 21584"/>
                  <a:gd name="T12" fmla="+- 0 10802 6"/>
                  <a:gd name="T13" fmla="*/ T12 w 21593"/>
                  <a:gd name="T14" fmla="+- 0 10804 12"/>
                  <a:gd name="T15" fmla="*/ 10804 h 21584"/>
                </a:gdLst>
                <a:ahLst/>
                <a:cxnLst>
                  <a:cxn ang="0">
                    <a:pos x="T1" y="T3"/>
                  </a:cxn>
                  <a:cxn ang="0">
                    <a:pos x="T5" y="T7"/>
                  </a:cxn>
                  <a:cxn ang="0">
                    <a:pos x="T9" y="T11"/>
                  </a:cxn>
                  <a:cxn ang="0">
                    <a:pos x="T13" y="T15"/>
                  </a:cxn>
                </a:cxnLst>
                <a:rect l="0" t="0" r="r" b="b"/>
                <a:pathLst>
                  <a:path w="21593" h="21584">
                    <a:moveTo>
                      <a:pt x="6656" y="1"/>
                    </a:moveTo>
                    <a:lnTo>
                      <a:pt x="14911" y="1"/>
                    </a:lnTo>
                    <a:cubicBezTo>
                      <a:pt x="15332" y="-12"/>
                      <a:pt x="15749" y="99"/>
                      <a:pt x="16119" y="322"/>
                    </a:cubicBezTo>
                    <a:cubicBezTo>
                      <a:pt x="16485" y="543"/>
                      <a:pt x="16792" y="865"/>
                      <a:pt x="17011" y="1258"/>
                    </a:cubicBezTo>
                    <a:lnTo>
                      <a:pt x="21227" y="9321"/>
                    </a:lnTo>
                    <a:cubicBezTo>
                      <a:pt x="21466" y="9771"/>
                      <a:pt x="21593" y="10284"/>
                      <a:pt x="21593" y="10806"/>
                    </a:cubicBezTo>
                    <a:cubicBezTo>
                      <a:pt x="21594" y="11332"/>
                      <a:pt x="21468" y="11848"/>
                      <a:pt x="21227" y="12301"/>
                    </a:cubicBezTo>
                    <a:lnTo>
                      <a:pt x="17115" y="20182"/>
                    </a:lnTo>
                    <a:cubicBezTo>
                      <a:pt x="16872" y="20590"/>
                      <a:pt x="16545" y="20928"/>
                      <a:pt x="16163" y="21171"/>
                    </a:cubicBezTo>
                    <a:cubicBezTo>
                      <a:pt x="15730" y="21445"/>
                      <a:pt x="15238" y="21588"/>
                      <a:pt x="14739" y="21584"/>
                    </a:cubicBezTo>
                    <a:lnTo>
                      <a:pt x="6530" y="21584"/>
                    </a:lnTo>
                    <a:cubicBezTo>
                      <a:pt x="6109" y="21572"/>
                      <a:pt x="5698" y="21443"/>
                      <a:pt x="5333" y="21207"/>
                    </a:cubicBezTo>
                    <a:cubicBezTo>
                      <a:pt x="4953" y="20962"/>
                      <a:pt x="4637" y="20609"/>
                      <a:pt x="4418" y="20186"/>
                    </a:cubicBezTo>
                    <a:lnTo>
                      <a:pt x="259" y="12100"/>
                    </a:lnTo>
                    <a:cubicBezTo>
                      <a:pt x="82" y="11664"/>
                      <a:pt x="-6" y="11190"/>
                      <a:pt x="1" y="10712"/>
                    </a:cubicBezTo>
                    <a:cubicBezTo>
                      <a:pt x="7" y="10269"/>
                      <a:pt x="95" y="9832"/>
                      <a:pt x="259" y="9428"/>
                    </a:cubicBezTo>
                    <a:lnTo>
                      <a:pt x="4560" y="1235"/>
                    </a:lnTo>
                    <a:cubicBezTo>
                      <a:pt x="4794" y="841"/>
                      <a:pt x="5116" y="521"/>
                      <a:pt x="5494" y="305"/>
                    </a:cubicBezTo>
                    <a:cubicBezTo>
                      <a:pt x="5853" y="100"/>
                      <a:pt x="6252" y="-5"/>
                      <a:pt x="6656" y="1"/>
                    </a:cubicBezTo>
                    <a:close/>
                  </a:path>
                </a:pathLst>
              </a:custGeom>
              <a:solidFill>
                <a:schemeClr val="accent4">
                  <a:lumMod val="20000"/>
                  <a:lumOff val="80000"/>
                </a:schemeClr>
              </a:solidFill>
              <a:ln>
                <a:noFill/>
              </a:ln>
              <a:effectLst/>
            </p:spPr>
            <p:txBody>
              <a:bodyPr lIns="25400" tIns="25400" rIns="25400" bIns="25400" anchor="ctr"/>
              <a:lstStyle/>
              <a:p>
                <a:endParaRPr lang="en-US" altLang="en-US" sz="1600">
                  <a:latin typeface="Helvetica Light" panose="020B0403020202020204" pitchFamily="34" charset="0"/>
                  <a:ea typeface="Helvetica Light" panose="020B0403020202020204" pitchFamily="34" charset="0"/>
                  <a:cs typeface="Helvetica Light" panose="020B0403020202020204" pitchFamily="34" charset="0"/>
                  <a:sym typeface="Helvetica Light" panose="020B0403020202020204" pitchFamily="34" charset="0"/>
                </a:endParaRPr>
              </a:p>
            </p:txBody>
          </p:sp>
          <p:cxnSp>
            <p:nvCxnSpPr>
              <p:cNvPr id="5" name="Straight Connector 4">
                <a:extLst>
                  <a:ext uri="{FF2B5EF4-FFF2-40B4-BE49-F238E27FC236}">
                    <a16:creationId xmlns:a16="http://schemas.microsoft.com/office/drawing/2014/main" id="{C3D0C935-7AA4-3941-B2BB-408EE6E564D9}"/>
                  </a:ext>
                </a:extLst>
              </p:cNvPr>
              <p:cNvCxnSpPr/>
              <p:nvPr/>
            </p:nvCxnSpPr>
            <p:spPr>
              <a:xfrm>
                <a:off x="5989841" y="8667013"/>
                <a:ext cx="0" cy="802050"/>
              </a:xfrm>
              <a:prstGeom prst="line">
                <a:avLst/>
              </a:prstGeom>
              <a:ln w="38100">
                <a:solidFill>
                  <a:schemeClr val="bg1">
                    <a:lumMod val="85000"/>
                  </a:schemeClr>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39FEBF0-8EFE-3143-A609-2ED1B27376AC}"/>
                  </a:ext>
                </a:extLst>
              </p:cNvPr>
              <p:cNvCxnSpPr/>
              <p:nvPr/>
            </p:nvCxnSpPr>
            <p:spPr>
              <a:xfrm>
                <a:off x="18513146" y="8667013"/>
                <a:ext cx="0" cy="802050"/>
              </a:xfrm>
              <a:prstGeom prst="line">
                <a:avLst/>
              </a:prstGeom>
              <a:ln w="38100">
                <a:solidFill>
                  <a:schemeClr val="bg1">
                    <a:lumMod val="85000"/>
                  </a:schemeClr>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FEED862-55BF-3B42-B8C1-F5574915F733}"/>
                  </a:ext>
                </a:extLst>
              </p:cNvPr>
              <p:cNvCxnSpPr>
                <a:cxnSpLocks/>
              </p:cNvCxnSpPr>
              <p:nvPr/>
            </p:nvCxnSpPr>
            <p:spPr>
              <a:xfrm flipV="1">
                <a:off x="15379616" y="5913930"/>
                <a:ext cx="0" cy="802050"/>
              </a:xfrm>
              <a:prstGeom prst="line">
                <a:avLst/>
              </a:prstGeom>
              <a:ln w="38100">
                <a:solidFill>
                  <a:schemeClr val="bg1">
                    <a:lumMod val="85000"/>
                  </a:schemeClr>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4CE6A21-0C5B-4043-BC5C-E07D34B3E83E}"/>
                  </a:ext>
                </a:extLst>
              </p:cNvPr>
              <p:cNvCxnSpPr>
                <a:cxnSpLocks/>
              </p:cNvCxnSpPr>
              <p:nvPr/>
            </p:nvCxnSpPr>
            <p:spPr>
              <a:xfrm flipV="1">
                <a:off x="9156616" y="5913930"/>
                <a:ext cx="0" cy="802050"/>
              </a:xfrm>
              <a:prstGeom prst="line">
                <a:avLst/>
              </a:prstGeom>
              <a:ln w="38100">
                <a:solidFill>
                  <a:schemeClr val="bg1">
                    <a:lumMod val="85000"/>
                  </a:schemeClr>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8E4A8FF-78E4-174E-BBC7-FBFCF5568712}"/>
                  </a:ext>
                </a:extLst>
              </p:cNvPr>
              <p:cNvCxnSpPr>
                <a:cxnSpLocks/>
              </p:cNvCxnSpPr>
              <p:nvPr/>
            </p:nvCxnSpPr>
            <p:spPr>
              <a:xfrm flipV="1">
                <a:off x="12255416" y="7864963"/>
                <a:ext cx="0" cy="802050"/>
              </a:xfrm>
              <a:prstGeom prst="line">
                <a:avLst/>
              </a:prstGeom>
              <a:ln w="38100">
                <a:solidFill>
                  <a:schemeClr val="bg1">
                    <a:lumMod val="85000"/>
                  </a:schemeClr>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grpSp>
        <p:sp>
          <p:nvSpPr>
            <p:cNvPr id="117" name="CuadroTexto 395">
              <a:extLst>
                <a:ext uri="{FF2B5EF4-FFF2-40B4-BE49-F238E27FC236}">
                  <a16:creationId xmlns:a16="http://schemas.microsoft.com/office/drawing/2014/main" id="{7E3E8910-FFDE-4945-8A87-094F0306F57F}"/>
                </a:ext>
              </a:extLst>
            </p:cNvPr>
            <p:cNvSpPr txBox="1"/>
            <p:nvPr/>
          </p:nvSpPr>
          <p:spPr>
            <a:xfrm>
              <a:off x="2615418" y="4685641"/>
              <a:ext cx="769507" cy="602982"/>
            </a:xfrm>
            <a:prstGeom prst="rect">
              <a:avLst/>
            </a:prstGeom>
            <a:noFill/>
          </p:spPr>
          <p:txBody>
            <a:bodyPr wrap="square" rtlCol="0">
              <a:spAutoFit/>
            </a:bodyPr>
            <a:lstStyle/>
            <a:p>
              <a:pPr algn="ctr"/>
              <a:r>
                <a:rPr lang="en-US" b="1" dirty="0" err="1">
                  <a:solidFill>
                    <a:srgbClr val="FF0000"/>
                  </a:solidFill>
                  <a:ea typeface="Lato Semibold" panose="020F0502020204030203" pitchFamily="34" charset="0"/>
                  <a:cs typeface="Poppins Medium" pitchFamily="2" charset="77"/>
                </a:rPr>
                <a:t>Cuarta</a:t>
              </a:r>
              <a:r>
                <a:rPr lang="en-US" dirty="0">
                  <a:solidFill>
                    <a:srgbClr val="FF0000"/>
                  </a:solidFill>
                  <a:ea typeface="Lato Semibold" panose="020F0502020204030203" pitchFamily="34" charset="0"/>
                  <a:cs typeface="Poppins Medium" pitchFamily="2" charset="77"/>
                </a:rPr>
                <a:t> </a:t>
              </a:r>
            </a:p>
            <a:p>
              <a:pPr algn="ctr"/>
              <a:r>
                <a:rPr lang="en-US" sz="1050" dirty="0" err="1">
                  <a:solidFill>
                    <a:srgbClr val="FF0000"/>
                  </a:solidFill>
                  <a:ea typeface="Lato Semibold" panose="020F0502020204030203" pitchFamily="34" charset="0"/>
                  <a:cs typeface="Poppins Medium" pitchFamily="2" charset="77"/>
                </a:rPr>
                <a:t>semana</a:t>
              </a:r>
              <a:r>
                <a:rPr lang="en-US" sz="1050" dirty="0">
                  <a:solidFill>
                    <a:srgbClr val="FF0000"/>
                  </a:solidFill>
                  <a:ea typeface="Lato Semibold" panose="020F0502020204030203" pitchFamily="34" charset="0"/>
                  <a:cs typeface="Poppins Medium" pitchFamily="2" charset="77"/>
                </a:rPr>
                <a:t> de </a:t>
              </a:r>
              <a:r>
                <a:rPr lang="en-US" sz="1050" dirty="0" err="1">
                  <a:solidFill>
                    <a:srgbClr val="FF0000"/>
                  </a:solidFill>
                  <a:ea typeface="Lato Semibold" panose="020F0502020204030203" pitchFamily="34" charset="0"/>
                  <a:cs typeface="Poppins Medium" pitchFamily="2" charset="77"/>
                </a:rPr>
                <a:t>septiembre</a:t>
              </a:r>
              <a:endParaRPr lang="en-US" sz="1050" dirty="0">
                <a:solidFill>
                  <a:srgbClr val="FF0000"/>
                </a:solidFill>
                <a:ea typeface="Lato Semibold" panose="020F0502020204030203" pitchFamily="34" charset="0"/>
                <a:cs typeface="Poppins Medium" pitchFamily="2" charset="77"/>
              </a:endParaRPr>
            </a:p>
          </p:txBody>
        </p:sp>
        <p:sp>
          <p:nvSpPr>
            <p:cNvPr id="120" name="Rectangle 56">
              <a:extLst>
                <a:ext uri="{FF2B5EF4-FFF2-40B4-BE49-F238E27FC236}">
                  <a16:creationId xmlns:a16="http://schemas.microsoft.com/office/drawing/2014/main" id="{B576E909-1BE8-6C4A-9579-6C18BDC3991B}"/>
                </a:ext>
              </a:extLst>
            </p:cNvPr>
            <p:cNvSpPr/>
            <p:nvPr/>
          </p:nvSpPr>
          <p:spPr>
            <a:xfrm>
              <a:off x="2156792" y="2299333"/>
              <a:ext cx="1663570" cy="1484345"/>
            </a:xfrm>
            <a:prstGeom prst="rect">
              <a:avLst/>
            </a:prstGeom>
          </p:spPr>
          <p:txBody>
            <a:bodyPr wrap="square">
              <a:spAutoFit/>
            </a:bodyPr>
            <a:lstStyle/>
            <a:p>
              <a:pPr algn="ctr"/>
              <a:r>
                <a:rPr lang="es-ES" dirty="0">
                  <a:solidFill>
                    <a:srgbClr val="FFFF00"/>
                  </a:solidFill>
                </a:rPr>
                <a:t>Reuniones preparatorias</a:t>
              </a:r>
            </a:p>
            <a:p>
              <a:pPr algn="ctr"/>
              <a:r>
                <a:rPr lang="es-ES" dirty="0">
                  <a:solidFill>
                    <a:srgbClr val="FFFF00"/>
                  </a:solidFill>
                </a:rPr>
                <a:t>Planeación, Calidad</a:t>
              </a:r>
            </a:p>
            <a:p>
              <a:pPr algn="ctr"/>
              <a:r>
                <a:rPr lang="es-ES" dirty="0">
                  <a:solidFill>
                    <a:srgbClr val="FFFF00"/>
                  </a:solidFill>
                </a:rPr>
                <a:t>Y Comunicaciones </a:t>
              </a:r>
              <a:endParaRPr lang="es-CO" dirty="0">
                <a:solidFill>
                  <a:srgbClr val="FFFF00"/>
                </a:solidFill>
              </a:endParaRPr>
            </a:p>
            <a:p>
              <a:pPr algn="ctr"/>
              <a:r>
                <a:rPr lang="en-US" dirty="0">
                  <a:solidFill>
                    <a:srgbClr val="FFFF00"/>
                  </a:solidFill>
                  <a:ea typeface="Lato Light" panose="020F0502020204030203" pitchFamily="34" charset="0"/>
                  <a:cs typeface="Lato Light" panose="020F0502020204030203" pitchFamily="34" charset="0"/>
                </a:rPr>
                <a:t>.</a:t>
              </a:r>
            </a:p>
          </p:txBody>
        </p:sp>
        <p:sp>
          <p:nvSpPr>
            <p:cNvPr id="123" name="Rectangle 56">
              <a:extLst>
                <a:ext uri="{FF2B5EF4-FFF2-40B4-BE49-F238E27FC236}">
                  <a16:creationId xmlns:a16="http://schemas.microsoft.com/office/drawing/2014/main" id="{07C7CBDF-39A8-4B4B-882C-9F65C7CAE990}"/>
                </a:ext>
              </a:extLst>
            </p:cNvPr>
            <p:cNvSpPr/>
            <p:nvPr/>
          </p:nvSpPr>
          <p:spPr>
            <a:xfrm>
              <a:off x="3783003" y="5508597"/>
              <a:ext cx="1663570" cy="803977"/>
            </a:xfrm>
            <a:prstGeom prst="rect">
              <a:avLst/>
            </a:prstGeom>
          </p:spPr>
          <p:txBody>
            <a:bodyPr wrap="square">
              <a:spAutoFit/>
            </a:bodyPr>
            <a:lstStyle/>
            <a:p>
              <a:pPr algn="ctr"/>
              <a:r>
                <a:rPr lang="es-ES" dirty="0">
                  <a:solidFill>
                    <a:srgbClr val="FFFF00"/>
                  </a:solidFill>
                </a:rPr>
                <a:t>Reunión líderes</a:t>
              </a:r>
            </a:p>
            <a:p>
              <a:pPr algn="ctr"/>
              <a:r>
                <a:rPr lang="es-ES" dirty="0">
                  <a:solidFill>
                    <a:srgbClr val="FFFF00"/>
                  </a:solidFill>
                </a:rPr>
                <a:t>de Proceso </a:t>
              </a:r>
              <a:endParaRPr lang="es-CO" dirty="0">
                <a:solidFill>
                  <a:srgbClr val="FFFF00"/>
                </a:solidFill>
              </a:endParaRPr>
            </a:p>
            <a:p>
              <a:pPr algn="ctr"/>
              <a:r>
                <a:rPr lang="en-US" dirty="0">
                  <a:solidFill>
                    <a:srgbClr val="FFFF00"/>
                  </a:solidFill>
                  <a:ea typeface="Lato Light" panose="020F0502020204030203" pitchFamily="34" charset="0"/>
                  <a:cs typeface="Lato Light" panose="020F0502020204030203" pitchFamily="34" charset="0"/>
                </a:rPr>
                <a:t>.</a:t>
              </a:r>
            </a:p>
          </p:txBody>
        </p:sp>
        <p:sp>
          <p:nvSpPr>
            <p:cNvPr id="126" name="Rectangle 56">
              <a:extLst>
                <a:ext uri="{FF2B5EF4-FFF2-40B4-BE49-F238E27FC236}">
                  <a16:creationId xmlns:a16="http://schemas.microsoft.com/office/drawing/2014/main" id="{552EAF10-57E6-504E-9752-B5594771BA27}"/>
                </a:ext>
              </a:extLst>
            </p:cNvPr>
            <p:cNvSpPr/>
            <p:nvPr/>
          </p:nvSpPr>
          <p:spPr>
            <a:xfrm>
              <a:off x="5342668" y="4576353"/>
              <a:ext cx="1663570" cy="781234"/>
            </a:xfrm>
            <a:prstGeom prst="rect">
              <a:avLst/>
            </a:prstGeom>
          </p:spPr>
          <p:txBody>
            <a:bodyPr wrap="square">
              <a:spAutoFit/>
            </a:bodyPr>
            <a:lstStyle/>
            <a:p>
              <a:pPr algn="ctr"/>
              <a:r>
                <a:rPr lang="es-ES" dirty="0">
                  <a:solidFill>
                    <a:srgbClr val="FFFF00"/>
                  </a:solidFill>
                </a:rPr>
                <a:t>Presentación director ejecutivo </a:t>
              </a:r>
              <a:endParaRPr lang="es-CO" dirty="0">
                <a:solidFill>
                  <a:srgbClr val="FFFF00"/>
                </a:solidFill>
              </a:endParaRPr>
            </a:p>
            <a:p>
              <a:pPr algn="ctr"/>
              <a:r>
                <a:rPr lang="en-US" dirty="0">
                  <a:solidFill>
                    <a:srgbClr val="FFFF00"/>
                  </a:solidFill>
                  <a:ea typeface="Lato Light" panose="020F0502020204030203" pitchFamily="34" charset="0"/>
                  <a:cs typeface="Lato Light" panose="020F0502020204030203" pitchFamily="34" charset="0"/>
                </a:rPr>
                <a:t>.</a:t>
              </a:r>
            </a:p>
          </p:txBody>
        </p:sp>
        <p:sp>
          <p:nvSpPr>
            <p:cNvPr id="129" name="Rectangle 56">
              <a:extLst>
                <a:ext uri="{FF2B5EF4-FFF2-40B4-BE49-F238E27FC236}">
                  <a16:creationId xmlns:a16="http://schemas.microsoft.com/office/drawing/2014/main" id="{FAB14274-FA9C-2E49-AB0B-1A75580E01CC}"/>
                </a:ext>
              </a:extLst>
            </p:cNvPr>
            <p:cNvSpPr/>
            <p:nvPr/>
          </p:nvSpPr>
          <p:spPr>
            <a:xfrm>
              <a:off x="6833176" y="5561308"/>
              <a:ext cx="1663570" cy="1015605"/>
            </a:xfrm>
            <a:prstGeom prst="rect">
              <a:avLst/>
            </a:prstGeom>
          </p:spPr>
          <p:txBody>
            <a:bodyPr wrap="square">
              <a:spAutoFit/>
            </a:bodyPr>
            <a:lstStyle/>
            <a:p>
              <a:pPr algn="ctr"/>
              <a:r>
                <a:rPr lang="es-ES" dirty="0">
                  <a:solidFill>
                    <a:srgbClr val="FFFF00"/>
                  </a:solidFill>
                </a:rPr>
                <a:t>Presentación </a:t>
              </a:r>
            </a:p>
            <a:p>
              <a:pPr algn="ctr"/>
              <a:r>
                <a:rPr lang="es-ES" dirty="0">
                  <a:solidFill>
                    <a:srgbClr val="FFFF00"/>
                  </a:solidFill>
                </a:rPr>
                <a:t>Comité de expertos</a:t>
              </a:r>
            </a:p>
            <a:p>
              <a:pPr algn="ctr"/>
              <a:r>
                <a:rPr lang="en-US" dirty="0">
                  <a:solidFill>
                    <a:srgbClr val="FFFF00"/>
                  </a:solidFill>
                  <a:ea typeface="Lato Light" panose="020F0502020204030203" pitchFamily="34" charset="0"/>
                  <a:cs typeface="Lato Light" panose="020F0502020204030203" pitchFamily="34" charset="0"/>
                </a:rPr>
                <a:t>.</a:t>
              </a:r>
            </a:p>
          </p:txBody>
        </p:sp>
        <p:sp>
          <p:nvSpPr>
            <p:cNvPr id="41" name="CuadroTexto 395">
              <a:extLst>
                <a:ext uri="{FF2B5EF4-FFF2-40B4-BE49-F238E27FC236}">
                  <a16:creationId xmlns:a16="http://schemas.microsoft.com/office/drawing/2014/main" id="{F403AF4C-407E-4889-9D83-ACE211D4F552}"/>
                </a:ext>
              </a:extLst>
            </p:cNvPr>
            <p:cNvSpPr txBox="1"/>
            <p:nvPr/>
          </p:nvSpPr>
          <p:spPr>
            <a:xfrm>
              <a:off x="4121987" y="3722824"/>
              <a:ext cx="843648" cy="602982"/>
            </a:xfrm>
            <a:prstGeom prst="rect">
              <a:avLst/>
            </a:prstGeom>
            <a:noFill/>
          </p:spPr>
          <p:txBody>
            <a:bodyPr wrap="square" rtlCol="0">
              <a:spAutoFit/>
            </a:bodyPr>
            <a:lstStyle/>
            <a:p>
              <a:pPr algn="ctr"/>
              <a:r>
                <a:rPr lang="en-US" b="1">
                  <a:solidFill>
                    <a:srgbClr val="FF0000"/>
                  </a:solidFill>
                  <a:ea typeface="Lato Semibold" panose="020F0502020204030203" pitchFamily="34" charset="0"/>
                  <a:cs typeface="Poppins Medium" pitchFamily="2" charset="77"/>
                </a:rPr>
                <a:t>Primera</a:t>
              </a:r>
            </a:p>
            <a:p>
              <a:pPr algn="ctr"/>
              <a:r>
                <a:rPr lang="en-US" sz="1050">
                  <a:solidFill>
                    <a:srgbClr val="FF0000"/>
                  </a:solidFill>
                  <a:ea typeface="Lato Semibold" panose="020F0502020204030203" pitchFamily="34" charset="0"/>
                  <a:cs typeface="Poppins Medium" pitchFamily="2" charset="77"/>
                </a:rPr>
                <a:t>semana de octubre</a:t>
              </a:r>
              <a:endParaRPr lang="en-US" sz="1050" dirty="0">
                <a:solidFill>
                  <a:srgbClr val="FF0000"/>
                </a:solidFill>
                <a:ea typeface="Lato Semibold" panose="020F0502020204030203" pitchFamily="34" charset="0"/>
                <a:cs typeface="Poppins Medium" pitchFamily="2" charset="77"/>
              </a:endParaRPr>
            </a:p>
          </p:txBody>
        </p:sp>
        <p:sp>
          <p:nvSpPr>
            <p:cNvPr id="42" name="CuadroTexto 395">
              <a:extLst>
                <a:ext uri="{FF2B5EF4-FFF2-40B4-BE49-F238E27FC236}">
                  <a16:creationId xmlns:a16="http://schemas.microsoft.com/office/drawing/2014/main" id="{2591787E-28A1-4593-884C-A07EA3CC216C}"/>
                </a:ext>
              </a:extLst>
            </p:cNvPr>
            <p:cNvSpPr txBox="1"/>
            <p:nvPr/>
          </p:nvSpPr>
          <p:spPr>
            <a:xfrm>
              <a:off x="5614147" y="2699026"/>
              <a:ext cx="989594" cy="602982"/>
            </a:xfrm>
            <a:prstGeom prst="rect">
              <a:avLst/>
            </a:prstGeom>
            <a:noFill/>
          </p:spPr>
          <p:txBody>
            <a:bodyPr wrap="square" rtlCol="0">
              <a:spAutoFit/>
            </a:bodyPr>
            <a:lstStyle/>
            <a:p>
              <a:pPr algn="ctr"/>
              <a:r>
                <a:rPr lang="en-US" b="1" dirty="0">
                  <a:solidFill>
                    <a:srgbClr val="FF0000"/>
                  </a:solidFill>
                  <a:ea typeface="Lato Semibold" panose="020F0502020204030203" pitchFamily="34" charset="0"/>
                  <a:cs typeface="Poppins Medium" pitchFamily="2" charset="77"/>
                </a:rPr>
                <a:t>Segunda</a:t>
              </a:r>
              <a:r>
                <a:rPr lang="en-US" dirty="0">
                  <a:solidFill>
                    <a:srgbClr val="FF0000"/>
                  </a:solidFill>
                  <a:ea typeface="Lato Semibold" panose="020F0502020204030203" pitchFamily="34" charset="0"/>
                  <a:cs typeface="Poppins Medium" pitchFamily="2" charset="77"/>
                </a:rPr>
                <a:t> </a:t>
              </a:r>
            </a:p>
            <a:p>
              <a:pPr algn="ctr"/>
              <a:r>
                <a:rPr lang="en-US" sz="1050" dirty="0" err="1">
                  <a:solidFill>
                    <a:srgbClr val="FF0000"/>
                  </a:solidFill>
                  <a:ea typeface="Lato Semibold" panose="020F0502020204030203" pitchFamily="34" charset="0"/>
                  <a:cs typeface="Poppins Medium" pitchFamily="2" charset="77"/>
                </a:rPr>
                <a:t>semana</a:t>
              </a:r>
              <a:r>
                <a:rPr lang="en-US" sz="1050" dirty="0">
                  <a:solidFill>
                    <a:srgbClr val="FF0000"/>
                  </a:solidFill>
                  <a:ea typeface="Lato Semibold" panose="020F0502020204030203" pitchFamily="34" charset="0"/>
                  <a:cs typeface="Poppins Medium" pitchFamily="2" charset="77"/>
                </a:rPr>
                <a:t> de </a:t>
              </a:r>
              <a:r>
                <a:rPr lang="en-US" sz="1050" dirty="0" err="1">
                  <a:solidFill>
                    <a:srgbClr val="FF0000"/>
                  </a:solidFill>
                  <a:ea typeface="Lato Semibold" panose="020F0502020204030203" pitchFamily="34" charset="0"/>
                  <a:cs typeface="Poppins Medium" pitchFamily="2" charset="77"/>
                </a:rPr>
                <a:t>octubre</a:t>
              </a:r>
              <a:endParaRPr lang="en-US" sz="1050" dirty="0">
                <a:solidFill>
                  <a:srgbClr val="FF0000"/>
                </a:solidFill>
                <a:ea typeface="Lato Semibold" panose="020F0502020204030203" pitchFamily="34" charset="0"/>
                <a:cs typeface="Poppins Medium" pitchFamily="2" charset="77"/>
              </a:endParaRPr>
            </a:p>
          </p:txBody>
        </p:sp>
        <p:sp>
          <p:nvSpPr>
            <p:cNvPr id="43" name="CuadroTexto 395">
              <a:extLst>
                <a:ext uri="{FF2B5EF4-FFF2-40B4-BE49-F238E27FC236}">
                  <a16:creationId xmlns:a16="http://schemas.microsoft.com/office/drawing/2014/main" id="{CEC607C5-BA06-4AF9-A912-4F7A05B79B37}"/>
                </a:ext>
              </a:extLst>
            </p:cNvPr>
            <p:cNvSpPr txBox="1"/>
            <p:nvPr/>
          </p:nvSpPr>
          <p:spPr>
            <a:xfrm>
              <a:off x="7155253" y="3733525"/>
              <a:ext cx="1027535" cy="602982"/>
            </a:xfrm>
            <a:prstGeom prst="rect">
              <a:avLst/>
            </a:prstGeom>
            <a:noFill/>
          </p:spPr>
          <p:txBody>
            <a:bodyPr wrap="square" rtlCol="0">
              <a:spAutoFit/>
            </a:bodyPr>
            <a:lstStyle/>
            <a:p>
              <a:pPr algn="ctr"/>
              <a:r>
                <a:rPr lang="en-US" b="1" dirty="0" err="1">
                  <a:solidFill>
                    <a:srgbClr val="FF0000"/>
                  </a:solidFill>
                  <a:ea typeface="Lato Semibold" panose="020F0502020204030203" pitchFamily="34" charset="0"/>
                  <a:cs typeface="Poppins Medium" pitchFamily="2" charset="77"/>
                </a:rPr>
                <a:t>segunda</a:t>
              </a:r>
              <a:endParaRPr lang="en-US" b="1" dirty="0">
                <a:solidFill>
                  <a:srgbClr val="FF0000"/>
                </a:solidFill>
                <a:ea typeface="Lato Semibold" panose="020F0502020204030203" pitchFamily="34" charset="0"/>
                <a:cs typeface="Poppins Medium" pitchFamily="2" charset="77"/>
              </a:endParaRPr>
            </a:p>
            <a:p>
              <a:pPr algn="ctr"/>
              <a:r>
                <a:rPr lang="en-US" sz="1050" dirty="0" err="1">
                  <a:solidFill>
                    <a:srgbClr val="FF0000"/>
                  </a:solidFill>
                  <a:ea typeface="Lato Semibold" panose="020F0502020204030203" pitchFamily="34" charset="0"/>
                  <a:cs typeface="Poppins Medium" pitchFamily="2" charset="77"/>
                </a:rPr>
                <a:t>semana</a:t>
              </a:r>
              <a:r>
                <a:rPr lang="en-US" sz="1050" dirty="0">
                  <a:solidFill>
                    <a:srgbClr val="FF0000"/>
                  </a:solidFill>
                  <a:ea typeface="Lato Semibold" panose="020F0502020204030203" pitchFamily="34" charset="0"/>
                  <a:cs typeface="Poppins Medium" pitchFamily="2" charset="77"/>
                </a:rPr>
                <a:t> de </a:t>
              </a:r>
              <a:r>
                <a:rPr lang="en-US" sz="1050" dirty="0" err="1">
                  <a:solidFill>
                    <a:srgbClr val="FF0000"/>
                  </a:solidFill>
                  <a:ea typeface="Lato Semibold" panose="020F0502020204030203" pitchFamily="34" charset="0"/>
                  <a:cs typeface="Poppins Medium" pitchFamily="2" charset="77"/>
                </a:rPr>
                <a:t>octubre</a:t>
              </a:r>
              <a:endParaRPr lang="en-US" sz="1050" dirty="0">
                <a:solidFill>
                  <a:srgbClr val="FF0000"/>
                </a:solidFill>
                <a:ea typeface="Lato Semibold" panose="020F0502020204030203" pitchFamily="34" charset="0"/>
                <a:cs typeface="Poppins Medium" pitchFamily="2" charset="77"/>
              </a:endParaRPr>
            </a:p>
          </p:txBody>
        </p:sp>
        <p:sp>
          <p:nvSpPr>
            <p:cNvPr id="46" name="CuadroTexto 395">
              <a:extLst>
                <a:ext uri="{FF2B5EF4-FFF2-40B4-BE49-F238E27FC236}">
                  <a16:creationId xmlns:a16="http://schemas.microsoft.com/office/drawing/2014/main" id="{C0D646A0-B8D2-4D3C-AB04-F692BF849B6C}"/>
                </a:ext>
              </a:extLst>
            </p:cNvPr>
            <p:cNvSpPr txBox="1"/>
            <p:nvPr/>
          </p:nvSpPr>
          <p:spPr>
            <a:xfrm>
              <a:off x="8740591" y="4685641"/>
              <a:ext cx="968897" cy="602982"/>
            </a:xfrm>
            <a:prstGeom prst="rect">
              <a:avLst/>
            </a:prstGeom>
            <a:noFill/>
          </p:spPr>
          <p:txBody>
            <a:bodyPr wrap="square" rtlCol="0">
              <a:spAutoFit/>
            </a:bodyPr>
            <a:lstStyle/>
            <a:p>
              <a:pPr algn="ctr"/>
              <a:r>
                <a:rPr lang="en-US" b="1" dirty="0" err="1">
                  <a:solidFill>
                    <a:srgbClr val="FF0000"/>
                  </a:solidFill>
                  <a:ea typeface="Lato Semibold" panose="020F0502020204030203" pitchFamily="34" charset="0"/>
                  <a:cs typeface="Poppins Medium" pitchFamily="2" charset="77"/>
                </a:rPr>
                <a:t>Tercera</a:t>
              </a:r>
              <a:endParaRPr lang="en-US" b="1" dirty="0">
                <a:solidFill>
                  <a:srgbClr val="FF0000"/>
                </a:solidFill>
                <a:ea typeface="Lato Semibold" panose="020F0502020204030203" pitchFamily="34" charset="0"/>
                <a:cs typeface="Poppins Medium" pitchFamily="2" charset="77"/>
              </a:endParaRPr>
            </a:p>
            <a:p>
              <a:pPr algn="ctr"/>
              <a:r>
                <a:rPr lang="en-US" sz="1050" dirty="0" err="1">
                  <a:solidFill>
                    <a:srgbClr val="FF0000"/>
                  </a:solidFill>
                  <a:ea typeface="Lato Semibold" panose="020F0502020204030203" pitchFamily="34" charset="0"/>
                  <a:cs typeface="Poppins Medium" pitchFamily="2" charset="77"/>
                </a:rPr>
                <a:t>semana</a:t>
              </a:r>
              <a:r>
                <a:rPr lang="en-US" sz="1050" dirty="0">
                  <a:solidFill>
                    <a:srgbClr val="FF0000"/>
                  </a:solidFill>
                  <a:ea typeface="Lato Semibold" panose="020F0502020204030203" pitchFamily="34" charset="0"/>
                  <a:cs typeface="Poppins Medium" pitchFamily="2" charset="77"/>
                </a:rPr>
                <a:t> de </a:t>
              </a:r>
              <a:r>
                <a:rPr lang="en-US" sz="1050" dirty="0" err="1">
                  <a:solidFill>
                    <a:srgbClr val="FF0000"/>
                  </a:solidFill>
                  <a:ea typeface="Lato Semibold" panose="020F0502020204030203" pitchFamily="34" charset="0"/>
                  <a:cs typeface="Poppins Medium" pitchFamily="2" charset="77"/>
                </a:rPr>
                <a:t>octubre</a:t>
              </a:r>
              <a:endParaRPr lang="en-US" sz="1050" dirty="0">
                <a:solidFill>
                  <a:srgbClr val="FF0000"/>
                </a:solidFill>
                <a:ea typeface="Lato Semibold" panose="020F0502020204030203" pitchFamily="34" charset="0"/>
                <a:cs typeface="Poppins Medium" pitchFamily="2" charset="77"/>
              </a:endParaRPr>
            </a:p>
          </p:txBody>
        </p:sp>
        <p:sp>
          <p:nvSpPr>
            <p:cNvPr id="47" name="Rectangle 56">
              <a:extLst>
                <a:ext uri="{FF2B5EF4-FFF2-40B4-BE49-F238E27FC236}">
                  <a16:creationId xmlns:a16="http://schemas.microsoft.com/office/drawing/2014/main" id="{2C116E61-B9BB-42CA-B11B-B8CBC36796E7}"/>
                </a:ext>
              </a:extLst>
            </p:cNvPr>
            <p:cNvSpPr/>
            <p:nvPr/>
          </p:nvSpPr>
          <p:spPr>
            <a:xfrm>
              <a:off x="8393941" y="2767645"/>
              <a:ext cx="1663570" cy="781235"/>
            </a:xfrm>
            <a:prstGeom prst="rect">
              <a:avLst/>
            </a:prstGeom>
          </p:spPr>
          <p:txBody>
            <a:bodyPr wrap="square">
              <a:spAutoFit/>
            </a:bodyPr>
            <a:lstStyle/>
            <a:p>
              <a:pPr algn="ctr"/>
              <a:r>
                <a:rPr lang="es-ES" dirty="0">
                  <a:solidFill>
                    <a:srgbClr val="FFFF00"/>
                  </a:solidFill>
                </a:rPr>
                <a:t>Inicio de convocatoria</a:t>
              </a:r>
            </a:p>
            <a:p>
              <a:pPr algn="ctr"/>
              <a:r>
                <a:rPr lang="es-ES" dirty="0">
                  <a:solidFill>
                    <a:srgbClr val="FFFF00"/>
                  </a:solidFill>
                </a:rPr>
                <a:t>(Circular)</a:t>
              </a:r>
              <a:endParaRPr lang="en-US" dirty="0">
                <a:solidFill>
                  <a:srgbClr val="FFFF00"/>
                </a:solidFill>
                <a:ea typeface="Lato Light" panose="020F0502020204030203" pitchFamily="34" charset="0"/>
                <a:cs typeface="Lato Light" panose="020F0502020204030203" pitchFamily="34" charset="0"/>
              </a:endParaRPr>
            </a:p>
          </p:txBody>
        </p:sp>
      </p:grpSp>
    </p:spTree>
    <p:extLst>
      <p:ext uri="{BB962C8B-B14F-4D97-AF65-F5344CB8AC3E}">
        <p14:creationId xmlns:p14="http://schemas.microsoft.com/office/powerpoint/2010/main" val="957839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5A60678-B359-31C1-5292-98B560A73D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40" name="Título 1">
            <a:extLst>
              <a:ext uri="{FF2B5EF4-FFF2-40B4-BE49-F238E27FC236}">
                <a16:creationId xmlns:a16="http://schemas.microsoft.com/office/drawing/2014/main" id="{CA745411-7D22-4C0E-98FB-D13AD1718938}"/>
              </a:ext>
            </a:extLst>
          </p:cNvPr>
          <p:cNvSpPr txBox="1">
            <a:spLocks/>
          </p:cNvSpPr>
          <p:nvPr/>
        </p:nvSpPr>
        <p:spPr>
          <a:xfrm>
            <a:off x="7684315" y="546982"/>
            <a:ext cx="3188368" cy="489443"/>
          </a:xfrm>
          <a:prstGeom prst="rect">
            <a:avLst/>
          </a:prstGeom>
        </p:spPr>
        <p:txBody>
          <a:bodyPr/>
          <a:lstStyle>
            <a:lvl1pPr algn="l" defTabSz="914377" rtl="0" eaLnBrk="1" latinLnBrk="0" hangingPunct="1">
              <a:lnSpc>
                <a:spcPct val="90000"/>
              </a:lnSpc>
              <a:spcBef>
                <a:spcPct val="0"/>
              </a:spcBef>
              <a:buNone/>
              <a:defRPr sz="3200" kern="1200">
                <a:solidFill>
                  <a:srgbClr val="376092"/>
                </a:solidFill>
                <a:latin typeface="+mn-lt"/>
                <a:ea typeface="+mj-ea"/>
                <a:cs typeface="+mj-cs"/>
              </a:defRPr>
            </a:lvl1pPr>
          </a:lstStyle>
          <a:p>
            <a:r>
              <a:rPr lang="es-ES" b="1" dirty="0"/>
              <a:t>Línea de tiempo </a:t>
            </a:r>
            <a:endParaRPr lang="es-CO" b="1" dirty="0"/>
          </a:p>
        </p:txBody>
      </p:sp>
      <p:grpSp>
        <p:nvGrpSpPr>
          <p:cNvPr id="22" name="Grupo 21">
            <a:extLst>
              <a:ext uri="{FF2B5EF4-FFF2-40B4-BE49-F238E27FC236}">
                <a16:creationId xmlns:a16="http://schemas.microsoft.com/office/drawing/2014/main" id="{06823429-FB64-2478-4F0A-2F585E8638E0}"/>
              </a:ext>
            </a:extLst>
          </p:cNvPr>
          <p:cNvGrpSpPr/>
          <p:nvPr/>
        </p:nvGrpSpPr>
        <p:grpSpPr>
          <a:xfrm>
            <a:off x="212563" y="4408705"/>
            <a:ext cx="3868240" cy="1761430"/>
            <a:chOff x="489400" y="4987546"/>
            <a:chExt cx="3868240" cy="1761430"/>
          </a:xfrm>
        </p:grpSpPr>
        <p:pic>
          <p:nvPicPr>
            <p:cNvPr id="5" name="Imagen 4">
              <a:extLst>
                <a:ext uri="{FF2B5EF4-FFF2-40B4-BE49-F238E27FC236}">
                  <a16:creationId xmlns:a16="http://schemas.microsoft.com/office/drawing/2014/main" id="{C29066EC-0A3F-CDAE-AF16-C1B0C39371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9400" y="4987546"/>
              <a:ext cx="3868240" cy="1761430"/>
            </a:xfrm>
            <a:prstGeom prst="rect">
              <a:avLst/>
            </a:prstGeom>
          </p:spPr>
        </p:pic>
        <p:sp>
          <p:nvSpPr>
            <p:cNvPr id="11" name="CuadroTexto 10">
              <a:extLst>
                <a:ext uri="{FF2B5EF4-FFF2-40B4-BE49-F238E27FC236}">
                  <a16:creationId xmlns:a16="http://schemas.microsoft.com/office/drawing/2014/main" id="{F5FA3A33-595D-0E95-ACB5-ADD3705BA85E}"/>
                </a:ext>
              </a:extLst>
            </p:cNvPr>
            <p:cNvSpPr txBox="1"/>
            <p:nvPr/>
          </p:nvSpPr>
          <p:spPr>
            <a:xfrm>
              <a:off x="917891" y="5515585"/>
              <a:ext cx="1048391" cy="584775"/>
            </a:xfrm>
            <a:prstGeom prst="rect">
              <a:avLst/>
            </a:prstGeom>
            <a:noFill/>
          </p:spPr>
          <p:txBody>
            <a:bodyPr wrap="square">
              <a:spAutoFit/>
            </a:bodyPr>
            <a:lstStyle/>
            <a:p>
              <a:pPr lvl="0" algn="ctr"/>
              <a:r>
                <a:rPr lang="es-ES" sz="1600" b="1" dirty="0">
                  <a:solidFill>
                    <a:schemeClr val="tx2"/>
                  </a:solidFill>
                </a:rPr>
                <a:t>11-21 de octubre </a:t>
              </a:r>
              <a:endParaRPr lang="es-CO" sz="1600" b="1" dirty="0">
                <a:solidFill>
                  <a:schemeClr val="tx2"/>
                </a:solidFill>
              </a:endParaRPr>
            </a:p>
          </p:txBody>
        </p:sp>
        <p:sp>
          <p:nvSpPr>
            <p:cNvPr id="13" name="CuadroTexto 12">
              <a:extLst>
                <a:ext uri="{FF2B5EF4-FFF2-40B4-BE49-F238E27FC236}">
                  <a16:creationId xmlns:a16="http://schemas.microsoft.com/office/drawing/2014/main" id="{F7B58AFF-1BEE-2FE2-F468-E2DC3A52B2AA}"/>
                </a:ext>
              </a:extLst>
            </p:cNvPr>
            <p:cNvSpPr txBox="1"/>
            <p:nvPr/>
          </p:nvSpPr>
          <p:spPr>
            <a:xfrm>
              <a:off x="2287562" y="5433197"/>
              <a:ext cx="1910101" cy="646331"/>
            </a:xfrm>
            <a:prstGeom prst="rect">
              <a:avLst/>
            </a:prstGeom>
            <a:noFill/>
          </p:spPr>
          <p:txBody>
            <a:bodyPr wrap="square">
              <a:spAutoFit/>
            </a:bodyPr>
            <a:lstStyle/>
            <a:p>
              <a:pPr lvl="0"/>
              <a:r>
                <a:rPr lang="es-ES" sz="1200" dirty="0">
                  <a:solidFill>
                    <a:schemeClr val="bg2">
                      <a:lumMod val="25000"/>
                    </a:schemeClr>
                  </a:solidFill>
                </a:rPr>
                <a:t>Elaboración de presentaciones por parte de asesores y asesoras</a:t>
              </a:r>
              <a:endParaRPr lang="es-CO" sz="1200" dirty="0">
                <a:solidFill>
                  <a:schemeClr val="bg2">
                    <a:lumMod val="25000"/>
                  </a:schemeClr>
                </a:solidFill>
              </a:endParaRPr>
            </a:p>
          </p:txBody>
        </p:sp>
      </p:grpSp>
      <p:grpSp>
        <p:nvGrpSpPr>
          <p:cNvPr id="23" name="Grupo 22">
            <a:extLst>
              <a:ext uri="{FF2B5EF4-FFF2-40B4-BE49-F238E27FC236}">
                <a16:creationId xmlns:a16="http://schemas.microsoft.com/office/drawing/2014/main" id="{060EF1CD-D70B-3A4C-C623-640BA135BB51}"/>
              </a:ext>
            </a:extLst>
          </p:cNvPr>
          <p:cNvGrpSpPr/>
          <p:nvPr/>
        </p:nvGrpSpPr>
        <p:grpSpPr>
          <a:xfrm>
            <a:off x="4178683" y="3751700"/>
            <a:ext cx="3868240" cy="1761430"/>
            <a:chOff x="4455520" y="4330541"/>
            <a:chExt cx="3868240" cy="1761430"/>
          </a:xfrm>
        </p:grpSpPr>
        <p:pic>
          <p:nvPicPr>
            <p:cNvPr id="7" name="Imagen 6">
              <a:extLst>
                <a:ext uri="{FF2B5EF4-FFF2-40B4-BE49-F238E27FC236}">
                  <a16:creationId xmlns:a16="http://schemas.microsoft.com/office/drawing/2014/main" id="{BED28579-A830-9215-8D11-A517CF25F6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55520" y="4330541"/>
              <a:ext cx="3868240" cy="1761430"/>
            </a:xfrm>
            <a:prstGeom prst="rect">
              <a:avLst/>
            </a:prstGeom>
          </p:spPr>
        </p:pic>
        <p:sp>
          <p:nvSpPr>
            <p:cNvPr id="15" name="CuadroTexto 14">
              <a:extLst>
                <a:ext uri="{FF2B5EF4-FFF2-40B4-BE49-F238E27FC236}">
                  <a16:creationId xmlns:a16="http://schemas.microsoft.com/office/drawing/2014/main" id="{8883AB0B-5119-C780-0850-7CD729CB5E77}"/>
                </a:ext>
              </a:extLst>
            </p:cNvPr>
            <p:cNvSpPr txBox="1"/>
            <p:nvPr/>
          </p:nvSpPr>
          <p:spPr>
            <a:xfrm>
              <a:off x="4791899" y="4856811"/>
              <a:ext cx="1247371" cy="584775"/>
            </a:xfrm>
            <a:prstGeom prst="rect">
              <a:avLst/>
            </a:prstGeom>
            <a:noFill/>
          </p:spPr>
          <p:txBody>
            <a:bodyPr wrap="square">
              <a:spAutoFit/>
            </a:bodyPr>
            <a:lstStyle>
              <a:defPPr>
                <a:defRPr lang="es-CO"/>
              </a:defPPr>
              <a:lvl1pPr lvl="0" algn="ctr">
                <a:defRPr sz="1600" b="1">
                  <a:solidFill>
                    <a:schemeClr val="tx2"/>
                  </a:solidFill>
                </a:defRPr>
              </a:lvl1pPr>
            </a:lstStyle>
            <a:p>
              <a:r>
                <a:rPr lang="es-ES" dirty="0"/>
                <a:t>24-28 de octubre</a:t>
              </a:r>
              <a:endParaRPr lang="es-CO" dirty="0"/>
            </a:p>
          </p:txBody>
        </p:sp>
        <p:sp>
          <p:nvSpPr>
            <p:cNvPr id="17" name="CuadroTexto 16">
              <a:extLst>
                <a:ext uri="{FF2B5EF4-FFF2-40B4-BE49-F238E27FC236}">
                  <a16:creationId xmlns:a16="http://schemas.microsoft.com/office/drawing/2014/main" id="{F5389A8E-EF25-A32F-0BF9-D16395D78583}"/>
                </a:ext>
              </a:extLst>
            </p:cNvPr>
            <p:cNvSpPr txBox="1"/>
            <p:nvPr/>
          </p:nvSpPr>
          <p:spPr>
            <a:xfrm>
              <a:off x="6304335" y="4846978"/>
              <a:ext cx="1656817" cy="461665"/>
            </a:xfrm>
            <a:prstGeom prst="rect">
              <a:avLst/>
            </a:prstGeom>
            <a:noFill/>
          </p:spPr>
          <p:txBody>
            <a:bodyPr wrap="square">
              <a:spAutoFit/>
            </a:bodyPr>
            <a:lstStyle/>
            <a:p>
              <a:pPr lvl="0"/>
              <a:r>
                <a:rPr lang="es-ES" sz="1200" dirty="0">
                  <a:solidFill>
                    <a:schemeClr val="bg2">
                      <a:lumMod val="25000"/>
                    </a:schemeClr>
                  </a:solidFill>
                </a:rPr>
                <a:t>Revisión y aprobación de presentaciones</a:t>
              </a:r>
              <a:endParaRPr lang="es-CO" sz="1200" dirty="0">
                <a:solidFill>
                  <a:schemeClr val="bg2">
                    <a:lumMod val="25000"/>
                  </a:schemeClr>
                </a:solidFill>
              </a:endParaRPr>
            </a:p>
          </p:txBody>
        </p:sp>
      </p:grpSp>
      <p:grpSp>
        <p:nvGrpSpPr>
          <p:cNvPr id="24" name="Grupo 23">
            <a:extLst>
              <a:ext uri="{FF2B5EF4-FFF2-40B4-BE49-F238E27FC236}">
                <a16:creationId xmlns:a16="http://schemas.microsoft.com/office/drawing/2014/main" id="{EDB65789-FD25-0B17-4E96-38901BDACF93}"/>
              </a:ext>
            </a:extLst>
          </p:cNvPr>
          <p:cNvGrpSpPr/>
          <p:nvPr/>
        </p:nvGrpSpPr>
        <p:grpSpPr>
          <a:xfrm>
            <a:off x="8046923" y="3110195"/>
            <a:ext cx="3868240" cy="1744161"/>
            <a:chOff x="8323760" y="3689036"/>
            <a:chExt cx="3868240" cy="1744161"/>
          </a:xfrm>
        </p:grpSpPr>
        <p:pic>
          <p:nvPicPr>
            <p:cNvPr id="9" name="Imagen 8">
              <a:extLst>
                <a:ext uri="{FF2B5EF4-FFF2-40B4-BE49-F238E27FC236}">
                  <a16:creationId xmlns:a16="http://schemas.microsoft.com/office/drawing/2014/main" id="{9B9CADC9-796E-A4B8-4D5C-55D78F4D38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23760" y="3689036"/>
              <a:ext cx="3868240" cy="1744161"/>
            </a:xfrm>
            <a:prstGeom prst="rect">
              <a:avLst/>
            </a:prstGeom>
          </p:spPr>
        </p:pic>
        <p:sp>
          <p:nvSpPr>
            <p:cNvPr id="19" name="CuadroTexto 18">
              <a:extLst>
                <a:ext uri="{FF2B5EF4-FFF2-40B4-BE49-F238E27FC236}">
                  <a16:creationId xmlns:a16="http://schemas.microsoft.com/office/drawing/2014/main" id="{EE1A1661-5C96-C757-5B1C-987E22472688}"/>
                </a:ext>
              </a:extLst>
            </p:cNvPr>
            <p:cNvSpPr txBox="1"/>
            <p:nvPr/>
          </p:nvSpPr>
          <p:spPr>
            <a:xfrm>
              <a:off x="8711535" y="4136099"/>
              <a:ext cx="1145064" cy="584775"/>
            </a:xfrm>
            <a:prstGeom prst="rect">
              <a:avLst/>
            </a:prstGeom>
            <a:noFill/>
          </p:spPr>
          <p:txBody>
            <a:bodyPr wrap="square">
              <a:spAutoFit/>
            </a:bodyPr>
            <a:lstStyle>
              <a:defPPr>
                <a:defRPr lang="es-CO"/>
              </a:defPPr>
              <a:lvl1pPr lvl="0" algn="ctr">
                <a:defRPr sz="1600" b="1">
                  <a:solidFill>
                    <a:schemeClr val="tx2"/>
                  </a:solidFill>
                </a:defRPr>
              </a:lvl1pPr>
            </a:lstStyle>
            <a:p>
              <a:r>
                <a:rPr lang="es-ES" dirty="0"/>
                <a:t>4 de noviembre</a:t>
              </a:r>
              <a:endParaRPr lang="es-CO" dirty="0"/>
            </a:p>
          </p:txBody>
        </p:sp>
        <p:sp>
          <p:nvSpPr>
            <p:cNvPr id="21" name="CuadroTexto 20">
              <a:extLst>
                <a:ext uri="{FF2B5EF4-FFF2-40B4-BE49-F238E27FC236}">
                  <a16:creationId xmlns:a16="http://schemas.microsoft.com/office/drawing/2014/main" id="{B8169034-127F-DB22-CD27-5038E4EB6338}"/>
                </a:ext>
              </a:extLst>
            </p:cNvPr>
            <p:cNvSpPr txBox="1"/>
            <p:nvPr/>
          </p:nvSpPr>
          <p:spPr>
            <a:xfrm>
              <a:off x="10219207" y="4136099"/>
              <a:ext cx="1613154" cy="646331"/>
            </a:xfrm>
            <a:prstGeom prst="rect">
              <a:avLst/>
            </a:prstGeom>
            <a:noFill/>
          </p:spPr>
          <p:txBody>
            <a:bodyPr wrap="square">
              <a:spAutoFit/>
            </a:bodyPr>
            <a:lstStyle>
              <a:defPPr>
                <a:defRPr lang="es-CO"/>
              </a:defPPr>
              <a:lvl1pPr lvl="0">
                <a:defRPr sz="1200">
                  <a:solidFill>
                    <a:schemeClr val="bg2">
                      <a:lumMod val="25000"/>
                    </a:schemeClr>
                  </a:solidFill>
                </a:defRPr>
              </a:lvl1pPr>
            </a:lstStyle>
            <a:p>
              <a:r>
                <a:rPr lang="es-ES" dirty="0"/>
                <a:t>Entrega de presentaciones definitivas diseñadas</a:t>
              </a:r>
              <a:endParaRPr lang="es-CO" dirty="0"/>
            </a:p>
          </p:txBody>
        </p:sp>
      </p:grpSp>
    </p:spTree>
    <p:extLst>
      <p:ext uri="{BB962C8B-B14F-4D97-AF65-F5344CB8AC3E}">
        <p14:creationId xmlns:p14="http://schemas.microsoft.com/office/powerpoint/2010/main" val="846625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DB63764-B01F-8E7A-85EF-635F273D06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A9E363EB-BCBA-48CB-A2C4-E475A2C646EC}"/>
              </a:ext>
            </a:extLst>
          </p:cNvPr>
          <p:cNvSpPr>
            <a:spLocks noGrp="1"/>
          </p:cNvSpPr>
          <p:nvPr>
            <p:ph type="title"/>
          </p:nvPr>
        </p:nvSpPr>
        <p:spPr>
          <a:xfrm>
            <a:off x="6868885" y="115554"/>
            <a:ext cx="6096000" cy="1325563"/>
          </a:xfrm>
        </p:spPr>
        <p:txBody>
          <a:bodyPr/>
          <a:lstStyle/>
          <a:p>
            <a:r>
              <a:rPr lang="es-ES" b="1" dirty="0"/>
              <a:t>¿y después de la audiencia?</a:t>
            </a:r>
            <a:endParaRPr lang="es-CO" b="1" dirty="0"/>
          </a:p>
        </p:txBody>
      </p:sp>
      <p:sp>
        <p:nvSpPr>
          <p:cNvPr id="3" name="Marcador de contenido 2">
            <a:extLst>
              <a:ext uri="{FF2B5EF4-FFF2-40B4-BE49-F238E27FC236}">
                <a16:creationId xmlns:a16="http://schemas.microsoft.com/office/drawing/2014/main" id="{86618177-78FF-4375-B332-C52C9ABAC394}"/>
              </a:ext>
            </a:extLst>
          </p:cNvPr>
          <p:cNvSpPr>
            <a:spLocks noGrp="1"/>
          </p:cNvSpPr>
          <p:nvPr>
            <p:ph idx="1"/>
          </p:nvPr>
        </p:nvSpPr>
        <p:spPr>
          <a:xfrm>
            <a:off x="504753" y="1767784"/>
            <a:ext cx="5783432" cy="4735846"/>
          </a:xfrm>
        </p:spPr>
        <p:txBody>
          <a:bodyPr>
            <a:normAutofit fontScale="77500" lnSpcReduction="20000"/>
          </a:bodyPr>
          <a:lstStyle/>
          <a:p>
            <a:pPr>
              <a:buClr>
                <a:srgbClr val="FFFF00"/>
              </a:buClr>
            </a:pPr>
            <a:r>
              <a:rPr lang="es-CO" sz="2900" dirty="0">
                <a:solidFill>
                  <a:schemeClr val="bg1"/>
                </a:solidFill>
              </a:rPr>
              <a:t>Se radicarán las preguntas que no se logren contestar en el evento.</a:t>
            </a:r>
          </a:p>
          <a:p>
            <a:pPr>
              <a:buClr>
                <a:srgbClr val="FFFF00"/>
              </a:buClr>
            </a:pPr>
            <a:r>
              <a:rPr lang="es-CO" sz="2900" dirty="0">
                <a:solidFill>
                  <a:schemeClr val="bg1"/>
                </a:solidFill>
              </a:rPr>
              <a:t>Se publicarán las memorias del evento.</a:t>
            </a:r>
          </a:p>
          <a:p>
            <a:pPr>
              <a:buClr>
                <a:srgbClr val="FFFF00"/>
              </a:buClr>
            </a:pPr>
            <a:r>
              <a:rPr lang="es-CO" sz="2900" dirty="0">
                <a:solidFill>
                  <a:schemeClr val="bg1"/>
                </a:solidFill>
              </a:rPr>
              <a:t>Se enviarán y tabularán encuesta de satisfacción de la rendición de cuentas. </a:t>
            </a:r>
          </a:p>
          <a:p>
            <a:pPr>
              <a:buClr>
                <a:srgbClr val="FFFF00"/>
              </a:buClr>
            </a:pPr>
            <a:r>
              <a:rPr lang="es-CO" sz="2900" dirty="0">
                <a:solidFill>
                  <a:schemeClr val="bg1"/>
                </a:solidFill>
              </a:rPr>
              <a:t>Se reunirá el comité de apoyo de audiencias para hacer una retroalimentación de los resultados del evento y definir las acciones de mejora que se requieran. </a:t>
            </a:r>
          </a:p>
          <a:p>
            <a:pPr>
              <a:lnSpc>
                <a:spcPct val="120000"/>
              </a:lnSpc>
              <a:buClr>
                <a:srgbClr val="FFFF00"/>
              </a:buClr>
            </a:pPr>
            <a:r>
              <a:rPr lang="es-CO" sz="2900" dirty="0">
                <a:solidFill>
                  <a:schemeClr val="bg1"/>
                </a:solidFill>
              </a:rPr>
              <a:t>El líder del proceso de Gestión de Control y Evaluación elaborará un informe sobre las actividades realizadas durante la audiencia de rendición de cuentas. Este mismo informe será publicado en la página web de la entidad con el fin de ponerlo a disposición de la ciudadanía. </a:t>
            </a:r>
          </a:p>
          <a:p>
            <a:pPr>
              <a:buClr>
                <a:srgbClr val="FFFF00"/>
              </a:buClr>
            </a:pPr>
            <a:endParaRPr lang="es-CO" sz="2000" dirty="0">
              <a:solidFill>
                <a:schemeClr val="bg1"/>
              </a:solidFill>
            </a:endParaRPr>
          </a:p>
          <a:p>
            <a:pPr>
              <a:buClr>
                <a:srgbClr val="FFFF00"/>
              </a:buClr>
            </a:pPr>
            <a:endParaRPr lang="es-CO" sz="2000" dirty="0">
              <a:solidFill>
                <a:schemeClr val="bg1"/>
              </a:solidFill>
            </a:endParaRPr>
          </a:p>
          <a:p>
            <a:pPr>
              <a:buClr>
                <a:srgbClr val="FFFF00"/>
              </a:buClr>
            </a:pPr>
            <a:endParaRPr lang="es-CO" sz="2000" dirty="0">
              <a:solidFill>
                <a:schemeClr val="bg1"/>
              </a:solidFill>
            </a:endParaRPr>
          </a:p>
        </p:txBody>
      </p:sp>
      <p:pic>
        <p:nvPicPr>
          <p:cNvPr id="5" name="Imagen 4">
            <a:extLst>
              <a:ext uri="{FF2B5EF4-FFF2-40B4-BE49-F238E27FC236}">
                <a16:creationId xmlns:a16="http://schemas.microsoft.com/office/drawing/2014/main" id="{FCCBF1CF-F87C-B95F-9859-E5A868CA7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5103553" y="4278604"/>
            <a:ext cx="2901814" cy="101009"/>
          </a:xfrm>
          <a:prstGeom prst="rect">
            <a:avLst/>
          </a:prstGeom>
        </p:spPr>
      </p:pic>
      <p:pic>
        <p:nvPicPr>
          <p:cNvPr id="7" name="Imagen 6">
            <a:extLst>
              <a:ext uri="{FF2B5EF4-FFF2-40B4-BE49-F238E27FC236}">
                <a16:creationId xmlns:a16="http://schemas.microsoft.com/office/drawing/2014/main" id="{07923BBE-7FF6-B6F5-B1FE-3C14CACB5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938" y="1693777"/>
            <a:ext cx="5005963" cy="4809853"/>
          </a:xfrm>
          <a:prstGeom prst="rect">
            <a:avLst/>
          </a:prstGeom>
        </p:spPr>
      </p:pic>
    </p:spTree>
    <p:extLst>
      <p:ext uri="{BB962C8B-B14F-4D97-AF65-F5344CB8AC3E}">
        <p14:creationId xmlns:p14="http://schemas.microsoft.com/office/powerpoint/2010/main" val="4157681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Última diapositiva&#10;Datos Comisión de Regulación de Energía y Gas.&#10;Twitter: @ComisionCREG&#10;Instagram: comisioncreg2019&#10;YouTube: ComisionCREG&#10;Sitio web: www.creg.gov.co&#10;Correo electrónico: creg@creg.gov.co ">
            <a:extLst>
              <a:ext uri="{FF2B5EF4-FFF2-40B4-BE49-F238E27FC236}">
                <a16:creationId xmlns:a16="http://schemas.microsoft.com/office/drawing/2014/main" id="{55485321-FCD8-4817-A777-1D6F5D92E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915" y="1986363"/>
            <a:ext cx="5130800" cy="3187700"/>
          </a:xfrm>
          <a:prstGeom prst="rect">
            <a:avLst/>
          </a:prstGeom>
        </p:spPr>
      </p:pic>
    </p:spTree>
    <p:extLst>
      <p:ext uri="{BB962C8B-B14F-4D97-AF65-F5344CB8AC3E}">
        <p14:creationId xmlns:p14="http://schemas.microsoft.com/office/powerpoint/2010/main" val="3257620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B0049F-E2F8-3B54-8882-6D64AC4065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5" name="Marcador de contenido 3">
            <a:extLst>
              <a:ext uri="{FF2B5EF4-FFF2-40B4-BE49-F238E27FC236}">
                <a16:creationId xmlns:a16="http://schemas.microsoft.com/office/drawing/2014/main" id="{2042A7E5-319A-41DD-AE8D-0C8327070F85}"/>
              </a:ext>
            </a:extLst>
          </p:cNvPr>
          <p:cNvSpPr txBox="1">
            <a:spLocks/>
          </p:cNvSpPr>
          <p:nvPr/>
        </p:nvSpPr>
        <p:spPr>
          <a:xfrm>
            <a:off x="920100" y="1944125"/>
            <a:ext cx="5645684" cy="757130"/>
          </a:xfrm>
          <a:prstGeom prst="rect">
            <a:avLst/>
          </a:prstGeom>
          <a:noFill/>
        </p:spPr>
        <p:txBody>
          <a:bodyPr vert="horz" wrap="square" lIns="91440" tIns="45720" rIns="91440" bIns="4572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37609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376092"/>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rgbClr val="376092"/>
                </a:solidFill>
                <a:latin typeface="+mn-lt"/>
                <a:ea typeface="+mn-ea"/>
                <a:cs typeface="+mn-cs"/>
              </a:defRPr>
            </a:lvl3pPr>
            <a:lvl4pPr marL="1600160" marR="0" indent="-228594" algn="l" defTabSz="914377" rtl="0" eaLnBrk="1" latinLnBrk="0" hangingPunct="1">
              <a:lnSpc>
                <a:spcPct val="100000"/>
              </a:lnSpc>
              <a:spcBef>
                <a:spcPts val="0"/>
              </a:spcBef>
              <a:spcAft>
                <a:spcPts val="0"/>
              </a:spcAft>
              <a:buClr>
                <a:srgbClr val="000000"/>
              </a:buClr>
              <a:buFont typeface="Arial"/>
              <a:buChar char="•"/>
              <a:defRPr lang="es-ES" sz="2400" b="0" i="0" u="none" strike="noStrike" kern="1200" cap="none" dirty="0" smtClean="0">
                <a:solidFill>
                  <a:srgbClr val="376092"/>
                </a:solidFill>
                <a:latin typeface="Calibri" panose="020F0502020204030204" pitchFamily="34" charset="0"/>
                <a:ea typeface="+mn-ea"/>
                <a:cs typeface="Calibri" panose="020F0502020204030204" pitchFamily="34" charset="0"/>
                <a:sym typeface="Arial"/>
              </a:defRPr>
            </a:lvl4pPr>
            <a:lvl5pPr marL="2057349" marR="0" indent="-228594" algn="l" defTabSz="914377" rtl="0" eaLnBrk="1" latinLnBrk="0" hangingPunct="1">
              <a:lnSpc>
                <a:spcPct val="100000"/>
              </a:lnSpc>
              <a:spcBef>
                <a:spcPts val="0"/>
              </a:spcBef>
              <a:spcAft>
                <a:spcPts val="0"/>
              </a:spcAft>
              <a:buClr>
                <a:srgbClr val="000000"/>
              </a:buClr>
              <a:buFont typeface="Arial"/>
              <a:buChar char="•"/>
              <a:defRPr lang="es-CO" sz="2400" b="0" i="0" u="none" strike="noStrike" kern="1200" cap="none" dirty="0">
                <a:solidFill>
                  <a:srgbClr val="376092"/>
                </a:solidFill>
                <a:latin typeface="Calibri" panose="020F0502020204030204" pitchFamily="34" charset="0"/>
                <a:ea typeface="+mn-ea"/>
                <a:cs typeface="Calibri" panose="020F0502020204030204" pitchFamily="34" charset="0"/>
                <a:sym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800" b="1" dirty="0">
                <a:solidFill>
                  <a:srgbClr val="FFFF00"/>
                </a:solidFill>
              </a:rPr>
              <a:t>Fecha de audiencia</a:t>
            </a:r>
          </a:p>
        </p:txBody>
      </p:sp>
      <p:pic>
        <p:nvPicPr>
          <p:cNvPr id="7" name="Imagen 6">
            <a:extLst>
              <a:ext uri="{FF2B5EF4-FFF2-40B4-BE49-F238E27FC236}">
                <a16:creationId xmlns:a16="http://schemas.microsoft.com/office/drawing/2014/main" id="{EECF2B88-8F97-FF99-1DA0-3AB6D857A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063" y="2701255"/>
            <a:ext cx="6596938" cy="3642159"/>
          </a:xfrm>
          <a:prstGeom prst="rect">
            <a:avLst/>
          </a:prstGeom>
        </p:spPr>
      </p:pic>
      <p:sp>
        <p:nvSpPr>
          <p:cNvPr id="9" name="CuadroTexto 8">
            <a:extLst>
              <a:ext uri="{FF2B5EF4-FFF2-40B4-BE49-F238E27FC236}">
                <a16:creationId xmlns:a16="http://schemas.microsoft.com/office/drawing/2014/main" id="{9B0FF536-400C-DBC0-4710-E62B1D6DB165}"/>
              </a:ext>
            </a:extLst>
          </p:cNvPr>
          <p:cNvSpPr txBox="1"/>
          <p:nvPr/>
        </p:nvSpPr>
        <p:spPr>
          <a:xfrm>
            <a:off x="920100" y="2937285"/>
            <a:ext cx="5175900" cy="2554545"/>
          </a:xfrm>
          <a:prstGeom prst="rect">
            <a:avLst/>
          </a:prstGeom>
          <a:noFill/>
        </p:spPr>
        <p:txBody>
          <a:bodyPr wrap="square">
            <a:spAutoFit/>
          </a:bodyPr>
          <a:lstStyle/>
          <a:p>
            <a:pPr marL="0" indent="0">
              <a:buNone/>
            </a:pPr>
            <a:r>
              <a:rPr lang="es-ES" sz="4000" dirty="0">
                <a:solidFill>
                  <a:schemeClr val="bg1"/>
                </a:solidFill>
              </a:rPr>
              <a:t>Martes 29 de noviembre 2022.</a:t>
            </a:r>
          </a:p>
          <a:p>
            <a:pPr marL="0" indent="0">
              <a:buNone/>
            </a:pPr>
            <a:r>
              <a:rPr lang="es-ES" sz="4000" dirty="0">
                <a:solidFill>
                  <a:schemeClr val="bg1"/>
                </a:solidFill>
              </a:rPr>
              <a:t>9:00 am </a:t>
            </a:r>
          </a:p>
          <a:p>
            <a:pPr marL="0" indent="0">
              <a:buNone/>
            </a:pPr>
            <a:r>
              <a:rPr lang="es-ES" sz="4000" dirty="0">
                <a:solidFill>
                  <a:schemeClr val="bg1"/>
                </a:solidFill>
              </a:rPr>
              <a:t> </a:t>
            </a:r>
            <a:endParaRPr lang="es-CO" sz="4000" dirty="0">
              <a:solidFill>
                <a:schemeClr val="bg1"/>
              </a:solidFill>
            </a:endParaRPr>
          </a:p>
        </p:txBody>
      </p:sp>
      <p:pic>
        <p:nvPicPr>
          <p:cNvPr id="11" name="Imagen 10">
            <a:extLst>
              <a:ext uri="{FF2B5EF4-FFF2-40B4-BE49-F238E27FC236}">
                <a16:creationId xmlns:a16="http://schemas.microsoft.com/office/drawing/2014/main" id="{05E0C1B6-1DEE-FAB8-2B6D-E185BEFFE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821" y="1629142"/>
            <a:ext cx="2950720" cy="109738"/>
          </a:xfrm>
          <a:prstGeom prst="rect">
            <a:avLst/>
          </a:prstGeom>
        </p:spPr>
      </p:pic>
      <p:pic>
        <p:nvPicPr>
          <p:cNvPr id="13" name="Imagen 12">
            <a:extLst>
              <a:ext uri="{FF2B5EF4-FFF2-40B4-BE49-F238E27FC236}">
                <a16:creationId xmlns:a16="http://schemas.microsoft.com/office/drawing/2014/main" id="{066F6CD3-8BE9-1F5A-0894-03FF3C47A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30" y="6313490"/>
            <a:ext cx="9878032" cy="59847"/>
          </a:xfrm>
          <a:prstGeom prst="rect">
            <a:avLst/>
          </a:prstGeom>
        </p:spPr>
      </p:pic>
    </p:spTree>
    <p:extLst>
      <p:ext uri="{BB962C8B-B14F-4D97-AF65-F5344CB8AC3E}">
        <p14:creationId xmlns:p14="http://schemas.microsoft.com/office/powerpoint/2010/main" val="3164744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EE8B02-F2CB-AC20-AB3F-8CF822F6CA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7" name="Marcador de texto 6">
            <a:extLst>
              <a:ext uri="{FF2B5EF4-FFF2-40B4-BE49-F238E27FC236}">
                <a16:creationId xmlns:a16="http://schemas.microsoft.com/office/drawing/2014/main" id="{D2DE89FC-7D3E-4439-A08C-3DDB4B723056}"/>
              </a:ext>
            </a:extLst>
          </p:cNvPr>
          <p:cNvSpPr>
            <a:spLocks noGrp="1"/>
          </p:cNvSpPr>
          <p:nvPr>
            <p:ph type="body" sz="half" idx="2"/>
          </p:nvPr>
        </p:nvSpPr>
        <p:spPr>
          <a:xfrm>
            <a:off x="749933" y="2626872"/>
            <a:ext cx="5075824" cy="4330853"/>
          </a:xfrm>
        </p:spPr>
        <p:txBody>
          <a:bodyPr>
            <a:noAutofit/>
          </a:bodyPr>
          <a:lstStyle/>
          <a:p>
            <a:pPr marL="285750" indent="-285750">
              <a:buClr>
                <a:srgbClr val="FFFF00"/>
              </a:buClr>
              <a:buFont typeface="Arial" panose="020B0604020202020204" pitchFamily="34" charset="0"/>
              <a:buChar char="•"/>
            </a:pPr>
            <a:r>
              <a:rPr lang="es-CO" sz="1800" dirty="0">
                <a:solidFill>
                  <a:schemeClr val="bg1"/>
                </a:solidFill>
                <a:ea typeface="Times New Roman" panose="02020603050405020304" pitchFamily="18" charset="0"/>
              </a:rPr>
              <a:t>Promocionar en la audiencia las publicaciones CREG en el portal web. </a:t>
            </a:r>
          </a:p>
          <a:p>
            <a:pPr marL="285750" indent="-285750">
              <a:buClr>
                <a:srgbClr val="FFFF00"/>
              </a:buClr>
              <a:buFont typeface="Arial" panose="020B0604020202020204" pitchFamily="34" charset="0"/>
              <a:buChar char="•"/>
            </a:pPr>
            <a:r>
              <a:rPr lang="es-CO" sz="1800" dirty="0">
                <a:solidFill>
                  <a:schemeClr val="bg1"/>
                </a:solidFill>
                <a:effectLst/>
                <a:ea typeface="Times New Roman" panose="02020603050405020304" pitchFamily="18" charset="0"/>
                <a:cs typeface="Times New Roman" panose="02020603050405020304" pitchFamily="18" charset="0"/>
              </a:rPr>
              <a:t>Señalar en las presentaci</a:t>
            </a:r>
            <a:r>
              <a:rPr lang="es-CO" sz="1800" dirty="0">
                <a:solidFill>
                  <a:schemeClr val="bg1"/>
                </a:solidFill>
                <a:ea typeface="Times New Roman" panose="02020603050405020304" pitchFamily="18" charset="0"/>
                <a:cs typeface="Times New Roman" panose="02020603050405020304" pitchFamily="18" charset="0"/>
              </a:rPr>
              <a:t>ones </a:t>
            </a:r>
            <a:r>
              <a:rPr lang="es-CO" sz="1800" dirty="0">
                <a:solidFill>
                  <a:schemeClr val="bg1"/>
                </a:solidFill>
                <a:effectLst/>
                <a:ea typeface="Times New Roman" panose="02020603050405020304" pitchFamily="18" charset="0"/>
                <a:cs typeface="Times New Roman" panose="02020603050405020304" pitchFamily="18" charset="0"/>
              </a:rPr>
              <a:t>cifras del impacto obtenido, es decir, indicar la cantidad de personas de los diferentes estratos que se beneficiaron con las medidas tomadas.</a:t>
            </a:r>
          </a:p>
          <a:p>
            <a:pPr marL="285750" indent="-285750">
              <a:buClr>
                <a:srgbClr val="FFFF00"/>
              </a:buClr>
              <a:buFont typeface="Arial" panose="020B0604020202020204" pitchFamily="34" charset="0"/>
              <a:buChar char="•"/>
            </a:pPr>
            <a:r>
              <a:rPr lang="es-CO" sz="1800" dirty="0">
                <a:solidFill>
                  <a:schemeClr val="bg1"/>
                </a:solidFill>
                <a:effectLst/>
                <a:ea typeface="Times New Roman" panose="02020603050405020304" pitchFamily="18" charset="0"/>
                <a:cs typeface="Times New Roman" panose="02020603050405020304" pitchFamily="18" charset="0"/>
              </a:rPr>
              <a:t>Emplear lenguaje claro y especificar  abreviaturas </a:t>
            </a:r>
          </a:p>
          <a:p>
            <a:pPr marL="285750" indent="-285750">
              <a:buClr>
                <a:srgbClr val="FFFF00"/>
              </a:buClr>
              <a:buFont typeface="Arial" panose="020B0604020202020204" pitchFamily="34" charset="0"/>
              <a:buChar char="•"/>
            </a:pPr>
            <a:r>
              <a:rPr lang="es-CO" sz="1800" dirty="0">
                <a:solidFill>
                  <a:schemeClr val="bg1"/>
                </a:solidFill>
              </a:rPr>
              <a:t>Cumplir con tiempos establecidos. </a:t>
            </a:r>
          </a:p>
        </p:txBody>
      </p:sp>
      <p:sp>
        <p:nvSpPr>
          <p:cNvPr id="2" name="Título 1">
            <a:extLst>
              <a:ext uri="{FF2B5EF4-FFF2-40B4-BE49-F238E27FC236}">
                <a16:creationId xmlns:a16="http://schemas.microsoft.com/office/drawing/2014/main" id="{2200EB0E-CDD7-44F3-B6AE-DE1C23E2A784}"/>
              </a:ext>
            </a:extLst>
          </p:cNvPr>
          <p:cNvSpPr>
            <a:spLocks noGrp="1"/>
          </p:cNvSpPr>
          <p:nvPr>
            <p:ph type="title" idx="4294967295"/>
          </p:nvPr>
        </p:nvSpPr>
        <p:spPr>
          <a:xfrm>
            <a:off x="6704600" y="373326"/>
            <a:ext cx="5057274" cy="841375"/>
          </a:xfrm>
        </p:spPr>
        <p:txBody>
          <a:bodyPr>
            <a:normAutofit fontScale="90000"/>
          </a:bodyPr>
          <a:lstStyle/>
          <a:p>
            <a:pPr algn="ctr"/>
            <a:r>
              <a:rPr lang="es-ES" b="1" dirty="0"/>
              <a:t>Recomendaciones control interno audiencia 2022 </a:t>
            </a:r>
            <a:endParaRPr lang="es-CO" b="1" dirty="0"/>
          </a:p>
        </p:txBody>
      </p:sp>
      <p:sp>
        <p:nvSpPr>
          <p:cNvPr id="3" name="CuadroTexto 2">
            <a:extLst>
              <a:ext uri="{FF2B5EF4-FFF2-40B4-BE49-F238E27FC236}">
                <a16:creationId xmlns:a16="http://schemas.microsoft.com/office/drawing/2014/main" id="{BFEFE3D3-5074-4EB5-8D92-99BA5ADD3112}"/>
              </a:ext>
            </a:extLst>
          </p:cNvPr>
          <p:cNvSpPr txBox="1"/>
          <p:nvPr/>
        </p:nvSpPr>
        <p:spPr>
          <a:xfrm>
            <a:off x="312821" y="2394284"/>
            <a:ext cx="184731" cy="369332"/>
          </a:xfrm>
          <a:prstGeom prst="rect">
            <a:avLst/>
          </a:prstGeom>
          <a:noFill/>
        </p:spPr>
        <p:txBody>
          <a:bodyPr wrap="none" rtlCol="0">
            <a:spAutoFit/>
          </a:bodyPr>
          <a:lstStyle/>
          <a:p>
            <a:endParaRPr lang="es-CO" dirty="0"/>
          </a:p>
        </p:txBody>
      </p:sp>
      <p:sp>
        <p:nvSpPr>
          <p:cNvPr id="10" name="Marcador de texto 6">
            <a:extLst>
              <a:ext uri="{FF2B5EF4-FFF2-40B4-BE49-F238E27FC236}">
                <a16:creationId xmlns:a16="http://schemas.microsoft.com/office/drawing/2014/main" id="{4C0B9654-1C93-446A-A26A-A1D1A8FD44EC}"/>
              </a:ext>
            </a:extLst>
          </p:cNvPr>
          <p:cNvSpPr txBox="1">
            <a:spLocks/>
          </p:cNvSpPr>
          <p:nvPr/>
        </p:nvSpPr>
        <p:spPr>
          <a:xfrm>
            <a:off x="6348099" y="1726597"/>
            <a:ext cx="5480887" cy="1428263"/>
          </a:xfrm>
          <a:prstGeom prst="rect">
            <a:avLst/>
          </a:prstGeom>
        </p:spPr>
        <p:txBody>
          <a:bodyPr vert="horz" lIns="91440" tIns="45720" rIns="91440" bIns="45720" rtlCol="0">
            <a:noAutofit/>
          </a:bodyPr>
          <a:lstStyle>
            <a:lvl1pPr marL="285750" indent="-285750" defTabSz="914377">
              <a:lnSpc>
                <a:spcPct val="90000"/>
              </a:lnSpc>
              <a:spcBef>
                <a:spcPts val="1000"/>
              </a:spcBef>
              <a:buClr>
                <a:srgbClr val="FFFF00"/>
              </a:buClr>
              <a:buFont typeface="Arial" panose="020B0604020202020204" pitchFamily="34" charset="0"/>
              <a:buChar char="•"/>
              <a:defRPr>
                <a:solidFill>
                  <a:schemeClr val="bg1"/>
                </a:solidFill>
                <a:ea typeface="Times New Roman" panose="02020603050405020304" pitchFamily="18" charset="0"/>
              </a:defRPr>
            </a:lvl1pPr>
            <a:lvl2pPr marL="457189" indent="0" defTabSz="914377">
              <a:lnSpc>
                <a:spcPct val="90000"/>
              </a:lnSpc>
              <a:spcBef>
                <a:spcPts val="500"/>
              </a:spcBef>
              <a:buFont typeface="Arial" panose="020B0604020202020204" pitchFamily="34" charset="0"/>
              <a:buNone/>
              <a:defRPr sz="1400">
                <a:solidFill>
                  <a:srgbClr val="376092"/>
                </a:solidFill>
              </a:defRPr>
            </a:lvl2pPr>
            <a:lvl3pPr marL="914377" indent="0" defTabSz="914377">
              <a:lnSpc>
                <a:spcPct val="90000"/>
              </a:lnSpc>
              <a:spcBef>
                <a:spcPts val="500"/>
              </a:spcBef>
              <a:buFont typeface="Arial" panose="020B0604020202020204" pitchFamily="34" charset="0"/>
              <a:buNone/>
              <a:defRPr sz="1200">
                <a:solidFill>
                  <a:srgbClr val="376092"/>
                </a:solidFill>
              </a:defRPr>
            </a:lvl3pPr>
            <a:lvl4pPr marL="1371566" marR="0" indent="0" defTabSz="914377">
              <a:lnSpc>
                <a:spcPct val="100000"/>
              </a:lnSpc>
              <a:spcBef>
                <a:spcPts val="0"/>
              </a:spcBef>
              <a:spcAft>
                <a:spcPts val="0"/>
              </a:spcAft>
              <a:buClr>
                <a:srgbClr val="000000"/>
              </a:buClr>
              <a:buFont typeface="Arial"/>
              <a:buNone/>
              <a:defRPr lang="es-ES" sz="1000" b="0" i="0" u="none" strike="noStrike" cap="none">
                <a:solidFill>
                  <a:srgbClr val="376092"/>
                </a:solidFill>
                <a:latin typeface="Calibri" panose="020F0502020204030204" pitchFamily="34" charset="0"/>
                <a:cs typeface="Calibri" panose="020F0502020204030204" pitchFamily="34" charset="0"/>
                <a:sym typeface="Arial"/>
              </a:defRPr>
            </a:lvl4pPr>
            <a:lvl5pPr marL="1828754" marR="0" indent="0" defTabSz="914377">
              <a:lnSpc>
                <a:spcPct val="100000"/>
              </a:lnSpc>
              <a:spcBef>
                <a:spcPts val="0"/>
              </a:spcBef>
              <a:spcAft>
                <a:spcPts val="0"/>
              </a:spcAft>
              <a:buClr>
                <a:srgbClr val="000000"/>
              </a:buClr>
              <a:buFont typeface="Arial"/>
              <a:buNone/>
              <a:defRPr lang="es-CO" sz="1000" b="0" i="0" u="none" strike="noStrike" cap="none">
                <a:solidFill>
                  <a:srgbClr val="376092"/>
                </a:solidFill>
                <a:latin typeface="Calibri" panose="020F0502020204030204" pitchFamily="34" charset="0"/>
                <a:cs typeface="Calibri" panose="020F0502020204030204" pitchFamily="34" charset="0"/>
                <a:sym typeface="Arial"/>
              </a:defRPr>
            </a:lvl5pPr>
            <a:lvl6pPr marL="2285943" indent="0" defTabSz="914377">
              <a:lnSpc>
                <a:spcPct val="90000"/>
              </a:lnSpc>
              <a:spcBef>
                <a:spcPts val="500"/>
              </a:spcBef>
              <a:buFont typeface="Arial" panose="020B0604020202020204" pitchFamily="34" charset="0"/>
              <a:buNone/>
              <a:defRPr sz="1000"/>
            </a:lvl6pPr>
            <a:lvl7pPr marL="2743131" indent="0" defTabSz="914377">
              <a:lnSpc>
                <a:spcPct val="90000"/>
              </a:lnSpc>
              <a:spcBef>
                <a:spcPts val="500"/>
              </a:spcBef>
              <a:buFont typeface="Arial" panose="020B0604020202020204" pitchFamily="34" charset="0"/>
              <a:buNone/>
              <a:defRPr sz="1000"/>
            </a:lvl7pPr>
            <a:lvl8pPr marL="3200320" indent="0" defTabSz="914377">
              <a:lnSpc>
                <a:spcPct val="90000"/>
              </a:lnSpc>
              <a:spcBef>
                <a:spcPts val="500"/>
              </a:spcBef>
              <a:buFont typeface="Arial" panose="020B0604020202020204" pitchFamily="34" charset="0"/>
              <a:buNone/>
              <a:defRPr sz="1000"/>
            </a:lvl8pPr>
            <a:lvl9pPr marL="3657509" indent="0" defTabSz="914377">
              <a:lnSpc>
                <a:spcPct val="90000"/>
              </a:lnSpc>
              <a:spcBef>
                <a:spcPts val="500"/>
              </a:spcBef>
              <a:buFont typeface="Arial" panose="020B0604020202020204" pitchFamily="34" charset="0"/>
              <a:buNone/>
              <a:defRPr sz="1000"/>
            </a:lvl9pPr>
          </a:lstStyle>
          <a:p>
            <a:r>
              <a:rPr lang="es-CO" dirty="0"/>
              <a:t>Promocionar la importancia de diligenciar la encuesta de satisfacción una vez finalizada la audiencia.  </a:t>
            </a:r>
          </a:p>
          <a:p>
            <a:r>
              <a:rPr lang="es-CO" dirty="0"/>
              <a:t> Innovar en el tipo de presentación, de modo tal que se empiece a cambiar el esquema que se ha venido utilizando. </a:t>
            </a:r>
          </a:p>
        </p:txBody>
      </p:sp>
      <p:pic>
        <p:nvPicPr>
          <p:cNvPr id="5" name="Imagen 4">
            <a:extLst>
              <a:ext uri="{FF2B5EF4-FFF2-40B4-BE49-F238E27FC236}">
                <a16:creationId xmlns:a16="http://schemas.microsoft.com/office/drawing/2014/main" id="{A6CADDA6-E488-DD52-3B62-73AF249D0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5100663" y="5058003"/>
            <a:ext cx="2901814" cy="101009"/>
          </a:xfrm>
          <a:prstGeom prst="rect">
            <a:avLst/>
          </a:prstGeom>
        </p:spPr>
      </p:pic>
      <p:pic>
        <p:nvPicPr>
          <p:cNvPr id="8" name="Imagen 7">
            <a:extLst>
              <a:ext uri="{FF2B5EF4-FFF2-40B4-BE49-F238E27FC236}">
                <a16:creationId xmlns:a16="http://schemas.microsoft.com/office/drawing/2014/main" id="{10F3C3AE-A94A-3E81-E0AB-5D2573E24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043" y="3538636"/>
            <a:ext cx="3120679" cy="3139742"/>
          </a:xfrm>
          <a:prstGeom prst="rect">
            <a:avLst/>
          </a:prstGeom>
        </p:spPr>
      </p:pic>
    </p:spTree>
    <p:extLst>
      <p:ext uri="{BB962C8B-B14F-4D97-AF65-F5344CB8AC3E}">
        <p14:creationId xmlns:p14="http://schemas.microsoft.com/office/powerpoint/2010/main" val="710489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025E91A-7D30-F709-6DC2-4D1FC729A1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10" name="Título 9">
            <a:extLst>
              <a:ext uri="{FF2B5EF4-FFF2-40B4-BE49-F238E27FC236}">
                <a16:creationId xmlns:a16="http://schemas.microsoft.com/office/drawing/2014/main" id="{47179C66-54FE-4C57-98FB-83D93D9B890E}"/>
              </a:ext>
            </a:extLst>
          </p:cNvPr>
          <p:cNvSpPr>
            <a:spLocks noGrp="1"/>
          </p:cNvSpPr>
          <p:nvPr>
            <p:ph type="title"/>
          </p:nvPr>
        </p:nvSpPr>
        <p:spPr>
          <a:xfrm>
            <a:off x="6121167" y="1588484"/>
            <a:ext cx="1929062" cy="540402"/>
          </a:xfrm>
        </p:spPr>
        <p:txBody>
          <a:bodyPr>
            <a:noAutofit/>
          </a:bodyPr>
          <a:lstStyle/>
          <a:p>
            <a:pPr algn="r"/>
            <a:r>
              <a:rPr lang="es-ES" b="1" dirty="0">
                <a:solidFill>
                  <a:srgbClr val="FFFF00"/>
                </a:solidFill>
                <a:latin typeface="Calibri" panose="020F0502020204030204" pitchFamily="34" charset="0"/>
                <a:ea typeface="+mn-ea"/>
                <a:cs typeface="Calibri" panose="020F0502020204030204" pitchFamily="34" charset="0"/>
              </a:rPr>
              <a:t>Programa </a:t>
            </a:r>
            <a:endParaRPr lang="es-CO" b="1" dirty="0">
              <a:solidFill>
                <a:srgbClr val="FFFF00"/>
              </a:solidFill>
            </a:endParaRPr>
          </a:p>
        </p:txBody>
      </p:sp>
      <p:sp>
        <p:nvSpPr>
          <p:cNvPr id="11" name="Marcador de contenido 10">
            <a:extLst>
              <a:ext uri="{FF2B5EF4-FFF2-40B4-BE49-F238E27FC236}">
                <a16:creationId xmlns:a16="http://schemas.microsoft.com/office/drawing/2014/main" id="{8E7580E4-9264-442F-81AB-22684BB66465}"/>
              </a:ext>
            </a:extLst>
          </p:cNvPr>
          <p:cNvSpPr>
            <a:spLocks noGrp="1"/>
          </p:cNvSpPr>
          <p:nvPr>
            <p:ph idx="1"/>
          </p:nvPr>
        </p:nvSpPr>
        <p:spPr>
          <a:xfrm>
            <a:off x="5986943" y="2214138"/>
            <a:ext cx="5868692" cy="4351338"/>
          </a:xfrm>
        </p:spPr>
        <p:txBody>
          <a:bodyPr>
            <a:noAutofit/>
          </a:bodyPr>
          <a:lstStyle/>
          <a:p>
            <a:pPr algn="just">
              <a:buClr>
                <a:srgbClr val="FFFF00"/>
              </a:buClr>
            </a:pPr>
            <a:r>
              <a:rPr lang="es-ES" altLang="es-CO" sz="2000" dirty="0">
                <a:solidFill>
                  <a:schemeClr val="bg1"/>
                </a:solidFill>
                <a:latin typeface="Calibri" panose="020F0502020204030204" pitchFamily="34" charset="0"/>
                <a:cs typeface="Calibri" panose="020F0502020204030204" pitchFamily="34" charset="0"/>
              </a:rPr>
              <a:t>Presentación audiencia (moderador-director ejecutivo)</a:t>
            </a:r>
          </a:p>
          <a:p>
            <a:pPr algn="just">
              <a:buClr>
                <a:srgbClr val="FFFF00"/>
              </a:buClr>
            </a:pPr>
            <a:r>
              <a:rPr lang="es-ES" altLang="es-CO" sz="2000" dirty="0">
                <a:solidFill>
                  <a:schemeClr val="bg1"/>
                </a:solidFill>
                <a:latin typeface="Calibri" panose="020F0502020204030204" pitchFamily="34" charset="0"/>
                <a:cs typeface="Calibri" panose="020F0502020204030204" pitchFamily="34" charset="0"/>
              </a:rPr>
              <a:t>Intervención del director ejecutivo y de expertos y expertas por sectores con espacio de 10 minutos, finalizando con la intervención del subdirector administrativo y financiero. </a:t>
            </a:r>
          </a:p>
          <a:p>
            <a:pPr algn="just">
              <a:buClr>
                <a:srgbClr val="FFFF00"/>
              </a:buClr>
            </a:pPr>
            <a:r>
              <a:rPr lang="es-ES" altLang="es-CO" sz="2000" dirty="0">
                <a:solidFill>
                  <a:schemeClr val="bg1"/>
                </a:solidFill>
                <a:latin typeface="Calibri" panose="020F0502020204030204" pitchFamily="34" charset="0"/>
                <a:cs typeface="Calibri" panose="020F0502020204030204" pitchFamily="34" charset="0"/>
              </a:rPr>
              <a:t>Espacio para preguntas (pregrabadas, de viva voz, y recibidas por diferentes medios digitales)</a:t>
            </a:r>
          </a:p>
          <a:p>
            <a:pPr algn="just">
              <a:buClr>
                <a:srgbClr val="FFFF00"/>
              </a:buClr>
            </a:pPr>
            <a:r>
              <a:rPr lang="es-ES" altLang="es-CO" sz="2000" dirty="0">
                <a:solidFill>
                  <a:schemeClr val="bg1"/>
                </a:solidFill>
                <a:latin typeface="Calibri" panose="020F0502020204030204" pitchFamily="34" charset="0"/>
                <a:cs typeface="Calibri" panose="020F0502020204030204" pitchFamily="34" charset="0"/>
              </a:rPr>
              <a:t>Cierre</a:t>
            </a:r>
          </a:p>
          <a:p>
            <a:pPr algn="just">
              <a:buClr>
                <a:srgbClr val="376092"/>
              </a:buClr>
            </a:pPr>
            <a:endParaRPr lang="es-ES" altLang="es-CO" sz="2000" dirty="0">
              <a:solidFill>
                <a:schemeClr val="bg1"/>
              </a:solidFill>
              <a:latin typeface="Calibri" panose="020F0502020204030204" pitchFamily="34" charset="0"/>
              <a:cs typeface="Calibri" panose="020F0502020204030204" pitchFamily="34" charset="0"/>
            </a:endParaRPr>
          </a:p>
          <a:p>
            <a:pPr marL="0" indent="0" algn="just">
              <a:buClr>
                <a:srgbClr val="376092"/>
              </a:buClr>
              <a:buNone/>
            </a:pPr>
            <a:r>
              <a:rPr lang="es-ES" altLang="es-CO" sz="2000" b="1" dirty="0">
                <a:solidFill>
                  <a:srgbClr val="FFFF00"/>
                </a:solidFill>
                <a:latin typeface="Calibri" panose="020F0502020204030204" pitchFamily="34" charset="0"/>
                <a:cs typeface="Calibri" panose="020F0502020204030204" pitchFamily="34" charset="0"/>
              </a:rPr>
              <a:t>Nota: </a:t>
            </a:r>
            <a:r>
              <a:rPr lang="es-ES" altLang="es-CO" sz="2000" b="1" dirty="0">
                <a:solidFill>
                  <a:schemeClr val="bg1"/>
                </a:solidFill>
                <a:latin typeface="Calibri" panose="020F0502020204030204" pitchFamily="34" charset="0"/>
                <a:cs typeface="Calibri" panose="020F0502020204030204" pitchFamily="34" charset="0"/>
              </a:rPr>
              <a:t>L</a:t>
            </a:r>
            <a:r>
              <a:rPr lang="es-ES" altLang="es-CO" sz="2000" dirty="0">
                <a:solidFill>
                  <a:schemeClr val="bg1"/>
                </a:solidFill>
                <a:latin typeface="Calibri" panose="020F0502020204030204" pitchFamily="34" charset="0"/>
                <a:cs typeface="Calibri" panose="020F0502020204030204" pitchFamily="34" charset="0"/>
              </a:rPr>
              <a:t>a transmisión contará con lenguaje de señas. </a:t>
            </a:r>
          </a:p>
          <a:p>
            <a:pPr marL="0" indent="0" algn="just">
              <a:buClr>
                <a:srgbClr val="376092"/>
              </a:buClr>
              <a:buNone/>
            </a:pPr>
            <a:endParaRPr lang="es-ES" altLang="es-CO" sz="2000" dirty="0">
              <a:solidFill>
                <a:schemeClr val="bg1"/>
              </a:solidFill>
              <a:latin typeface="Calibri" panose="020F0502020204030204" pitchFamily="34" charset="0"/>
              <a:cs typeface="Calibri" panose="020F0502020204030204" pitchFamily="34" charset="0"/>
            </a:endParaRPr>
          </a:p>
          <a:p>
            <a:pPr marL="0" indent="0" algn="just">
              <a:buClr>
                <a:srgbClr val="376092"/>
              </a:buClr>
              <a:buNone/>
            </a:pPr>
            <a:endParaRPr lang="en-US" altLang="es-CO" sz="2000" dirty="0">
              <a:solidFill>
                <a:schemeClr val="bg1"/>
              </a:solidFill>
              <a:latin typeface="Calibri" panose="020F0502020204030204" pitchFamily="34" charset="0"/>
              <a:cs typeface="Calibri" panose="020F0502020204030204" pitchFamily="34" charset="0"/>
            </a:endParaRPr>
          </a:p>
          <a:p>
            <a:pPr marL="0" indent="0" algn="just">
              <a:buNone/>
            </a:pPr>
            <a:endParaRPr lang="es-CO" sz="2000" dirty="0">
              <a:solidFill>
                <a:schemeClr val="bg1"/>
              </a:solidFill>
            </a:endParaRPr>
          </a:p>
        </p:txBody>
      </p:sp>
      <p:pic>
        <p:nvPicPr>
          <p:cNvPr id="4" name="Imagen 3">
            <a:extLst>
              <a:ext uri="{FF2B5EF4-FFF2-40B4-BE49-F238E27FC236}">
                <a16:creationId xmlns:a16="http://schemas.microsoft.com/office/drawing/2014/main" id="{3C7BDEF2-9463-DF54-4632-9C06DCA94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69" y="1860437"/>
            <a:ext cx="4940944" cy="4615727"/>
          </a:xfrm>
          <a:prstGeom prst="rect">
            <a:avLst/>
          </a:prstGeom>
        </p:spPr>
      </p:pic>
      <p:pic>
        <p:nvPicPr>
          <p:cNvPr id="5" name="Imagen 4">
            <a:extLst>
              <a:ext uri="{FF2B5EF4-FFF2-40B4-BE49-F238E27FC236}">
                <a16:creationId xmlns:a16="http://schemas.microsoft.com/office/drawing/2014/main" id="{501E984F-81FF-5832-6AFE-7B0A53DD0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4307783" y="4026279"/>
            <a:ext cx="2901814" cy="101009"/>
          </a:xfrm>
          <a:prstGeom prst="rect">
            <a:avLst/>
          </a:prstGeom>
        </p:spPr>
      </p:pic>
    </p:spTree>
    <p:extLst>
      <p:ext uri="{BB962C8B-B14F-4D97-AF65-F5344CB8AC3E}">
        <p14:creationId xmlns:p14="http://schemas.microsoft.com/office/powerpoint/2010/main" val="60004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20B5FC-44EC-94BF-4FEB-3FDC7BEB36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A914824C-3729-453D-AE39-D55222FBFF3B}"/>
              </a:ext>
            </a:extLst>
          </p:cNvPr>
          <p:cNvSpPr>
            <a:spLocks noGrp="1"/>
          </p:cNvSpPr>
          <p:nvPr>
            <p:ph type="title"/>
          </p:nvPr>
        </p:nvSpPr>
        <p:spPr>
          <a:xfrm>
            <a:off x="7098588" y="166219"/>
            <a:ext cx="4164074" cy="1325563"/>
          </a:xfrm>
        </p:spPr>
        <p:txBody>
          <a:bodyPr>
            <a:normAutofit/>
          </a:bodyPr>
          <a:lstStyle/>
          <a:p>
            <a:pPr algn="ctr"/>
            <a:r>
              <a:rPr lang="es-ES" altLang="es-CO" b="1" dirty="0">
                <a:latin typeface="Calibri" panose="020F0502020204030204" pitchFamily="34" charset="0"/>
                <a:cs typeface="Calibri" panose="020F0502020204030204" pitchFamily="34" charset="0"/>
              </a:rPr>
              <a:t>Presentación audiencia</a:t>
            </a:r>
            <a:br>
              <a:rPr lang="es-ES" altLang="es-CO" b="1" dirty="0">
                <a:latin typeface="Calibri" panose="020F0502020204030204" pitchFamily="34" charset="0"/>
                <a:cs typeface="Calibri" panose="020F0502020204030204" pitchFamily="34" charset="0"/>
              </a:rPr>
            </a:br>
            <a:r>
              <a:rPr lang="es-ES" altLang="es-CO" b="1" dirty="0">
                <a:latin typeface="Calibri" panose="020F0502020204030204" pitchFamily="34" charset="0"/>
                <a:cs typeface="Calibri" panose="020F0502020204030204" pitchFamily="34" charset="0"/>
              </a:rPr>
              <a:t>Moderador</a:t>
            </a:r>
            <a:endParaRPr lang="es-CO" b="1" dirty="0"/>
          </a:p>
        </p:txBody>
      </p:sp>
      <p:sp>
        <p:nvSpPr>
          <p:cNvPr id="6" name="CuadroTexto 5">
            <a:extLst>
              <a:ext uri="{FF2B5EF4-FFF2-40B4-BE49-F238E27FC236}">
                <a16:creationId xmlns:a16="http://schemas.microsoft.com/office/drawing/2014/main" id="{8C5D9A09-EAA9-44BA-8EF4-0FC233226F72}"/>
              </a:ext>
            </a:extLst>
          </p:cNvPr>
          <p:cNvSpPr txBox="1"/>
          <p:nvPr/>
        </p:nvSpPr>
        <p:spPr>
          <a:xfrm>
            <a:off x="3837664" y="2514875"/>
            <a:ext cx="4516671" cy="3158557"/>
          </a:xfrm>
          <a:prstGeom prst="rect">
            <a:avLst/>
          </a:prstGeom>
          <a:noFill/>
        </p:spPr>
        <p:txBody>
          <a:bodyPr wrap="square">
            <a:spAutoFit/>
          </a:bodyPr>
          <a:lstStyle/>
          <a:p>
            <a:pPr algn="just" defTabSz="914377">
              <a:lnSpc>
                <a:spcPct val="87000"/>
              </a:lnSpc>
              <a:spcBef>
                <a:spcPts val="1000"/>
              </a:spcBef>
              <a:spcAft>
                <a:spcPts val="800"/>
              </a:spcAft>
            </a:pPr>
            <a:r>
              <a:rPr lang="es-ES" sz="2000" b="1" dirty="0">
                <a:solidFill>
                  <a:srgbClr val="FFFF00"/>
                </a:solidFill>
                <a:ea typeface="Source Sans Pro" panose="020B0503030403020204" pitchFamily="34" charset="0"/>
                <a:cs typeface="Times New Roman" panose="02020603050405020304" pitchFamily="18" charset="0"/>
              </a:rPr>
              <a:t>Apertura del moderador que estará enfocada en: </a:t>
            </a:r>
          </a:p>
          <a:p>
            <a:pPr marL="228594" indent="-228594" algn="just" defTabSz="914377">
              <a:lnSpc>
                <a:spcPct val="87000"/>
              </a:lnSpc>
              <a:spcBef>
                <a:spcPts val="1000"/>
              </a:spcBef>
              <a:spcAft>
                <a:spcPts val="800"/>
              </a:spcAft>
              <a:buClr>
                <a:srgbClr val="FFFF00"/>
              </a:buClr>
              <a:buFont typeface="Arial" panose="020B0604020202020204" pitchFamily="34" charset="0"/>
              <a:buChar char="•"/>
            </a:pPr>
            <a:r>
              <a:rPr lang="es-ES" sz="2000" dirty="0">
                <a:solidFill>
                  <a:schemeClr val="bg1"/>
                </a:solidFill>
                <a:ea typeface="Source Sans Pro" panose="020B0503030403020204" pitchFamily="34" charset="0"/>
                <a:cs typeface="Times New Roman" panose="02020603050405020304" pitchFamily="18" charset="0"/>
              </a:rPr>
              <a:t>¿Qué pasará en la audiencia? ¿Qué se presentará? ¿Cuál es el orden del día?</a:t>
            </a:r>
          </a:p>
          <a:p>
            <a:pPr marL="228594" indent="-228594" algn="just" defTabSz="914377">
              <a:lnSpc>
                <a:spcPct val="87000"/>
              </a:lnSpc>
              <a:spcBef>
                <a:spcPts val="1000"/>
              </a:spcBef>
              <a:spcAft>
                <a:spcPts val="800"/>
              </a:spcAft>
              <a:buClr>
                <a:srgbClr val="FFFF00"/>
              </a:buClr>
              <a:buFont typeface="Arial" panose="020B0604020202020204" pitchFamily="34" charset="0"/>
              <a:buChar char="•"/>
            </a:pPr>
            <a:r>
              <a:rPr lang="es-ES" sz="2000" dirty="0">
                <a:solidFill>
                  <a:schemeClr val="bg1"/>
                </a:solidFill>
                <a:ea typeface="Source Sans Pro" panose="020B0503030403020204" pitchFamily="34" charset="0"/>
                <a:cs typeface="Times New Roman" panose="02020603050405020304" pitchFamily="18" charset="0"/>
              </a:rPr>
              <a:t>Saludo para la instalación oficial de la audiencia de rendición de cuentas. </a:t>
            </a:r>
          </a:p>
          <a:p>
            <a:pPr marL="228594" indent="-228594" algn="just" defTabSz="914377">
              <a:lnSpc>
                <a:spcPct val="87000"/>
              </a:lnSpc>
              <a:spcBef>
                <a:spcPts val="1000"/>
              </a:spcBef>
              <a:spcAft>
                <a:spcPts val="800"/>
              </a:spcAft>
              <a:buClr>
                <a:srgbClr val="FFFF00"/>
              </a:buClr>
              <a:buFont typeface="Arial" panose="020B0604020202020204" pitchFamily="34" charset="0"/>
              <a:buChar char="•"/>
            </a:pPr>
            <a:r>
              <a:rPr lang="es-ES" sz="2000" dirty="0">
                <a:solidFill>
                  <a:schemeClr val="bg1"/>
                </a:solidFill>
                <a:ea typeface="Source Sans Pro" panose="020B0503030403020204" pitchFamily="34" charset="0"/>
                <a:cs typeface="Times New Roman" panose="02020603050405020304" pitchFamily="18" charset="0"/>
              </a:rPr>
              <a:t>Leerá el numeral: #RendiciónCREG</a:t>
            </a:r>
          </a:p>
          <a:p>
            <a:pPr marL="228594" indent="-228594" algn="just" defTabSz="914377">
              <a:lnSpc>
                <a:spcPct val="87000"/>
              </a:lnSpc>
              <a:spcBef>
                <a:spcPts val="1000"/>
              </a:spcBef>
              <a:spcAft>
                <a:spcPts val="800"/>
              </a:spcAft>
              <a:buClr>
                <a:srgbClr val="FFFF00"/>
              </a:buClr>
              <a:buFont typeface="Arial" panose="020B0604020202020204" pitchFamily="34" charset="0"/>
              <a:buChar char="•"/>
            </a:pPr>
            <a:r>
              <a:rPr lang="es-ES" sz="2000" dirty="0">
                <a:solidFill>
                  <a:schemeClr val="bg1"/>
                </a:solidFill>
                <a:ea typeface="Source Sans Pro" panose="020B0503030403020204" pitchFamily="34" charset="0"/>
                <a:cs typeface="Times New Roman" panose="02020603050405020304" pitchFamily="18" charset="0"/>
              </a:rPr>
              <a:t>Himno Nacional </a:t>
            </a:r>
          </a:p>
        </p:txBody>
      </p:sp>
      <p:pic>
        <p:nvPicPr>
          <p:cNvPr id="4" name="Imagen 3">
            <a:extLst>
              <a:ext uri="{FF2B5EF4-FFF2-40B4-BE49-F238E27FC236}">
                <a16:creationId xmlns:a16="http://schemas.microsoft.com/office/drawing/2014/main" id="{2CAC4516-03F3-C4EB-3AAC-0B46E5630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7923390" y="4026279"/>
            <a:ext cx="2901814" cy="101009"/>
          </a:xfrm>
          <a:prstGeom prst="rect">
            <a:avLst/>
          </a:prstGeom>
        </p:spPr>
      </p:pic>
    </p:spTree>
    <p:extLst>
      <p:ext uri="{BB962C8B-B14F-4D97-AF65-F5344CB8AC3E}">
        <p14:creationId xmlns:p14="http://schemas.microsoft.com/office/powerpoint/2010/main" val="786276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9218C8-5B51-E11D-C290-D9A6D475BA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A914824C-3729-453D-AE39-D55222FBFF3B}"/>
              </a:ext>
            </a:extLst>
          </p:cNvPr>
          <p:cNvSpPr>
            <a:spLocks noGrp="1"/>
          </p:cNvSpPr>
          <p:nvPr>
            <p:ph type="title"/>
          </p:nvPr>
        </p:nvSpPr>
        <p:spPr>
          <a:xfrm>
            <a:off x="6468751" y="77270"/>
            <a:ext cx="5583800" cy="1325563"/>
          </a:xfrm>
        </p:spPr>
        <p:txBody>
          <a:bodyPr>
            <a:normAutofit/>
          </a:bodyPr>
          <a:lstStyle/>
          <a:p>
            <a:pPr algn="ctr"/>
            <a:r>
              <a:rPr lang="es-ES" altLang="es-CO" b="1" dirty="0">
                <a:latin typeface="Calibri" panose="020F0502020204030204" pitchFamily="34" charset="0"/>
                <a:cs typeface="Calibri" panose="020F0502020204030204" pitchFamily="34" charset="0"/>
              </a:rPr>
              <a:t>Apertura del</a:t>
            </a:r>
            <a:br>
              <a:rPr lang="es-ES" altLang="es-CO" b="1" dirty="0">
                <a:latin typeface="Calibri" panose="020F0502020204030204" pitchFamily="34" charset="0"/>
                <a:cs typeface="Calibri" panose="020F0502020204030204" pitchFamily="34" charset="0"/>
              </a:rPr>
            </a:br>
            <a:r>
              <a:rPr lang="es-ES" altLang="es-CO" b="1" dirty="0">
                <a:latin typeface="Calibri" panose="020F0502020204030204" pitchFamily="34" charset="0"/>
                <a:cs typeface="Calibri" panose="020F0502020204030204" pitchFamily="34" charset="0"/>
              </a:rPr>
              <a:t>director ejecutivo </a:t>
            </a:r>
            <a:endParaRPr lang="es-CO" b="1" dirty="0"/>
          </a:p>
        </p:txBody>
      </p:sp>
      <p:sp>
        <p:nvSpPr>
          <p:cNvPr id="3" name="Marcador de contenido 2">
            <a:extLst>
              <a:ext uri="{FF2B5EF4-FFF2-40B4-BE49-F238E27FC236}">
                <a16:creationId xmlns:a16="http://schemas.microsoft.com/office/drawing/2014/main" id="{C2638DF4-AF97-461B-A3EC-77B6760044E7}"/>
              </a:ext>
            </a:extLst>
          </p:cNvPr>
          <p:cNvSpPr>
            <a:spLocks noGrp="1"/>
          </p:cNvSpPr>
          <p:nvPr>
            <p:ph idx="1"/>
          </p:nvPr>
        </p:nvSpPr>
        <p:spPr>
          <a:xfrm>
            <a:off x="2692876" y="1741919"/>
            <a:ext cx="6039507" cy="4928651"/>
          </a:xfrm>
        </p:spPr>
        <p:txBody>
          <a:bodyPr>
            <a:noAutofit/>
          </a:bodyPr>
          <a:lstStyle/>
          <a:p>
            <a:pPr algn="just">
              <a:lnSpc>
                <a:spcPct val="107000"/>
              </a:lnSpc>
              <a:spcAft>
                <a:spcPts val="800"/>
              </a:spcAft>
              <a:buClr>
                <a:srgbClr val="FFFF00"/>
              </a:buClr>
            </a:pPr>
            <a:r>
              <a:rPr lang="es-CO" sz="2000" dirty="0">
                <a:solidFill>
                  <a:schemeClr val="bg1"/>
                </a:solidFill>
                <a:ea typeface="Source Sans Pro" panose="020B0503030403020204" pitchFamily="34" charset="0"/>
                <a:cs typeface="Times New Roman" panose="02020603050405020304" pitchFamily="18" charset="0"/>
              </a:rPr>
              <a:t>Agradecimientos </a:t>
            </a:r>
          </a:p>
          <a:p>
            <a:pPr algn="just">
              <a:lnSpc>
                <a:spcPct val="107000"/>
              </a:lnSpc>
              <a:spcAft>
                <a:spcPts val="800"/>
              </a:spcAft>
              <a:buClr>
                <a:srgbClr val="FFFF00"/>
              </a:buClr>
            </a:pPr>
            <a:r>
              <a:rPr lang="es-CO" sz="2000" dirty="0">
                <a:solidFill>
                  <a:schemeClr val="bg1"/>
                </a:solidFill>
                <a:ea typeface="Source Sans Pro" panose="020B0503030403020204" pitchFamily="34" charset="0"/>
                <a:cs typeface="Times New Roman" panose="02020603050405020304" pitchFamily="18" charset="0"/>
              </a:rPr>
              <a:t>¿Dónde está la CREG en el sector público colombiano? </a:t>
            </a:r>
          </a:p>
          <a:p>
            <a:pPr algn="just">
              <a:lnSpc>
                <a:spcPct val="107000"/>
              </a:lnSpc>
              <a:spcAft>
                <a:spcPts val="800"/>
              </a:spcAft>
              <a:buClr>
                <a:srgbClr val="FFFF00"/>
              </a:buClr>
            </a:pPr>
            <a:r>
              <a:rPr lang="es-CO" sz="2000" dirty="0">
                <a:solidFill>
                  <a:schemeClr val="bg1"/>
                </a:solidFill>
                <a:ea typeface="Source Sans Pro" panose="020B0503030403020204" pitchFamily="34" charset="0"/>
                <a:cs typeface="Times New Roman" panose="02020603050405020304" pitchFamily="18" charset="0"/>
              </a:rPr>
              <a:t>Equidad de género y calidad</a:t>
            </a:r>
          </a:p>
          <a:p>
            <a:pPr algn="just">
              <a:lnSpc>
                <a:spcPct val="107000"/>
              </a:lnSpc>
              <a:spcAft>
                <a:spcPts val="800"/>
              </a:spcAft>
              <a:buClr>
                <a:srgbClr val="FFFF00"/>
              </a:buClr>
            </a:pPr>
            <a:r>
              <a:rPr lang="es-CO" sz="2000" dirty="0">
                <a:solidFill>
                  <a:schemeClr val="bg1"/>
                </a:solidFill>
                <a:ea typeface="Source Sans Pro" panose="020B0503030403020204" pitchFamily="34" charset="0"/>
                <a:cs typeface="Times New Roman" panose="02020603050405020304" pitchFamily="18" charset="0"/>
              </a:rPr>
              <a:t>Metas cumplidas en el área misional, las resoluciones que se destacan y ¿cuáles son los proyectos a futuro? </a:t>
            </a:r>
          </a:p>
          <a:p>
            <a:pPr algn="just">
              <a:lnSpc>
                <a:spcPct val="107000"/>
              </a:lnSpc>
              <a:spcAft>
                <a:spcPts val="800"/>
              </a:spcAft>
              <a:buClr>
                <a:srgbClr val="FFFF00"/>
              </a:buClr>
            </a:pPr>
            <a:r>
              <a:rPr lang="es-CO" sz="2000" dirty="0">
                <a:solidFill>
                  <a:schemeClr val="bg1"/>
                </a:solidFill>
                <a:ea typeface="Source Sans Pro" panose="020B0503030403020204" pitchFamily="34" charset="0"/>
                <a:cs typeface="Times New Roman" panose="02020603050405020304" pitchFamily="18" charset="0"/>
              </a:rPr>
              <a:t>¿Cómo aportamos a la participación ciudadana?, ¿Cómo garantizamos el acceso a la información?, ¿Cómo llegamos a los usuarios?¿Cómo cambiamos el lenguaje para que fuera más asequible a la ciudadanía?</a:t>
            </a:r>
            <a:endParaRPr lang="es-CO" sz="2000" dirty="0">
              <a:solidFill>
                <a:schemeClr val="bg1"/>
              </a:solidFill>
            </a:endParaRPr>
          </a:p>
        </p:txBody>
      </p:sp>
      <p:pic>
        <p:nvPicPr>
          <p:cNvPr id="8" name="Imagen 7">
            <a:extLst>
              <a:ext uri="{FF2B5EF4-FFF2-40B4-BE49-F238E27FC236}">
                <a16:creationId xmlns:a16="http://schemas.microsoft.com/office/drawing/2014/main" id="{391DB249-75EB-2400-17C9-946542F31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8288823" y="4026279"/>
            <a:ext cx="2901814" cy="101009"/>
          </a:xfrm>
          <a:prstGeom prst="rect">
            <a:avLst/>
          </a:prstGeom>
        </p:spPr>
      </p:pic>
    </p:spTree>
    <p:extLst>
      <p:ext uri="{BB962C8B-B14F-4D97-AF65-F5344CB8AC3E}">
        <p14:creationId xmlns:p14="http://schemas.microsoft.com/office/powerpoint/2010/main" val="352061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63F477-8F92-AAD0-D09F-FF94EC05E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A914824C-3729-453D-AE39-D55222FBFF3B}"/>
              </a:ext>
            </a:extLst>
          </p:cNvPr>
          <p:cNvSpPr>
            <a:spLocks noGrp="1"/>
          </p:cNvSpPr>
          <p:nvPr>
            <p:ph type="title"/>
          </p:nvPr>
        </p:nvSpPr>
        <p:spPr>
          <a:xfrm>
            <a:off x="5990578" y="320091"/>
            <a:ext cx="6201421" cy="1325563"/>
          </a:xfrm>
        </p:spPr>
        <p:txBody>
          <a:bodyPr>
            <a:normAutofit fontScale="90000"/>
          </a:bodyPr>
          <a:lstStyle/>
          <a:p>
            <a:r>
              <a:rPr lang="es-ES" altLang="es-CO" b="1" dirty="0">
                <a:latin typeface="Calibri" panose="020F0502020204030204" pitchFamily="34" charset="0"/>
                <a:cs typeface="Calibri" panose="020F0502020204030204" pitchFamily="34" charset="0"/>
              </a:rPr>
              <a:t>Intervención expertos comisionados y subdirector administrativo</a:t>
            </a:r>
            <a:endParaRPr lang="es-CO" b="1" dirty="0"/>
          </a:p>
        </p:txBody>
      </p:sp>
      <p:sp>
        <p:nvSpPr>
          <p:cNvPr id="5" name="Marcador de contenido 4">
            <a:extLst>
              <a:ext uri="{FF2B5EF4-FFF2-40B4-BE49-F238E27FC236}">
                <a16:creationId xmlns:a16="http://schemas.microsoft.com/office/drawing/2014/main" id="{31F96FC9-BFBC-4E66-A9A0-3D23AEC16453}"/>
              </a:ext>
            </a:extLst>
          </p:cNvPr>
          <p:cNvSpPr>
            <a:spLocks noGrp="1"/>
          </p:cNvSpPr>
          <p:nvPr>
            <p:ph idx="1"/>
          </p:nvPr>
        </p:nvSpPr>
        <p:spPr>
          <a:xfrm>
            <a:off x="82173" y="1488911"/>
            <a:ext cx="11319252" cy="720041"/>
          </a:xfrm>
        </p:spPr>
        <p:txBody>
          <a:bodyPr>
            <a:noAutofit/>
          </a:bodyPr>
          <a:lstStyle/>
          <a:p>
            <a:pPr marL="0" indent="0">
              <a:buNone/>
            </a:pPr>
            <a:r>
              <a:rPr lang="es-ES" b="1" dirty="0">
                <a:solidFill>
                  <a:srgbClr val="FFFF00"/>
                </a:solidFill>
              </a:rPr>
              <a:t>Intervención por sectores, máximo 10 minutos Intervención por sectores</a:t>
            </a:r>
          </a:p>
          <a:p>
            <a:pPr marL="0" indent="0">
              <a:buNone/>
            </a:pPr>
            <a:endParaRPr lang="es-CO" b="1" dirty="0">
              <a:solidFill>
                <a:srgbClr val="FFFF00"/>
              </a:solidFill>
            </a:endParaRPr>
          </a:p>
        </p:txBody>
      </p:sp>
      <p:graphicFrame>
        <p:nvGraphicFramePr>
          <p:cNvPr id="6" name="Tabla 5">
            <a:extLst>
              <a:ext uri="{FF2B5EF4-FFF2-40B4-BE49-F238E27FC236}">
                <a16:creationId xmlns:a16="http://schemas.microsoft.com/office/drawing/2014/main" id="{40399C3A-C93C-4872-A93D-3A55B294C91F}"/>
              </a:ext>
            </a:extLst>
          </p:cNvPr>
          <p:cNvGraphicFramePr>
            <a:graphicFrameLocks noGrp="1"/>
          </p:cNvGraphicFramePr>
          <p:nvPr>
            <p:extLst>
              <p:ext uri="{D42A27DB-BD31-4B8C-83A1-F6EECF244321}">
                <p14:modId xmlns:p14="http://schemas.microsoft.com/office/powerpoint/2010/main" val="1853514882"/>
              </p:ext>
            </p:extLst>
          </p:nvPr>
        </p:nvGraphicFramePr>
        <p:xfrm>
          <a:off x="238125" y="1981369"/>
          <a:ext cx="11715748" cy="4721844"/>
        </p:xfrm>
        <a:graphic>
          <a:graphicData uri="http://schemas.openxmlformats.org/drawingml/2006/table">
            <a:tbl>
              <a:tblPr/>
              <a:tblGrid>
                <a:gridCol w="708660">
                  <a:extLst>
                    <a:ext uri="{9D8B030D-6E8A-4147-A177-3AD203B41FA5}">
                      <a16:colId xmlns:a16="http://schemas.microsoft.com/office/drawing/2014/main" val="4164657620"/>
                    </a:ext>
                  </a:extLst>
                </a:gridCol>
                <a:gridCol w="3340278">
                  <a:extLst>
                    <a:ext uri="{9D8B030D-6E8A-4147-A177-3AD203B41FA5}">
                      <a16:colId xmlns:a16="http://schemas.microsoft.com/office/drawing/2014/main" val="2866160694"/>
                    </a:ext>
                  </a:extLst>
                </a:gridCol>
                <a:gridCol w="3706313">
                  <a:extLst>
                    <a:ext uri="{9D8B030D-6E8A-4147-A177-3AD203B41FA5}">
                      <a16:colId xmlns:a16="http://schemas.microsoft.com/office/drawing/2014/main" val="1171309509"/>
                    </a:ext>
                  </a:extLst>
                </a:gridCol>
                <a:gridCol w="3960497">
                  <a:extLst>
                    <a:ext uri="{9D8B030D-6E8A-4147-A177-3AD203B41FA5}">
                      <a16:colId xmlns:a16="http://schemas.microsoft.com/office/drawing/2014/main" val="77284040"/>
                    </a:ext>
                  </a:extLst>
                </a:gridCol>
              </a:tblGrid>
              <a:tr h="189271">
                <a:tc>
                  <a:txBody>
                    <a:bodyPr/>
                    <a:lstStyle/>
                    <a:p>
                      <a:pPr algn="ctr" fontAlgn="b"/>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gridSpan="3">
                  <a:txBody>
                    <a:bodyPr/>
                    <a:lstStyle/>
                    <a:p>
                      <a:pPr algn="ctr" fontAlgn="b"/>
                      <a:r>
                        <a:rPr lang="es-CO" sz="14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DISTRIBUCIÓN DE MACROTEMAS PARA RENDICIÓN DE CUENTAS </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88520388"/>
                  </a:ext>
                </a:extLst>
              </a:tr>
              <a:tr h="189271">
                <a:tc>
                  <a:txBody>
                    <a:bodyPr/>
                    <a:lstStyle/>
                    <a:p>
                      <a:pPr algn="ctr" fontAlgn="b"/>
                      <a:endParaRPr lang="es-CO" sz="1400" b="0" i="0" u="none" strike="noStrike">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372683"/>
                  </a:ext>
                </a:extLst>
              </a:tr>
              <a:tr h="349007">
                <a:tc>
                  <a:txBody>
                    <a:bodyPr/>
                    <a:lstStyle/>
                    <a:p>
                      <a:pPr algn="ctr" fontAlgn="ctr"/>
                      <a:r>
                        <a:rPr lang="es-CO" sz="1400" b="1" i="0" u="none" strike="noStrike"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a:t>
                      </a:r>
                      <a:endPar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Subsector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Experto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Macrotemas</a:t>
                      </a:r>
                      <a:endPar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540467"/>
                  </a:ext>
                </a:extLst>
              </a:tr>
              <a:tr h="286364">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Energía Eléctrica</a:t>
                      </a:r>
                    </a:p>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Gas Natural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solidFill>
                      <a:schemeClr val="accent1">
                        <a:lumMod val="40000"/>
                        <a:lumOff val="6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Jorge A. Valencia Marin/Jose Fernando Prada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CARGO POR CONFIABILIDAD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99276320"/>
                  </a:ext>
                </a:extLst>
              </a:tr>
              <a:tr h="286364">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rowSpan="2">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Jorge A. Valencia Marin/Andres Barreto Gonzalez/Jose Fernando Prada </a:t>
                      </a:r>
                    </a:p>
                    <a:p>
                      <a:pPr algn="ctr" fontAlgn="ctr"/>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rowSpan="2">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MERCADO MAYORISTA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99944137"/>
                  </a:ext>
                </a:extLst>
              </a:tr>
              <a:tr h="186926">
                <a:tc rowSpan="2">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vMerge="1">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Luis Julian Zuluaga/Natasha Avendaño/Sara </a:t>
                      </a:r>
                      <a:r>
                        <a:rPr lang="es-CO" sz="1400" b="0" i="0" u="none" strike="noStrike" dirty="0" err="1">
                          <a:solidFill>
                            <a:schemeClr val="tx2"/>
                          </a:solidFill>
                          <a:effectLst/>
                          <a:latin typeface="Tahoma" panose="020B0604030504040204" pitchFamily="34" charset="0"/>
                          <a:ea typeface="Tahoma" panose="020B0604030504040204" pitchFamily="34" charset="0"/>
                          <a:cs typeface="Tahoma" panose="020B0604030504040204" pitchFamily="34" charset="0"/>
                        </a:rPr>
                        <a:t>Velez</a:t>
                      </a:r>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vMerge="1">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MERCADO MINORISTA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58698413"/>
                  </a:ext>
                </a:extLst>
              </a:tr>
              <a:tr h="249319">
                <a:tc vMerge="1">
                  <a:txBody>
                    <a:bodyPr/>
                    <a:lstStyle/>
                    <a:p>
                      <a:pPr algn="ctr" fontAlgn="ctr"/>
                      <a:endPar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Luis Julian Zuluaga/Natasha Avendaño/Sara Vélez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MERCADO MINORISTA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875774096"/>
                  </a:ext>
                </a:extLst>
              </a:tr>
              <a:tr h="286364">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Jorge A. Valencia Marin/Andres Barreto Gonzalez/Luis Julian Zuluaga</a:t>
                      </a:r>
                    </a:p>
                    <a:p>
                      <a:pPr algn="ctr" fontAlgn="ctr"/>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TRANSMISIÓN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02952041"/>
                  </a:ext>
                </a:extLst>
              </a:tr>
              <a:tr h="370454">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Gas Natural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Luis Julian Zuluaga/Natasha Avendaño/Sara Vélez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DISTRIBUCIÓN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72331782"/>
                  </a:ext>
                </a:extLst>
              </a:tr>
              <a:tr h="286364">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Jorge A. Valencia Marin/Luis Julian Zuluaga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ZNI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67593384"/>
                  </a:ext>
                </a:extLst>
              </a:tr>
              <a:tr h="370454">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Gas Natural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Sara Vélez/Andres Barreto Gonzalez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MERCADO MAYORISTA DE GAS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78881455"/>
                  </a:ext>
                </a:extLst>
              </a:tr>
              <a:tr h="375940">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Combustibles Líquidos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Natasha Avendaño/Sara Vélez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MERCADO MINORISTA DE GAS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529036598"/>
                  </a:ext>
                </a:extLst>
              </a:tr>
              <a:tr h="375940">
                <a:tc>
                  <a:txBody>
                    <a:bodyPr/>
                    <a:lstStyle/>
                    <a:p>
                      <a:pPr algn="ctr" fontAlgn="ctr"/>
                      <a:r>
                        <a:rPr lang="es-ES"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9</a:t>
                      </a:r>
                      <a:endPar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r>
                        <a:rPr lang="es-ES"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Subdirección Administrativa</a:t>
                      </a: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Sara Vélez/Jorge A. Valencia Marin/Jose Fernando Prada/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ES"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TRANSPORTE DE GAS NATURAL</a:t>
                      </a:r>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51366703"/>
                  </a:ext>
                </a:extLst>
              </a:tr>
            </a:tbl>
          </a:graphicData>
        </a:graphic>
      </p:graphicFrame>
    </p:spTree>
    <p:extLst>
      <p:ext uri="{BB962C8B-B14F-4D97-AF65-F5344CB8AC3E}">
        <p14:creationId xmlns:p14="http://schemas.microsoft.com/office/powerpoint/2010/main" val="919155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63F477-8F92-AAD0-D09F-FF94EC05E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A914824C-3729-453D-AE39-D55222FBFF3B}"/>
              </a:ext>
            </a:extLst>
          </p:cNvPr>
          <p:cNvSpPr>
            <a:spLocks noGrp="1"/>
          </p:cNvSpPr>
          <p:nvPr>
            <p:ph type="title"/>
          </p:nvPr>
        </p:nvSpPr>
        <p:spPr>
          <a:xfrm>
            <a:off x="5990578" y="320091"/>
            <a:ext cx="6201421" cy="1325563"/>
          </a:xfrm>
        </p:spPr>
        <p:txBody>
          <a:bodyPr>
            <a:normAutofit fontScale="90000"/>
          </a:bodyPr>
          <a:lstStyle/>
          <a:p>
            <a:r>
              <a:rPr lang="es-ES" altLang="es-CO" b="1" dirty="0">
                <a:latin typeface="Calibri" panose="020F0502020204030204" pitchFamily="34" charset="0"/>
                <a:cs typeface="Calibri" panose="020F0502020204030204" pitchFamily="34" charset="0"/>
              </a:rPr>
              <a:t>Intervención expertos comisionados y subdirector administrativo</a:t>
            </a:r>
            <a:endParaRPr lang="es-CO" b="1" dirty="0"/>
          </a:p>
        </p:txBody>
      </p:sp>
      <p:sp>
        <p:nvSpPr>
          <p:cNvPr id="5" name="Marcador de contenido 4">
            <a:extLst>
              <a:ext uri="{FF2B5EF4-FFF2-40B4-BE49-F238E27FC236}">
                <a16:creationId xmlns:a16="http://schemas.microsoft.com/office/drawing/2014/main" id="{31F96FC9-BFBC-4E66-A9A0-3D23AEC16453}"/>
              </a:ext>
            </a:extLst>
          </p:cNvPr>
          <p:cNvSpPr>
            <a:spLocks noGrp="1"/>
          </p:cNvSpPr>
          <p:nvPr>
            <p:ph idx="1"/>
          </p:nvPr>
        </p:nvSpPr>
        <p:spPr>
          <a:xfrm>
            <a:off x="453648" y="1685084"/>
            <a:ext cx="8823702" cy="720041"/>
          </a:xfrm>
        </p:spPr>
        <p:txBody>
          <a:bodyPr>
            <a:noAutofit/>
          </a:bodyPr>
          <a:lstStyle/>
          <a:p>
            <a:pPr marL="0" indent="0">
              <a:buNone/>
            </a:pPr>
            <a:r>
              <a:rPr lang="es-ES" b="1" dirty="0">
                <a:solidFill>
                  <a:srgbClr val="FFFF00"/>
                </a:solidFill>
              </a:rPr>
              <a:t>Intervención por sectores, máximo 10 minutos Intervención por sectores- Varios responsables pero se elije quién presenta </a:t>
            </a:r>
          </a:p>
          <a:p>
            <a:pPr marL="0" indent="0">
              <a:buNone/>
            </a:pPr>
            <a:endParaRPr lang="es-CO" b="1" dirty="0">
              <a:solidFill>
                <a:srgbClr val="FFFF00"/>
              </a:solidFill>
            </a:endParaRPr>
          </a:p>
        </p:txBody>
      </p:sp>
      <p:graphicFrame>
        <p:nvGraphicFramePr>
          <p:cNvPr id="6" name="Tabla 5">
            <a:extLst>
              <a:ext uri="{FF2B5EF4-FFF2-40B4-BE49-F238E27FC236}">
                <a16:creationId xmlns:a16="http://schemas.microsoft.com/office/drawing/2014/main" id="{40399C3A-C93C-4872-A93D-3A55B294C91F}"/>
              </a:ext>
            </a:extLst>
          </p:cNvPr>
          <p:cNvGraphicFramePr>
            <a:graphicFrameLocks noGrp="1"/>
          </p:cNvGraphicFramePr>
          <p:nvPr>
            <p:extLst>
              <p:ext uri="{D42A27DB-BD31-4B8C-83A1-F6EECF244321}">
                <p14:modId xmlns:p14="http://schemas.microsoft.com/office/powerpoint/2010/main" val="3907572156"/>
              </p:ext>
            </p:extLst>
          </p:nvPr>
        </p:nvGraphicFramePr>
        <p:xfrm>
          <a:off x="1122690" y="2467144"/>
          <a:ext cx="9946620" cy="3762204"/>
        </p:xfrm>
        <a:graphic>
          <a:graphicData uri="http://schemas.openxmlformats.org/drawingml/2006/table">
            <a:tbl>
              <a:tblPr/>
              <a:tblGrid>
                <a:gridCol w="601649">
                  <a:extLst>
                    <a:ext uri="{9D8B030D-6E8A-4147-A177-3AD203B41FA5}">
                      <a16:colId xmlns:a16="http://schemas.microsoft.com/office/drawing/2014/main" val="4164657620"/>
                    </a:ext>
                  </a:extLst>
                </a:gridCol>
                <a:gridCol w="2835882">
                  <a:extLst>
                    <a:ext uri="{9D8B030D-6E8A-4147-A177-3AD203B41FA5}">
                      <a16:colId xmlns:a16="http://schemas.microsoft.com/office/drawing/2014/main" val="2866160694"/>
                    </a:ext>
                  </a:extLst>
                </a:gridCol>
                <a:gridCol w="3146644">
                  <a:extLst>
                    <a:ext uri="{9D8B030D-6E8A-4147-A177-3AD203B41FA5}">
                      <a16:colId xmlns:a16="http://schemas.microsoft.com/office/drawing/2014/main" val="1171309509"/>
                    </a:ext>
                  </a:extLst>
                </a:gridCol>
                <a:gridCol w="3362445">
                  <a:extLst>
                    <a:ext uri="{9D8B030D-6E8A-4147-A177-3AD203B41FA5}">
                      <a16:colId xmlns:a16="http://schemas.microsoft.com/office/drawing/2014/main" val="77284040"/>
                    </a:ext>
                  </a:extLst>
                </a:gridCol>
              </a:tblGrid>
              <a:tr h="269580">
                <a:tc>
                  <a:txBody>
                    <a:bodyPr/>
                    <a:lstStyle/>
                    <a:p>
                      <a:pPr algn="ctr" fontAlgn="b"/>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gridSpan="3">
                  <a:txBody>
                    <a:bodyPr/>
                    <a:lstStyle/>
                    <a:p>
                      <a:pPr algn="ctr" fontAlgn="b"/>
                      <a:r>
                        <a:rPr lang="es-CO" sz="14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DISTRIBUCIÓN DE MACROTEMAS PARA RENDICIÓN DE CUENTAS </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88520388"/>
                  </a:ext>
                </a:extLst>
              </a:tr>
              <a:tr h="269580">
                <a:tc>
                  <a:txBody>
                    <a:bodyPr/>
                    <a:lstStyle/>
                    <a:p>
                      <a:pPr algn="ctr" fontAlgn="b"/>
                      <a:endParaRPr lang="es-CO" sz="1400" b="0" i="0" u="none" strike="noStrike">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372683"/>
                  </a:ext>
                </a:extLst>
              </a:tr>
              <a:tr h="422125">
                <a:tc>
                  <a:txBody>
                    <a:bodyPr/>
                    <a:lstStyle/>
                    <a:p>
                      <a:pPr algn="ctr" fontAlgn="ctr"/>
                      <a:r>
                        <a:rPr lang="es-CO" sz="1400" b="1" i="0" u="none" strike="noStrike"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a:t>
                      </a:r>
                      <a:endPar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Subsector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Experto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Macrotemas</a:t>
                      </a:r>
                      <a:endPar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540467"/>
                  </a:ext>
                </a:extLst>
              </a:tr>
              <a:tr h="346358">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Gas Licuado de Petróleo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rowSpan="2">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Sara Vélez/Andrés Barreto González/Natasha Avendaño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rowSpan="2">
                  <a:txBody>
                    <a:bodyPr/>
                    <a:lstStyle/>
                    <a:p>
                      <a:pPr algn="ctr" fontAlgn="ctr"/>
                      <a:r>
                        <a:rPr lang="es-MX"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DISTRIBUCIÓN Y COMERCIALIZACIÓN DE GLP</a:t>
                      </a:r>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099276320"/>
                  </a:ext>
                </a:extLst>
              </a:tr>
              <a:tr h="204387">
                <a:tc rowSpan="2">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vMerge="1">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Jorge A. Valencia Marin/Sara Vélez</a:t>
                      </a:r>
                    </a:p>
                    <a:p>
                      <a:pPr algn="ctr" fontAlgn="ctr"/>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vMerge="1">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AUTOGAS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99944137"/>
                  </a:ext>
                </a:extLst>
              </a:tr>
              <a:tr h="552985">
                <a:tc vMerge="1">
                  <a:txBody>
                    <a:bodyPr/>
                    <a:lstStyle/>
                    <a:p>
                      <a:pPr algn="ctr" fontAlgn="ctr"/>
                      <a:endPar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Jorge A. Valencia Marín/Sara Vélez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AUTOGAS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62764892"/>
                  </a:ext>
                </a:extLst>
              </a:tr>
              <a:tr h="448065">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Combustibles Líquido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Jorge A. Valencia Marín/Sara Vélez</a:t>
                      </a:r>
                    </a:p>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/José Fernando Prada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TRANSPORTE Y ALMACENAMIENTO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72331782"/>
                  </a:ext>
                </a:extLst>
              </a:tr>
              <a:tr h="346358">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Sara Vélez/ Luis Julián Zuluaga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MARGEN MAYORISTA Y MINORISTA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67593384"/>
                  </a:ext>
                </a:extLst>
              </a:tr>
              <a:tr h="902766">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Jorge A. Valencia Marín/Sara Vélez</a:t>
                      </a:r>
                    </a:p>
                    <a:p>
                      <a:pPr algn="ctr" fontAlgn="ctr"/>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APROBACIÓN DE TARIFAS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78881455"/>
                  </a:ext>
                </a:extLst>
              </a:tr>
            </a:tbl>
          </a:graphicData>
        </a:graphic>
      </p:graphicFrame>
    </p:spTree>
    <p:extLst>
      <p:ext uri="{BB962C8B-B14F-4D97-AF65-F5344CB8AC3E}">
        <p14:creationId xmlns:p14="http://schemas.microsoft.com/office/powerpoint/2010/main" val="3532156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63F477-8F92-AAD0-D09F-FF94EC05E0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0310"/>
            <a:ext cx="12192000" cy="5527689"/>
          </a:xfrm>
          <a:prstGeom prst="rect">
            <a:avLst/>
          </a:prstGeom>
        </p:spPr>
      </p:pic>
      <p:sp>
        <p:nvSpPr>
          <p:cNvPr id="2" name="Título 1">
            <a:extLst>
              <a:ext uri="{FF2B5EF4-FFF2-40B4-BE49-F238E27FC236}">
                <a16:creationId xmlns:a16="http://schemas.microsoft.com/office/drawing/2014/main" id="{A914824C-3729-453D-AE39-D55222FBFF3B}"/>
              </a:ext>
            </a:extLst>
          </p:cNvPr>
          <p:cNvSpPr>
            <a:spLocks noGrp="1"/>
          </p:cNvSpPr>
          <p:nvPr>
            <p:ph type="title"/>
          </p:nvPr>
        </p:nvSpPr>
        <p:spPr>
          <a:xfrm>
            <a:off x="5990578" y="320091"/>
            <a:ext cx="6201421" cy="1325563"/>
          </a:xfrm>
        </p:spPr>
        <p:txBody>
          <a:bodyPr>
            <a:normAutofit fontScale="90000"/>
          </a:bodyPr>
          <a:lstStyle/>
          <a:p>
            <a:r>
              <a:rPr lang="es-ES" altLang="es-CO" b="1" dirty="0">
                <a:latin typeface="Calibri" panose="020F0502020204030204" pitchFamily="34" charset="0"/>
                <a:cs typeface="Calibri" panose="020F0502020204030204" pitchFamily="34" charset="0"/>
              </a:rPr>
              <a:t>Intervención expertos comisionados y subdirector administrativo</a:t>
            </a:r>
            <a:endParaRPr lang="es-CO" b="1" dirty="0"/>
          </a:p>
        </p:txBody>
      </p:sp>
      <p:sp>
        <p:nvSpPr>
          <p:cNvPr id="5" name="Marcador de contenido 4">
            <a:extLst>
              <a:ext uri="{FF2B5EF4-FFF2-40B4-BE49-F238E27FC236}">
                <a16:creationId xmlns:a16="http://schemas.microsoft.com/office/drawing/2014/main" id="{31F96FC9-BFBC-4E66-A9A0-3D23AEC16453}"/>
              </a:ext>
            </a:extLst>
          </p:cNvPr>
          <p:cNvSpPr>
            <a:spLocks noGrp="1"/>
          </p:cNvSpPr>
          <p:nvPr>
            <p:ph idx="1"/>
          </p:nvPr>
        </p:nvSpPr>
        <p:spPr>
          <a:xfrm>
            <a:off x="453648" y="1685084"/>
            <a:ext cx="8823702" cy="720041"/>
          </a:xfrm>
        </p:spPr>
        <p:txBody>
          <a:bodyPr>
            <a:noAutofit/>
          </a:bodyPr>
          <a:lstStyle/>
          <a:p>
            <a:pPr marL="0" indent="0">
              <a:buNone/>
            </a:pPr>
            <a:r>
              <a:rPr lang="es-ES" b="1" dirty="0">
                <a:solidFill>
                  <a:srgbClr val="FFFF00"/>
                </a:solidFill>
              </a:rPr>
              <a:t>Intervención por sectores, máximo 10 minutos Intervención por sectores</a:t>
            </a:r>
          </a:p>
          <a:p>
            <a:pPr marL="0" indent="0">
              <a:buNone/>
            </a:pPr>
            <a:endParaRPr lang="es-CO" b="1" dirty="0">
              <a:solidFill>
                <a:srgbClr val="FFFF00"/>
              </a:solidFill>
            </a:endParaRPr>
          </a:p>
        </p:txBody>
      </p:sp>
      <p:graphicFrame>
        <p:nvGraphicFramePr>
          <p:cNvPr id="6" name="Tabla 5">
            <a:extLst>
              <a:ext uri="{FF2B5EF4-FFF2-40B4-BE49-F238E27FC236}">
                <a16:creationId xmlns:a16="http://schemas.microsoft.com/office/drawing/2014/main" id="{40399C3A-C93C-4872-A93D-3A55B294C91F}"/>
              </a:ext>
            </a:extLst>
          </p:cNvPr>
          <p:cNvGraphicFramePr>
            <a:graphicFrameLocks noGrp="1"/>
          </p:cNvGraphicFramePr>
          <p:nvPr>
            <p:extLst>
              <p:ext uri="{D42A27DB-BD31-4B8C-83A1-F6EECF244321}">
                <p14:modId xmlns:p14="http://schemas.microsoft.com/office/powerpoint/2010/main" val="130475465"/>
              </p:ext>
            </p:extLst>
          </p:nvPr>
        </p:nvGraphicFramePr>
        <p:xfrm>
          <a:off x="1122690" y="2467144"/>
          <a:ext cx="9946620" cy="2460568"/>
        </p:xfrm>
        <a:graphic>
          <a:graphicData uri="http://schemas.openxmlformats.org/drawingml/2006/table">
            <a:tbl>
              <a:tblPr/>
              <a:tblGrid>
                <a:gridCol w="601649">
                  <a:extLst>
                    <a:ext uri="{9D8B030D-6E8A-4147-A177-3AD203B41FA5}">
                      <a16:colId xmlns:a16="http://schemas.microsoft.com/office/drawing/2014/main" val="4164657620"/>
                    </a:ext>
                  </a:extLst>
                </a:gridCol>
                <a:gridCol w="2835882">
                  <a:extLst>
                    <a:ext uri="{9D8B030D-6E8A-4147-A177-3AD203B41FA5}">
                      <a16:colId xmlns:a16="http://schemas.microsoft.com/office/drawing/2014/main" val="2866160694"/>
                    </a:ext>
                  </a:extLst>
                </a:gridCol>
                <a:gridCol w="3146644">
                  <a:extLst>
                    <a:ext uri="{9D8B030D-6E8A-4147-A177-3AD203B41FA5}">
                      <a16:colId xmlns:a16="http://schemas.microsoft.com/office/drawing/2014/main" val="1171309509"/>
                    </a:ext>
                  </a:extLst>
                </a:gridCol>
                <a:gridCol w="3362445">
                  <a:extLst>
                    <a:ext uri="{9D8B030D-6E8A-4147-A177-3AD203B41FA5}">
                      <a16:colId xmlns:a16="http://schemas.microsoft.com/office/drawing/2014/main" val="77284040"/>
                    </a:ext>
                  </a:extLst>
                </a:gridCol>
              </a:tblGrid>
              <a:tr h="189271">
                <a:tc>
                  <a:txBody>
                    <a:bodyPr/>
                    <a:lstStyle/>
                    <a:p>
                      <a:pPr algn="ctr" fontAlgn="b"/>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a:noFill/>
                    </a:lnB>
                  </a:tcPr>
                </a:tc>
                <a:tc gridSpan="3">
                  <a:txBody>
                    <a:bodyPr/>
                    <a:lstStyle/>
                    <a:p>
                      <a:pPr algn="ctr" fontAlgn="b"/>
                      <a:r>
                        <a:rPr lang="es-CO" sz="14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DISTRIBUCIÓN DE MACROTEMAS PARA RENDICIÓN DE CUENTAS </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88520388"/>
                  </a:ext>
                </a:extLst>
              </a:tr>
              <a:tr h="189271">
                <a:tc>
                  <a:txBody>
                    <a:bodyPr/>
                    <a:lstStyle/>
                    <a:p>
                      <a:pPr algn="ctr" fontAlgn="b"/>
                      <a:endParaRPr lang="es-CO" sz="1400" b="0" i="0" u="none" strike="noStrike">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372683"/>
                  </a:ext>
                </a:extLst>
              </a:tr>
              <a:tr h="349007">
                <a:tc>
                  <a:txBody>
                    <a:bodyPr/>
                    <a:lstStyle/>
                    <a:p>
                      <a:pPr algn="ctr" fontAlgn="ctr"/>
                      <a:r>
                        <a:rPr lang="es-CO" sz="1400" b="1" i="0" u="none" strike="noStrike"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N°</a:t>
                      </a:r>
                      <a:endPar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Subsector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Experto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err="1">
                          <a:solidFill>
                            <a:srgbClr val="FFFF00"/>
                          </a:solidFill>
                          <a:effectLst/>
                          <a:latin typeface="Tahoma" panose="020B0604030504040204" pitchFamily="34" charset="0"/>
                          <a:ea typeface="Tahoma" panose="020B0604030504040204" pitchFamily="34" charset="0"/>
                          <a:cs typeface="Tahoma" panose="020B0604030504040204" pitchFamily="34" charset="0"/>
                        </a:rPr>
                        <a:t>Macrotemas</a:t>
                      </a:r>
                      <a:endPar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540467"/>
                  </a:ext>
                </a:extLst>
              </a:tr>
              <a:tr h="1008973">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Temas Transversales</a:t>
                      </a:r>
                    </a:p>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(Se desarrollan también los temas que solicita la </a:t>
                      </a:r>
                      <a:r>
                        <a:rPr lang="es-CO" sz="1400" b="1" i="0" u="none" strike="noStrike" dirty="0" err="1">
                          <a:solidFill>
                            <a:schemeClr val="tx2"/>
                          </a:solidFill>
                          <a:effectLst/>
                          <a:latin typeface="Tahoma" panose="020B0604030504040204" pitchFamily="34" charset="0"/>
                          <a:ea typeface="Tahoma" panose="020B0604030504040204" pitchFamily="34" charset="0"/>
                          <a:cs typeface="Tahoma" panose="020B0604030504040204" pitchFamily="34" charset="0"/>
                        </a:rPr>
                        <a:t>ciudadania</a:t>
                      </a: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Andrés Barreto González/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s-MX"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DERECHOS Y DEBERES DE LOS USUARIOS</a:t>
                      </a:r>
                      <a:endPar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099276320"/>
                  </a:ext>
                </a:extLst>
              </a:tr>
              <a:tr h="656818">
                <a:tc>
                  <a:txBody>
                    <a:bodyPr/>
                    <a:lstStyle/>
                    <a:p>
                      <a:pPr algn="ctr" fontAlgn="ctr"/>
                      <a:r>
                        <a:rPr lang="es-CO" sz="1400" b="1" i="0" u="none" strike="noStrike" dirty="0">
                          <a:solidFill>
                            <a:srgbClr val="FFFF00"/>
                          </a:solidFill>
                          <a:effectLst/>
                          <a:latin typeface="Tahoma" panose="020B0604030504040204" pitchFamily="34" charset="0"/>
                          <a:ea typeface="Tahoma" panose="020B0604030504040204" pitchFamily="34" charset="0"/>
                          <a:cs typeface="Tahoma" panose="020B060403050404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Subdirección Administrativa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Hugo Pacheco de León (Subdirector)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s-CO" sz="1400" b="0" i="0" u="none" strike="noStrike" dirty="0">
                          <a:solidFill>
                            <a:schemeClr val="tx2"/>
                          </a:solidFill>
                          <a:effectLst/>
                          <a:latin typeface="Tahoma" panose="020B0604030504040204" pitchFamily="34" charset="0"/>
                          <a:ea typeface="Tahoma" panose="020B0604030504040204" pitchFamily="34" charset="0"/>
                          <a:cs typeface="Tahoma" panose="020B0604030504040204" pitchFamily="34" charset="0"/>
                        </a:rPr>
                        <a:t>Temas Administrativos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872331782"/>
                  </a:ext>
                </a:extLst>
              </a:tr>
            </a:tbl>
          </a:graphicData>
        </a:graphic>
      </p:graphicFrame>
    </p:spTree>
    <p:extLst>
      <p:ext uri="{BB962C8B-B14F-4D97-AF65-F5344CB8AC3E}">
        <p14:creationId xmlns:p14="http://schemas.microsoft.com/office/powerpoint/2010/main" val="3441043986"/>
      </p:ext>
    </p:extLst>
  </p:cSld>
  <p:clrMapOvr>
    <a:masterClrMapping/>
  </p:clrMapOvr>
</p:sld>
</file>

<file path=ppt/theme/theme1.xml><?xml version="1.0" encoding="utf-8"?>
<a:theme xmlns:a="http://schemas.openxmlformats.org/drawingml/2006/main" name="Conteni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1953</TotalTime>
  <Words>1126</Words>
  <Application>Microsoft Office PowerPoint</Application>
  <PresentationFormat>Panorámica</PresentationFormat>
  <Paragraphs>185</Paragraphs>
  <Slides>17</Slides>
  <Notes>2</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17</vt:i4>
      </vt:variant>
    </vt:vector>
  </HeadingPairs>
  <TitlesOfParts>
    <vt:vector size="23" baseType="lpstr">
      <vt:lpstr>Arial</vt:lpstr>
      <vt:lpstr>Calibri</vt:lpstr>
      <vt:lpstr>Helvetica Light</vt:lpstr>
      <vt:lpstr>Tahoma</vt:lpstr>
      <vt:lpstr>Contenido</vt:lpstr>
      <vt:lpstr>Cierre</vt:lpstr>
      <vt:lpstr>PROPUESTA AUDIENCIA PÚBLICA DE RENDICIÓN DE CUENTAS</vt:lpstr>
      <vt:lpstr>Presentación de PowerPoint</vt:lpstr>
      <vt:lpstr>Recomendaciones control interno audiencia 2022 </vt:lpstr>
      <vt:lpstr>Programa </vt:lpstr>
      <vt:lpstr>Presentación audiencia Moderador</vt:lpstr>
      <vt:lpstr>Apertura del director ejecutivo </vt:lpstr>
      <vt:lpstr>Intervención expertos comisionados y subdirector administrativo</vt:lpstr>
      <vt:lpstr>Intervención expertos comisionados y subdirector administrativo</vt:lpstr>
      <vt:lpstr>Intervención expertos comisionados y subdirector administrativo</vt:lpstr>
      <vt:lpstr>Presentación Subdirección Administrativa y Financiera</vt:lpstr>
      <vt:lpstr>Temas solicitados por la ciudadanía para rendir cuentas</vt:lpstr>
      <vt:lpstr>Preguntas e intervención de los ciudadanos  </vt:lpstr>
      <vt:lpstr>Convocatoria y documentos previos </vt:lpstr>
      <vt:lpstr>Presentación de PowerPoint</vt:lpstr>
      <vt:lpstr>Presentación de PowerPoint</vt:lpstr>
      <vt:lpstr>¿y después de la audiencia?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Velandia</dc:creator>
  <cp:lastModifiedBy>Maria Alejandra Solano Vargas</cp:lastModifiedBy>
  <cp:revision>70</cp:revision>
  <dcterms:created xsi:type="dcterms:W3CDTF">2021-08-10T14:34:17Z</dcterms:created>
  <dcterms:modified xsi:type="dcterms:W3CDTF">2023-01-19T17:54:15Z</dcterms:modified>
</cp:coreProperties>
</file>