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4" r:id="rId5"/>
    <p:sldId id="257" r:id="rId6"/>
    <p:sldId id="266" r:id="rId7"/>
    <p:sldId id="301" r:id="rId8"/>
    <p:sldId id="267" r:id="rId9"/>
    <p:sldId id="268" r:id="rId10"/>
    <p:sldId id="269" r:id="rId11"/>
    <p:sldId id="302" r:id="rId12"/>
    <p:sldId id="281" r:id="rId13"/>
    <p:sldId id="299" r:id="rId14"/>
    <p:sldId id="303" r:id="rId15"/>
    <p:sldId id="298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8FB85-450C-4203-B129-EB47DD513C2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406C-92AB-4E92-9B45-360E0AD4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622B45-69E8-E654-F840-BE4E7739D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AA5E922-FFBC-CB5C-4592-D312DD345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A456DC-64F1-4DD6-BA04-2D71B939D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89A726D1-4D40-3894-6DFE-89F1EC89AB5B}"/>
              </a:ext>
            </a:extLst>
          </p:cNvPr>
          <p:cNvSpPr txBox="1"/>
          <p:nvPr/>
        </p:nvSpPr>
        <p:spPr>
          <a:xfrm>
            <a:off x="1303020" y="2375209"/>
            <a:ext cx="8672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200" dirty="0"/>
              <a:t>El Proyecto de Resolución CREG 701 047 de 2024 incluyó la variable </a:t>
            </a:r>
            <a:r>
              <a:rPr lang="es-MX" sz="2200" i="1" dirty="0"/>
              <a:t>Par</a:t>
            </a:r>
            <a:r>
              <a:rPr lang="es-MX" sz="2200" dirty="0"/>
              <a:t> para ser auditada de acuerdo con lo previsto en la Resolución 101 028 de 2022.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200" dirty="0"/>
              <a:t>Los incrementos en la variable </a:t>
            </a:r>
            <a:r>
              <a:rPr lang="es-MX" sz="2200" i="1" dirty="0"/>
              <a:t>Par</a:t>
            </a:r>
            <a:r>
              <a:rPr lang="es-MX" sz="2200" dirty="0"/>
              <a:t> declarada mayores al 20% los debe justificar el agente a la SSPD.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2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200" dirty="0"/>
              <a:t>La metodología para estimar la variable </a:t>
            </a:r>
            <a:r>
              <a:rPr lang="es-MX" sz="2200" i="1" dirty="0"/>
              <a:t>Par </a:t>
            </a:r>
            <a:r>
              <a:rPr lang="es-MX" sz="2200" dirty="0"/>
              <a:t>definida por el agente debe ser replicable por la SSPD.</a:t>
            </a:r>
            <a:endParaRPr lang="es-CO" sz="2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8FE000-D687-9645-6801-8CA65E42B384}"/>
              </a:ext>
            </a:extLst>
          </p:cNvPr>
          <p:cNvSpPr txBox="1"/>
          <p:nvPr/>
        </p:nvSpPr>
        <p:spPr>
          <a:xfrm flipH="1">
            <a:off x="522282" y="1195365"/>
            <a:ext cx="104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r>
              <a:rPr lang="es-CO" dirty="0"/>
              <a:t>Costos arranque – parada reconciliación positiva (R+)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ED5765A-119F-4728-9655-72EB921C637B}"/>
              </a:ext>
            </a:extLst>
          </p:cNvPr>
          <p:cNvSpPr txBox="1">
            <a:spLocks/>
          </p:cNvSpPr>
          <p:nvPr/>
        </p:nvSpPr>
        <p:spPr>
          <a:xfrm>
            <a:off x="7416800" y="120069"/>
            <a:ext cx="4618182" cy="69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Propuesta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6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89A726D1-4D40-3894-6DFE-89F1EC89AB5B}"/>
              </a:ext>
            </a:extLst>
          </p:cNvPr>
          <p:cNvSpPr txBox="1"/>
          <p:nvPr/>
        </p:nvSpPr>
        <p:spPr>
          <a:xfrm>
            <a:off x="129310" y="2042249"/>
            <a:ext cx="4886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AutoNum type="alphaLcParenR"/>
            </a:pPr>
            <a:r>
              <a:rPr lang="es-MX" sz="2200" dirty="0"/>
              <a:t>Si el arranque-parada se presenta solo en el despacho ideal no se incluye en el </a:t>
            </a:r>
            <a:r>
              <a:rPr lang="el-GR" sz="2200" dirty="0"/>
              <a:t>Δ</a:t>
            </a:r>
            <a:r>
              <a:rPr lang="es-MX" sz="2200" dirty="0"/>
              <a:t>I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+mj-lt"/>
              <a:buAutoNum type="alphaLcParenR" startAt="2"/>
            </a:pPr>
            <a:r>
              <a:rPr lang="es-MX" sz="2200" dirty="0"/>
              <a:t>Si el arranque-parada se presenta solo en el despacho real se remunera en la reconciliación positiva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AutoNum type="alphaLcParenR" startAt="2"/>
            </a:pPr>
            <a:r>
              <a:rPr lang="es-MX" sz="2200" dirty="0"/>
              <a:t>Si el arranque-parada se presenta tanto en el despacho real como en el ideal se remunera en el </a:t>
            </a:r>
            <a:r>
              <a:rPr lang="el-GR" sz="2200" dirty="0"/>
              <a:t>Δ</a:t>
            </a:r>
            <a:r>
              <a:rPr lang="es-MX" sz="2200" dirty="0"/>
              <a:t>I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AutoNum type="alphaLcParenR"/>
            </a:pPr>
            <a:endParaRPr lang="es-MX" sz="2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8FE000-D687-9645-6801-8CA65E42B384}"/>
              </a:ext>
            </a:extLst>
          </p:cNvPr>
          <p:cNvSpPr txBox="1"/>
          <p:nvPr/>
        </p:nvSpPr>
        <p:spPr>
          <a:xfrm flipH="1">
            <a:off x="623882" y="1188220"/>
            <a:ext cx="104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r>
              <a:rPr lang="es-CO" dirty="0"/>
              <a:t>Liquidación de costos arranque – parada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EFA88FE-76DD-40CD-B4D2-FB6E4B159726}"/>
              </a:ext>
            </a:extLst>
          </p:cNvPr>
          <p:cNvSpPr txBox="1">
            <a:spLocks/>
          </p:cNvSpPr>
          <p:nvPr/>
        </p:nvSpPr>
        <p:spPr>
          <a:xfrm>
            <a:off x="7416800" y="120069"/>
            <a:ext cx="4618182" cy="69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Propuesta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E479D-C24F-FF1D-1226-67C98920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191" y="2252769"/>
            <a:ext cx="5038430" cy="3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74394" y="3273136"/>
            <a:ext cx="3454689" cy="833438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solidFill>
                  <a:srgbClr val="C00000"/>
                </a:solidFill>
                <a:latin typeface="Helvetica" pitchFamily="2" charset="0"/>
              </a:rPr>
              <a:t>¿Preguntas?</a:t>
            </a:r>
            <a:endParaRPr lang="es-CO" sz="4000" b="1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</p:spTree>
    <p:extLst>
      <p:ext uri="{BB962C8B-B14F-4D97-AF65-F5344CB8AC3E}">
        <p14:creationId xmlns:p14="http://schemas.microsoft.com/office/powerpoint/2010/main" val="19921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C074A5-394E-4EB2-A0E9-340A48960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9453" y="3257344"/>
            <a:ext cx="9938327" cy="2151063"/>
          </a:xfrm>
        </p:spPr>
        <p:txBody>
          <a:bodyPr>
            <a:noAutofit/>
          </a:bodyPr>
          <a:lstStyle/>
          <a:p>
            <a:pPr algn="l"/>
            <a:r>
              <a:rPr lang="es-ES" sz="4400" b="1" dirty="0">
                <a:solidFill>
                  <a:schemeClr val="bg1"/>
                </a:solidFill>
                <a:latin typeface="Helvetica" pitchFamily="2" charset="0"/>
              </a:rPr>
              <a:t>Taller </a:t>
            </a:r>
            <a:r>
              <a:rPr lang="es-ES" sz="3600" b="1" dirty="0">
                <a:solidFill>
                  <a:schemeClr val="bg1"/>
                </a:solidFill>
                <a:latin typeface="Helvetica" pitchFamily="2" charset="0"/>
              </a:rPr>
              <a:t>Proyecto de Resolución </a:t>
            </a:r>
            <a:br>
              <a:rPr lang="es-ES" sz="3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ES" sz="3600" b="1" dirty="0">
                <a:solidFill>
                  <a:schemeClr val="bg1"/>
                </a:solidFill>
                <a:latin typeface="Helvetica" pitchFamily="2" charset="0"/>
              </a:rPr>
              <a:t>CREG 701 048 de 2024</a:t>
            </a:r>
            <a:endParaRPr lang="es-CO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8A31378E-0DF2-37E4-0F12-6283FD64D19C}"/>
              </a:ext>
            </a:extLst>
          </p:cNvPr>
          <p:cNvSpPr txBox="1">
            <a:spLocks/>
          </p:cNvSpPr>
          <p:nvPr/>
        </p:nvSpPr>
        <p:spPr>
          <a:xfrm>
            <a:off x="480058" y="5200229"/>
            <a:ext cx="9418322" cy="1104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Remuneración Arranque – Parada</a:t>
            </a:r>
            <a:b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</a:b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Plantas térmicas</a:t>
            </a:r>
            <a:endParaRPr lang="es-CO" sz="40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5D17C99D-ED30-5A51-4234-87F34863F173}"/>
              </a:ext>
            </a:extLst>
          </p:cNvPr>
          <p:cNvSpPr txBox="1">
            <a:spLocks/>
          </p:cNvSpPr>
          <p:nvPr/>
        </p:nvSpPr>
        <p:spPr>
          <a:xfrm>
            <a:off x="480058" y="6184003"/>
            <a:ext cx="9418322" cy="479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i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21 de junio de 2024</a:t>
            </a:r>
            <a:endParaRPr lang="es-CO" sz="1800" i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46909" y="1970954"/>
            <a:ext cx="7683500" cy="326866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CO" sz="2800" dirty="0">
                <a:latin typeface="Helvetica" pitchFamily="2" charset="0"/>
                <a:ea typeface="+mj-ea"/>
                <a:cs typeface="+mj-cs"/>
              </a:rPr>
              <a:t>Antecedentes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MX" sz="2800" dirty="0">
                <a:latin typeface="Helvetica" pitchFamily="2" charset="0"/>
                <a:ea typeface="+mj-ea"/>
                <a:cs typeface="+mj-cs"/>
              </a:rPr>
              <a:t>Propuesta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MX" sz="2800" dirty="0">
                <a:latin typeface="Helvetica" pitchFamily="2" charset="0"/>
                <a:ea typeface="+mj-ea"/>
                <a:cs typeface="+mj-cs"/>
              </a:rPr>
              <a:t>Preguntas</a:t>
            </a:r>
            <a:endParaRPr lang="es-CO" sz="2800" dirty="0"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59163" y="120650"/>
            <a:ext cx="8732837" cy="919163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Contenido</a:t>
            </a:r>
            <a:r>
              <a:rPr lang="es-ES" sz="4000" b="1" dirty="0">
                <a:solidFill>
                  <a:srgbClr val="C00000"/>
                </a:solidFill>
                <a:latin typeface="Helvetica" pitchFamily="2" charset="0"/>
              </a:rPr>
              <a:t> </a:t>
            </a:r>
            <a:endParaRPr lang="es-CO" sz="4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65860" y="1931353"/>
            <a:ext cx="7683500" cy="326866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CO" sz="2800" dirty="0">
                <a:latin typeface="Helvetica" pitchFamily="2" charset="0"/>
                <a:ea typeface="+mj-ea"/>
                <a:cs typeface="+mj-cs"/>
              </a:rPr>
              <a:t>Antecedentes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  <a:ea typeface="+mj-ea"/>
                <a:cs typeface="+mj-cs"/>
              </a:rPr>
              <a:t>Propuesta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  <a:ea typeface="+mj-ea"/>
                <a:cs typeface="+mj-cs"/>
              </a:rPr>
              <a:t>Preguntas</a:t>
            </a:r>
            <a:endParaRPr lang="es-CO" sz="2800" dirty="0">
              <a:solidFill>
                <a:schemeClr val="bg1">
                  <a:lumMod val="85000"/>
                </a:schemeClr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59163" y="120650"/>
            <a:ext cx="8732837" cy="919163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Contenido 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</p:spTree>
    <p:extLst>
      <p:ext uri="{BB962C8B-B14F-4D97-AF65-F5344CB8AC3E}">
        <p14:creationId xmlns:p14="http://schemas.microsoft.com/office/powerpoint/2010/main" val="157803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44D68D-8CB5-B897-0539-44902A85282A}"/>
              </a:ext>
            </a:extLst>
          </p:cNvPr>
          <p:cNvSpPr txBox="1"/>
          <p:nvPr/>
        </p:nvSpPr>
        <p:spPr>
          <a:xfrm flipH="1">
            <a:off x="440744" y="1311364"/>
            <a:ext cx="10273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400" b="1" dirty="0"/>
              <a:t>Reconciliación positiva plantas térmicas (Res. CREG 034/2001)</a:t>
            </a:r>
          </a:p>
          <a:p>
            <a:pPr marL="714375" indent="-714375"/>
            <a:r>
              <a:rPr lang="es-CO" sz="1600" dirty="0"/>
              <a:t>	</a:t>
            </a:r>
          </a:p>
          <a:p>
            <a:pPr marL="357188" indent="-357188"/>
            <a:r>
              <a:rPr lang="es-CO" sz="2000" dirty="0"/>
              <a:t>	</a:t>
            </a:r>
            <a:r>
              <a:rPr lang="es-CO" dirty="0"/>
              <a:t>La reconciliación positiva se paga a aquellas plantas de generación que no salen en mérito en la bolsa pero que se despachan para atender restricciones del sistema. La resolución define para su remuneración la siguiente expresión: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94F87FE-150F-5DA3-4828-33E15E524BCC}"/>
              </a:ext>
            </a:extLst>
          </p:cNvPr>
          <p:cNvGrpSpPr/>
          <p:nvPr/>
        </p:nvGrpSpPr>
        <p:grpSpPr>
          <a:xfrm>
            <a:off x="613348" y="3035922"/>
            <a:ext cx="7639111" cy="3145101"/>
            <a:chOff x="1687769" y="3052789"/>
            <a:chExt cx="7380738" cy="2947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4132F550-2E33-65BC-7F9F-FE0898BEBFB1}"/>
                    </a:ext>
                  </a:extLst>
                </p:cNvPr>
                <p:cNvSpPr txBox="1"/>
                <p:nvPr/>
              </p:nvSpPr>
              <p:spPr>
                <a:xfrm>
                  <a:off x="1687769" y="3752993"/>
                  <a:ext cx="7380738" cy="6163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𝑀𝑖𝑛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𝐶𝑆𝐶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𝐶𝑇𝐶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𝐶𝑂𝑀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𝑂𝐶𝑉</m:t>
                                </m:r>
                              </m:e>
                            </m:d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𝑃𝐶𝐴𝑃</m:t>
                                </m:r>
                              </m:num>
                              <m:den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𝐺𝑆𝐴</m:t>
                                </m:r>
                              </m:den>
                            </m:f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𝑃𝑟𝑒𝑐𝑖𝑜𝑂𝑓𝑒𝑟𝑡𝑎𝑑𝑜</m:t>
                            </m:r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𝑃𝑎𝑟</m:t>
                                </m:r>
                              </m:num>
                              <m:den>
                                <m:r>
                                  <a:rPr lang="es-CO" b="0" i="1" smtClean="0">
                                    <a:latin typeface="Cambria Math" panose="02040503050406030204" pitchFamily="18" charset="0"/>
                                  </a:rPr>
                                  <m:t>𝐺𝑆𝐴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s-CO" dirty="0"/>
                </a:p>
              </p:txBody>
            </p:sp>
          </mc:Choice>
          <mc:Fallback xmlns="">
            <p:sp>
              <p:nvSpPr>
                <p:cNvPr id="3" name="CuadroTexto 2">
                  <a:extLst>
                    <a:ext uri="{FF2B5EF4-FFF2-40B4-BE49-F238E27FC236}">
                      <a16:creationId xmlns:a16="http://schemas.microsoft.com/office/drawing/2014/main" id="{4132F550-2E33-65BC-7F9F-FE0898BEB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769" y="3752993"/>
                  <a:ext cx="7380738" cy="6163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23C16E3-9E37-C5BA-7A26-7C7879023430}"/>
                </a:ext>
              </a:extLst>
            </p:cNvPr>
            <p:cNvSpPr txBox="1"/>
            <p:nvPr/>
          </p:nvSpPr>
          <p:spPr>
            <a:xfrm>
              <a:off x="1958651" y="4978616"/>
              <a:ext cx="93647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50" b="1"/>
                <a:t>C</a:t>
              </a:r>
              <a:r>
                <a:rPr lang="es-CO" sz="1050"/>
                <a:t>osto</a:t>
              </a:r>
            </a:p>
            <a:p>
              <a:r>
                <a:rPr lang="es-CO" sz="1050" b="1"/>
                <a:t>S</a:t>
              </a:r>
              <a:r>
                <a:rPr lang="es-CO" sz="1050"/>
                <a:t>uministro</a:t>
              </a:r>
            </a:p>
            <a:p>
              <a:r>
                <a:rPr lang="es-CO" sz="1050" b="1"/>
                <a:t>C</a:t>
              </a:r>
              <a:r>
                <a:rPr lang="es-CO" sz="1050"/>
                <a:t>ombustible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D3E975E-F05A-6088-A472-A561BAE3157E}"/>
                </a:ext>
              </a:extLst>
            </p:cNvPr>
            <p:cNvSpPr txBox="1"/>
            <p:nvPr/>
          </p:nvSpPr>
          <p:spPr>
            <a:xfrm>
              <a:off x="2954712" y="4978616"/>
              <a:ext cx="93647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50" b="1"/>
                <a:t>C</a:t>
              </a:r>
              <a:r>
                <a:rPr lang="es-CO" sz="1050"/>
                <a:t>osto</a:t>
              </a:r>
            </a:p>
            <a:p>
              <a:r>
                <a:rPr lang="es-CO" sz="1050" b="1"/>
                <a:t>T</a:t>
              </a:r>
              <a:r>
                <a:rPr lang="es-CO" sz="1050"/>
                <a:t>ransporte</a:t>
              </a:r>
            </a:p>
            <a:p>
              <a:r>
                <a:rPr lang="es-CO" sz="1050" b="1"/>
                <a:t>C</a:t>
              </a:r>
              <a:r>
                <a:rPr lang="es-CO" sz="1050"/>
                <a:t>ombustible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B7AC8C5-CFA1-BEF6-1B0D-FA63B284274B}"/>
                </a:ext>
              </a:extLst>
            </p:cNvPr>
            <p:cNvSpPr txBox="1"/>
            <p:nvPr/>
          </p:nvSpPr>
          <p:spPr>
            <a:xfrm>
              <a:off x="3859135" y="4969555"/>
              <a:ext cx="107112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50" b="1"/>
                <a:t>C</a:t>
              </a:r>
              <a:r>
                <a:rPr lang="es-CO" sz="1050"/>
                <a:t>osto</a:t>
              </a:r>
            </a:p>
            <a:p>
              <a:r>
                <a:rPr lang="es-CO" sz="1050" b="1"/>
                <a:t>O</a:t>
              </a:r>
              <a:r>
                <a:rPr lang="es-CO" sz="1050"/>
                <a:t>peración y</a:t>
              </a:r>
            </a:p>
            <a:p>
              <a:r>
                <a:rPr lang="es-CO" sz="1050" b="1"/>
                <a:t>M</a:t>
              </a:r>
              <a:r>
                <a:rPr lang="es-CO" sz="1050"/>
                <a:t>antenimiento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E54F5DE-7E5C-AD4B-ADCF-07CFB5ED430B}"/>
                </a:ext>
              </a:extLst>
            </p:cNvPr>
            <p:cNvSpPr txBox="1"/>
            <p:nvPr/>
          </p:nvSpPr>
          <p:spPr>
            <a:xfrm>
              <a:off x="4930262" y="4938793"/>
              <a:ext cx="9364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 b="1" dirty="0"/>
                <a:t>O</a:t>
              </a:r>
              <a:r>
                <a:rPr lang="es-CO" sz="1050" dirty="0"/>
                <a:t>tros</a:t>
              </a:r>
            </a:p>
            <a:p>
              <a:r>
                <a:rPr lang="es-CO" sz="1050" b="1" dirty="0"/>
                <a:t>C</a:t>
              </a:r>
              <a:r>
                <a:rPr lang="es-CO" sz="1050" dirty="0"/>
                <a:t>ostos</a:t>
              </a:r>
            </a:p>
            <a:p>
              <a:r>
                <a:rPr lang="es-CO" sz="1050" b="1" dirty="0"/>
                <a:t>V</a:t>
              </a:r>
              <a:r>
                <a:rPr lang="es-CO" sz="1050" dirty="0"/>
                <a:t>ariables</a:t>
              </a:r>
            </a:p>
            <a:p>
              <a:r>
                <a:rPr lang="es-CO" sz="1050" dirty="0"/>
                <a:t>(CERE, Fazni, Ley 99, AGC)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5818993-DE1B-AA93-AF66-556F13A67DEE}"/>
                </a:ext>
              </a:extLst>
            </p:cNvPr>
            <p:cNvSpPr txBox="1"/>
            <p:nvPr/>
          </p:nvSpPr>
          <p:spPr>
            <a:xfrm>
              <a:off x="5659420" y="3052789"/>
              <a:ext cx="9364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/>
                <a:t>Precio AP reconocido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88334BA-3082-AFDA-935F-308074F706C3}"/>
                </a:ext>
              </a:extLst>
            </p:cNvPr>
            <p:cNvSpPr txBox="1"/>
            <p:nvPr/>
          </p:nvSpPr>
          <p:spPr>
            <a:xfrm>
              <a:off x="5930612" y="5121955"/>
              <a:ext cx="9364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 b="1"/>
                <a:t>G</a:t>
              </a:r>
              <a:r>
                <a:rPr lang="es-CO" sz="1050"/>
                <a:t>eneración</a:t>
              </a:r>
            </a:p>
            <a:p>
              <a:r>
                <a:rPr lang="es-CO" sz="1050" b="1"/>
                <a:t>S</a:t>
              </a:r>
              <a:r>
                <a:rPr lang="es-CO" sz="1050"/>
                <a:t>eguridad</a:t>
              </a:r>
            </a:p>
            <a:p>
              <a:r>
                <a:rPr lang="es-CO" sz="1050" b="1"/>
                <a:t>A</a:t>
              </a:r>
              <a:r>
                <a:rPr lang="es-CO" sz="1050"/>
                <a:t>sociada al arranque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FD7EDD8-8E85-3E1F-044F-42E162E6DDD4}"/>
                </a:ext>
              </a:extLst>
            </p:cNvPr>
            <p:cNvSpPr txBox="1"/>
            <p:nvPr/>
          </p:nvSpPr>
          <p:spPr>
            <a:xfrm>
              <a:off x="8075559" y="3052789"/>
              <a:ext cx="9364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/>
                <a:t>Precio AP ofertado</a:t>
              </a:r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AA90C98A-B65A-E651-F4E3-B1AE98D5419D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6127657" y="3468287"/>
              <a:ext cx="1" cy="284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17AE78D-3EDC-0B40-AC0F-D0B198C60ED5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426889" y="4220862"/>
              <a:ext cx="635733" cy="757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BAFE2F12-DDF6-8E48-BE60-4AD0D1E853EA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3422950" y="4275210"/>
              <a:ext cx="372310" cy="703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93468DC-298C-949E-F894-DCB2FA540707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4394699" y="4220862"/>
              <a:ext cx="128733" cy="748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BF0E52B1-2586-429C-9983-60A6D08B6034}"/>
                </a:ext>
              </a:extLst>
            </p:cNvPr>
            <p:cNvCxnSpPr>
              <a:stCxn id="10" idx="0"/>
              <a:endCxn id="3" idx="2"/>
            </p:cNvCxnSpPr>
            <p:nvPr/>
          </p:nvCxnSpPr>
          <p:spPr>
            <a:xfrm flipH="1" flipV="1">
              <a:off x="5378138" y="4369380"/>
              <a:ext cx="20362" cy="569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8F5F718E-5F63-6344-40DA-0E51550C951A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6127657" y="4369380"/>
              <a:ext cx="271193" cy="752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C581A5BB-6807-100A-2002-830E9A0FF83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8543797" y="3468287"/>
              <a:ext cx="0" cy="284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8761D98D-D818-A48E-CFD5-FD84DB9603CF}"/>
              </a:ext>
            </a:extLst>
          </p:cNvPr>
          <p:cNvSpPr txBox="1">
            <a:spLocks/>
          </p:cNvSpPr>
          <p:nvPr/>
        </p:nvSpPr>
        <p:spPr>
          <a:xfrm>
            <a:off x="2036330" y="103987"/>
            <a:ext cx="10072947" cy="756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Antecedentes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91A9C404-3FA9-DD0B-B801-C207BAA11B18}"/>
              </a:ext>
            </a:extLst>
          </p:cNvPr>
          <p:cNvSpPr/>
          <p:nvPr/>
        </p:nvSpPr>
        <p:spPr>
          <a:xfrm>
            <a:off x="8314130" y="3075295"/>
            <a:ext cx="3564173" cy="32125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dirty="0"/>
              <a:t>En la Res. 034 se tienen definidos el PCAP y Par por configuración y tipo de combustible.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dirty="0"/>
              <a:t>El </a:t>
            </a:r>
            <a:r>
              <a:rPr lang="es-MX" b="1" dirty="0"/>
              <a:t>PCAP </a:t>
            </a:r>
            <a:r>
              <a:rPr lang="es-MX" dirty="0"/>
              <a:t>corresponde a la primera declaración de Par y se actualizada con IPP.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dirty="0"/>
              <a:t>El </a:t>
            </a:r>
            <a:r>
              <a:rPr lang="es-MX" b="1" dirty="0"/>
              <a:t>Par</a:t>
            </a:r>
            <a:r>
              <a:rPr lang="es-MX" dirty="0"/>
              <a:t> se actualiza trimestralmente.</a:t>
            </a:r>
          </a:p>
        </p:txBody>
      </p:sp>
    </p:spTree>
    <p:extLst>
      <p:ext uri="{BB962C8B-B14F-4D97-AF65-F5344CB8AC3E}">
        <p14:creationId xmlns:p14="http://schemas.microsoft.com/office/powerpoint/2010/main" val="1181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44D68D-8CB5-B897-0539-44902A85282A}"/>
              </a:ext>
            </a:extLst>
          </p:cNvPr>
          <p:cNvSpPr txBox="1"/>
          <p:nvPr/>
        </p:nvSpPr>
        <p:spPr>
          <a:xfrm flipH="1">
            <a:off x="833992" y="1178759"/>
            <a:ext cx="9926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2. Resolución CREG 101 028 de 2022</a:t>
            </a:r>
          </a:p>
          <a:p>
            <a:pPr marL="714375" indent="-714375"/>
            <a:endParaRPr lang="es-CO" dirty="0"/>
          </a:p>
          <a:p>
            <a:r>
              <a:rPr lang="es-CO" dirty="0"/>
              <a:t>La Resolución CREG 101 028 de 2022 realizó ajustes al despacho para lo cual los agentes con plantas térmicas declaran las configuraciones, los precios de arranque – parada por unidad y estado térmico: frio, tibio y caliente para cada combustible con que opere la planta.</a:t>
            </a:r>
            <a:endParaRPr lang="es-CO" sz="2000" dirty="0"/>
          </a:p>
        </p:txBody>
      </p:sp>
      <p:grpSp>
        <p:nvGrpSpPr>
          <p:cNvPr id="14" name="Grupo 4">
            <a:extLst>
              <a:ext uri="{FF2B5EF4-FFF2-40B4-BE49-F238E27FC236}">
                <a16:creationId xmlns:a16="http://schemas.microsoft.com/office/drawing/2014/main" id="{F4F165A7-773F-2F66-D0DF-39E1218EDBE3}"/>
              </a:ext>
            </a:extLst>
          </p:cNvPr>
          <p:cNvGrpSpPr>
            <a:grpSpLocks/>
          </p:cNvGrpSpPr>
          <p:nvPr/>
        </p:nvGrpSpPr>
        <p:grpSpPr bwMode="auto">
          <a:xfrm>
            <a:off x="923987" y="3352994"/>
            <a:ext cx="4477752" cy="2971800"/>
            <a:chOff x="585539" y="1434105"/>
            <a:chExt cx="3324723" cy="1910017"/>
          </a:xfrm>
        </p:grpSpPr>
        <p:sp>
          <p:nvSpPr>
            <p:cNvPr id="16" name="Triángulo isósceles 15">
              <a:extLst>
                <a:ext uri="{FF2B5EF4-FFF2-40B4-BE49-F238E27FC236}">
                  <a16:creationId xmlns:a16="http://schemas.microsoft.com/office/drawing/2014/main" id="{FC83CE64-9D42-FD9A-4B3F-61587D8AB9FE}"/>
                </a:ext>
              </a:extLst>
            </p:cNvPr>
            <p:cNvSpPr/>
            <p:nvPr/>
          </p:nvSpPr>
          <p:spPr>
            <a:xfrm rot="5400000">
              <a:off x="786067" y="1694787"/>
              <a:ext cx="717878" cy="55746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100" b="1"/>
                <a:t>TG1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FC10C6ED-25DD-4357-79DD-ED671E78278A}"/>
                </a:ext>
              </a:extLst>
            </p:cNvPr>
            <p:cNvCxnSpPr>
              <a:stCxn id="16" idx="0"/>
              <a:endCxn id="38" idx="2"/>
            </p:cNvCxnSpPr>
            <p:nvPr/>
          </p:nvCxnSpPr>
          <p:spPr>
            <a:xfrm>
              <a:off x="1423876" y="1973847"/>
              <a:ext cx="149266" cy="20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7C908C63-B372-0812-7E12-A04E45F49E5D}"/>
                </a:ext>
              </a:extLst>
            </p:cNvPr>
            <p:cNvCxnSpPr>
              <a:endCxn id="16" idx="3"/>
            </p:cNvCxnSpPr>
            <p:nvPr/>
          </p:nvCxnSpPr>
          <p:spPr>
            <a:xfrm>
              <a:off x="585539" y="1973847"/>
              <a:ext cx="280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BF50AF79-0128-AFA4-11E3-99BEFB1EFA7F}"/>
                </a:ext>
              </a:extLst>
            </p:cNvPr>
            <p:cNvSpPr/>
            <p:nvPr/>
          </p:nvSpPr>
          <p:spPr>
            <a:xfrm rot="5400000">
              <a:off x="769412" y="2553370"/>
              <a:ext cx="728038" cy="5614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100" b="1"/>
                <a:t>TG2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B6E47F2-995F-E50F-2CDC-AC9756B3EA69}"/>
                </a:ext>
              </a:extLst>
            </p:cNvPr>
            <p:cNvSpPr/>
            <p:nvPr/>
          </p:nvSpPr>
          <p:spPr>
            <a:xfrm>
              <a:off x="1634484" y="2557521"/>
              <a:ext cx="505046" cy="529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b="1"/>
                <a:t>G2</a:t>
              </a: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1CBF22F-C4D9-A046-3953-75BF80986913}"/>
                </a:ext>
              </a:extLst>
            </p:cNvPr>
            <p:cNvCxnSpPr>
              <a:stCxn id="22" idx="0"/>
              <a:endCxn id="24" idx="2"/>
            </p:cNvCxnSpPr>
            <p:nvPr/>
          </p:nvCxnSpPr>
          <p:spPr>
            <a:xfrm flipV="1">
              <a:off x="1413653" y="2821116"/>
              <a:ext cx="220830" cy="125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928E369-C3A3-A231-F25C-5180563E8178}"/>
                </a:ext>
              </a:extLst>
            </p:cNvPr>
            <p:cNvCxnSpPr>
              <a:endCxn id="22" idx="3"/>
            </p:cNvCxnSpPr>
            <p:nvPr/>
          </p:nvCxnSpPr>
          <p:spPr>
            <a:xfrm>
              <a:off x="585539" y="2821116"/>
              <a:ext cx="267860" cy="125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ángulo isósceles 28">
              <a:extLst>
                <a:ext uri="{FF2B5EF4-FFF2-40B4-BE49-F238E27FC236}">
                  <a16:creationId xmlns:a16="http://schemas.microsoft.com/office/drawing/2014/main" id="{CEA6AAE5-3BD6-744A-4C52-9C56464812C3}"/>
                </a:ext>
              </a:extLst>
            </p:cNvPr>
            <p:cNvSpPr/>
            <p:nvPr/>
          </p:nvSpPr>
          <p:spPr>
            <a:xfrm rot="5400000">
              <a:off x="2369145" y="2129336"/>
              <a:ext cx="846100" cy="5382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100" b="1"/>
                <a:t>TV1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D3303C2-A97C-2D03-F603-5334695C4D33}"/>
                </a:ext>
              </a:extLst>
            </p:cNvPr>
            <p:cNvSpPr/>
            <p:nvPr/>
          </p:nvSpPr>
          <p:spPr>
            <a:xfrm>
              <a:off x="3305023" y="2132841"/>
              <a:ext cx="505048" cy="529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b="1"/>
                <a:t>G3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514796AC-6F6F-23BF-D38C-88A78C566D11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>
              <a:off x="3061702" y="2398527"/>
              <a:ext cx="2433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16">
              <a:extLst>
                <a:ext uri="{FF2B5EF4-FFF2-40B4-BE49-F238E27FC236}">
                  <a16:creationId xmlns:a16="http://schemas.microsoft.com/office/drawing/2014/main" id="{D1362E76-0E95-40E0-8D90-72E9DBD96594}"/>
                </a:ext>
              </a:extLst>
            </p:cNvPr>
            <p:cNvCxnSpPr>
              <a:stCxn id="16" idx="1"/>
            </p:cNvCxnSpPr>
            <p:nvPr/>
          </p:nvCxnSpPr>
          <p:spPr>
            <a:xfrm rot="5400000" flipH="1" flipV="1">
              <a:off x="1640108" y="1073680"/>
              <a:ext cx="225939" cy="1214567"/>
            </a:xfrm>
            <a:prstGeom prst="bentConnector2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angular 17">
              <a:extLst>
                <a:ext uri="{FF2B5EF4-FFF2-40B4-BE49-F238E27FC236}">
                  <a16:creationId xmlns:a16="http://schemas.microsoft.com/office/drawing/2014/main" id="{FD9CC091-A85C-C938-7CC5-79E1446B0D01}"/>
                </a:ext>
              </a:extLst>
            </p:cNvPr>
            <p:cNvCxnSpPr>
              <a:stCxn id="22" idx="1"/>
            </p:cNvCxnSpPr>
            <p:nvPr/>
          </p:nvCxnSpPr>
          <p:spPr>
            <a:xfrm rot="5400000" flipH="1" flipV="1">
              <a:off x="1726342" y="1864288"/>
              <a:ext cx="194559" cy="1380190"/>
            </a:xfrm>
            <a:prstGeom prst="bentConnector2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555DC6DE-55E1-6459-9EBC-46628520AC35}"/>
                </a:ext>
              </a:extLst>
            </p:cNvPr>
            <p:cNvCxnSpPr/>
            <p:nvPr/>
          </p:nvCxnSpPr>
          <p:spPr>
            <a:xfrm>
              <a:off x="2360360" y="1551258"/>
              <a:ext cx="0" cy="91839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1867B73B-4F86-7B49-CC5C-67347028F534}"/>
                </a:ext>
              </a:extLst>
            </p:cNvPr>
            <p:cNvSpPr/>
            <p:nvPr/>
          </p:nvSpPr>
          <p:spPr>
            <a:xfrm>
              <a:off x="585539" y="1434105"/>
              <a:ext cx="3324723" cy="1910017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3600"/>
            </a:p>
          </p:txBody>
        </p:sp>
        <p:sp>
          <p:nvSpPr>
            <p:cNvPr id="37" name="CuadroTexto 21">
              <a:extLst>
                <a:ext uri="{FF2B5EF4-FFF2-40B4-BE49-F238E27FC236}">
                  <a16:creationId xmlns:a16="http://schemas.microsoft.com/office/drawing/2014/main" id="{D2D568A6-5150-B1D2-349A-AFB3272D9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260" y="2819083"/>
              <a:ext cx="1158329" cy="49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rgbClr val="376092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100" dirty="0">
                  <a:solidFill>
                    <a:schemeClr val="tx1"/>
                  </a:solidFill>
                </a:rPr>
                <a:t>Planta / Configuración 1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100" dirty="0">
                  <a:solidFill>
                    <a:schemeClr val="tx1"/>
                  </a:solidFill>
                </a:rPr>
                <a:t>CEN 150 MW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100" dirty="0">
                  <a:solidFill>
                    <a:schemeClr val="tx1"/>
                  </a:solidFill>
                </a:rPr>
                <a:t>Mínimo Técnico 50 MW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s-CO" sz="1100" dirty="0">
                  <a:solidFill>
                    <a:schemeClr val="tx1"/>
                  </a:solidFill>
                </a:rPr>
                <a:t>Combustible GN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D0A95DE6-AFC9-9B24-D75E-16B2ECB997E1}"/>
                </a:ext>
              </a:extLst>
            </p:cNvPr>
            <p:cNvSpPr/>
            <p:nvPr/>
          </p:nvSpPr>
          <p:spPr>
            <a:xfrm>
              <a:off x="1573142" y="1710252"/>
              <a:ext cx="505046" cy="529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b="1"/>
                <a:t>G1</a:t>
              </a:r>
            </a:p>
          </p:txBody>
        </p:sp>
      </p:grp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21F81453-39AF-4D1C-B057-2600AF4A4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53639"/>
              </p:ext>
            </p:extLst>
          </p:nvPr>
        </p:nvGraphicFramePr>
        <p:xfrm>
          <a:off x="6300202" y="3600754"/>
          <a:ext cx="4608005" cy="272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Conf.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r>
                        <a:rPr lang="es-CO" sz="1800"/>
                        <a:t>TG1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r>
                        <a:rPr lang="es-CO" sz="1800"/>
                        <a:t>TG2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r>
                        <a:rPr lang="es-CO" sz="1800"/>
                        <a:t>TV1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MW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Uno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300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Dos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200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Tres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200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 dirty="0"/>
                        <a:t>Cuatro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200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Cinco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559">
                <a:tc>
                  <a:txBody>
                    <a:bodyPr/>
                    <a:lstStyle/>
                    <a:p>
                      <a:r>
                        <a:rPr lang="es-CO" sz="1800"/>
                        <a:t>Seis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1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/>
                        <a:t>0</a:t>
                      </a: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100</a:t>
                      </a:r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ítulo 1">
            <a:extLst>
              <a:ext uri="{FF2B5EF4-FFF2-40B4-BE49-F238E27FC236}">
                <a16:creationId xmlns:a16="http://schemas.microsoft.com/office/drawing/2014/main" id="{0E8B7FCB-A63B-4C04-9F14-D1EFA986FB4F}"/>
              </a:ext>
            </a:extLst>
          </p:cNvPr>
          <p:cNvSpPr txBox="1">
            <a:spLocks/>
          </p:cNvSpPr>
          <p:nvPr/>
        </p:nvSpPr>
        <p:spPr>
          <a:xfrm>
            <a:off x="2036330" y="103987"/>
            <a:ext cx="10072947" cy="756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Antecedentes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44D68D-8CB5-B897-0539-44902A85282A}"/>
              </a:ext>
            </a:extLst>
          </p:cNvPr>
          <p:cNvSpPr txBox="1"/>
          <p:nvPr/>
        </p:nvSpPr>
        <p:spPr>
          <a:xfrm flipH="1">
            <a:off x="478346" y="1170688"/>
            <a:ext cx="104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3. Precio de Bolsa – Aplicación Decreto 929 de 2023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88322CD-A1DB-5304-3AFF-EAF136394628}"/>
              </a:ext>
            </a:extLst>
          </p:cNvPr>
          <p:cNvCxnSpPr/>
          <p:nvPr/>
        </p:nvCxnSpPr>
        <p:spPr>
          <a:xfrm flipV="1">
            <a:off x="6919800" y="2394878"/>
            <a:ext cx="0" cy="278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EED5BF5-57BF-53C6-DFA8-6E92F3D290E9}"/>
              </a:ext>
            </a:extLst>
          </p:cNvPr>
          <p:cNvCxnSpPr/>
          <p:nvPr/>
        </p:nvCxnSpPr>
        <p:spPr>
          <a:xfrm>
            <a:off x="6645480" y="4847656"/>
            <a:ext cx="4328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E1D293-C522-A970-D7D4-E76C31724413}"/>
              </a:ext>
            </a:extLst>
          </p:cNvPr>
          <p:cNvSpPr txBox="1"/>
          <p:nvPr/>
        </p:nvSpPr>
        <p:spPr>
          <a:xfrm rot="16200000">
            <a:off x="6522288" y="240509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/>
              <a:t>MW</a:t>
            </a:r>
            <a:endParaRPr lang="es-CO" sz="12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C1AE5E-213C-0EBC-C864-5D7B3391937F}"/>
              </a:ext>
            </a:extLst>
          </p:cNvPr>
          <p:cNvSpPr txBox="1"/>
          <p:nvPr/>
        </p:nvSpPr>
        <p:spPr>
          <a:xfrm>
            <a:off x="10973639" y="490171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/>
              <a:t>h</a:t>
            </a:r>
            <a:endParaRPr lang="es-CO" sz="120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DD097BC-7F9D-49A3-E229-1D551797AA34}"/>
              </a:ext>
            </a:extLst>
          </p:cNvPr>
          <p:cNvSpPr/>
          <p:nvPr/>
        </p:nvSpPr>
        <p:spPr>
          <a:xfrm>
            <a:off x="7285560" y="2543590"/>
            <a:ext cx="3414150" cy="1233647"/>
          </a:xfrm>
          <a:custGeom>
            <a:avLst/>
            <a:gdLst>
              <a:gd name="connsiteX0" fmla="*/ 0 w 3414150"/>
              <a:gd name="connsiteY0" fmla="*/ 1233647 h 1233647"/>
              <a:gd name="connsiteX1" fmla="*/ 619760 w 3414150"/>
              <a:gd name="connsiteY1" fmla="*/ 634207 h 1233647"/>
              <a:gd name="connsiteX2" fmla="*/ 1330960 w 3414150"/>
              <a:gd name="connsiteY2" fmla="*/ 959327 h 1233647"/>
              <a:gd name="connsiteX3" fmla="*/ 2265680 w 3414150"/>
              <a:gd name="connsiteY3" fmla="*/ 644367 h 1233647"/>
              <a:gd name="connsiteX4" fmla="*/ 2661920 w 3414150"/>
              <a:gd name="connsiteY4" fmla="*/ 4287 h 1233647"/>
              <a:gd name="connsiteX5" fmla="*/ 3291840 w 3414150"/>
              <a:gd name="connsiteY5" fmla="*/ 989807 h 1233647"/>
              <a:gd name="connsiteX6" fmla="*/ 3413760 w 3414150"/>
              <a:gd name="connsiteY6" fmla="*/ 1121887 h 123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150" h="1233647">
                <a:moveTo>
                  <a:pt x="0" y="1233647"/>
                </a:moveTo>
                <a:cubicBezTo>
                  <a:pt x="198966" y="956787"/>
                  <a:pt x="397933" y="679927"/>
                  <a:pt x="619760" y="634207"/>
                </a:cubicBezTo>
                <a:cubicBezTo>
                  <a:pt x="841587" y="588487"/>
                  <a:pt x="1056640" y="957634"/>
                  <a:pt x="1330960" y="959327"/>
                </a:cubicBezTo>
                <a:cubicBezTo>
                  <a:pt x="1605280" y="961020"/>
                  <a:pt x="2043853" y="803540"/>
                  <a:pt x="2265680" y="644367"/>
                </a:cubicBezTo>
                <a:cubicBezTo>
                  <a:pt x="2487507" y="485194"/>
                  <a:pt x="2490894" y="-53286"/>
                  <a:pt x="2661920" y="4287"/>
                </a:cubicBezTo>
                <a:cubicBezTo>
                  <a:pt x="2832946" y="61860"/>
                  <a:pt x="3166533" y="803540"/>
                  <a:pt x="3291840" y="989807"/>
                </a:cubicBezTo>
                <a:cubicBezTo>
                  <a:pt x="3417147" y="1176074"/>
                  <a:pt x="3415453" y="1148980"/>
                  <a:pt x="3413760" y="1121887"/>
                </a:cubicBezTo>
              </a:path>
            </a:pathLst>
          </a:cu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D51E9A-085A-D04E-48A5-0745ED19FBBA}"/>
              </a:ext>
            </a:extLst>
          </p:cNvPr>
          <p:cNvSpPr txBox="1"/>
          <p:nvPr/>
        </p:nvSpPr>
        <p:spPr>
          <a:xfrm>
            <a:off x="10383315" y="2321632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/>
              <a:t>MPO</a:t>
            </a:r>
            <a:endParaRPr lang="es-CO" sz="140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8311DA15-F81C-1C05-A65A-4C7E036E8B2C}"/>
              </a:ext>
            </a:extLst>
          </p:cNvPr>
          <p:cNvSpPr/>
          <p:nvPr/>
        </p:nvSpPr>
        <p:spPr>
          <a:xfrm>
            <a:off x="7281843" y="2495270"/>
            <a:ext cx="3414150" cy="1233647"/>
          </a:xfrm>
          <a:custGeom>
            <a:avLst/>
            <a:gdLst>
              <a:gd name="connsiteX0" fmla="*/ 0 w 3414150"/>
              <a:gd name="connsiteY0" fmla="*/ 1233647 h 1233647"/>
              <a:gd name="connsiteX1" fmla="*/ 619760 w 3414150"/>
              <a:gd name="connsiteY1" fmla="*/ 634207 h 1233647"/>
              <a:gd name="connsiteX2" fmla="*/ 1330960 w 3414150"/>
              <a:gd name="connsiteY2" fmla="*/ 959327 h 1233647"/>
              <a:gd name="connsiteX3" fmla="*/ 2265680 w 3414150"/>
              <a:gd name="connsiteY3" fmla="*/ 644367 h 1233647"/>
              <a:gd name="connsiteX4" fmla="*/ 2661920 w 3414150"/>
              <a:gd name="connsiteY4" fmla="*/ 4287 h 1233647"/>
              <a:gd name="connsiteX5" fmla="*/ 3291840 w 3414150"/>
              <a:gd name="connsiteY5" fmla="*/ 989807 h 1233647"/>
              <a:gd name="connsiteX6" fmla="*/ 3413760 w 3414150"/>
              <a:gd name="connsiteY6" fmla="*/ 1121887 h 123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150" h="1233647">
                <a:moveTo>
                  <a:pt x="0" y="1233647"/>
                </a:moveTo>
                <a:cubicBezTo>
                  <a:pt x="198966" y="956787"/>
                  <a:pt x="397933" y="679927"/>
                  <a:pt x="619760" y="634207"/>
                </a:cubicBezTo>
                <a:cubicBezTo>
                  <a:pt x="841587" y="588487"/>
                  <a:pt x="1056640" y="957634"/>
                  <a:pt x="1330960" y="959327"/>
                </a:cubicBezTo>
                <a:cubicBezTo>
                  <a:pt x="1605280" y="961020"/>
                  <a:pt x="2043853" y="803540"/>
                  <a:pt x="2265680" y="644367"/>
                </a:cubicBezTo>
                <a:cubicBezTo>
                  <a:pt x="2487507" y="485194"/>
                  <a:pt x="2490894" y="-53286"/>
                  <a:pt x="2661920" y="4287"/>
                </a:cubicBezTo>
                <a:cubicBezTo>
                  <a:pt x="2832946" y="61860"/>
                  <a:pt x="3166533" y="803540"/>
                  <a:pt x="3291840" y="989807"/>
                </a:cubicBezTo>
                <a:cubicBezTo>
                  <a:pt x="3417147" y="1176074"/>
                  <a:pt x="3415453" y="1148980"/>
                  <a:pt x="3413760" y="1121887"/>
                </a:cubicBezTo>
              </a:path>
            </a:pathLst>
          </a:cu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A302280-A037-271E-7FDA-EF7CFE2BAE4C}"/>
              </a:ext>
            </a:extLst>
          </p:cNvPr>
          <p:cNvCxnSpPr>
            <a:stCxn id="13" idx="1"/>
          </p:cNvCxnSpPr>
          <p:nvPr/>
        </p:nvCxnSpPr>
        <p:spPr>
          <a:xfrm flipH="1">
            <a:off x="10167476" y="2475521"/>
            <a:ext cx="215839" cy="35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9623BD-9A75-5022-1409-7DF2B4C5D672}"/>
              </a:ext>
            </a:extLst>
          </p:cNvPr>
          <p:cNvSpPr txBox="1"/>
          <p:nvPr/>
        </p:nvSpPr>
        <p:spPr>
          <a:xfrm>
            <a:off x="10086599" y="2042701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/>
              <a:t>Δ</a:t>
            </a:r>
            <a:r>
              <a:rPr lang="es-MX" sz="1400"/>
              <a:t>I</a:t>
            </a:r>
            <a:endParaRPr lang="es-CO" sz="140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E489254-1B94-F5A9-75C8-180769AFE101}"/>
              </a:ext>
            </a:extLst>
          </p:cNvPr>
          <p:cNvCxnSpPr>
            <a:cxnSpLocks/>
            <a:endCxn id="14" idx="4"/>
          </p:cNvCxnSpPr>
          <p:nvPr/>
        </p:nvCxnSpPr>
        <p:spPr>
          <a:xfrm flipH="1">
            <a:off x="9943763" y="2296331"/>
            <a:ext cx="194090" cy="203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7A3083-FB3D-00B2-0F0C-E637A8B51101}"/>
              </a:ext>
            </a:extLst>
          </p:cNvPr>
          <p:cNvSpPr txBox="1"/>
          <p:nvPr/>
        </p:nvSpPr>
        <p:spPr>
          <a:xfrm>
            <a:off x="7309528" y="1763041"/>
            <a:ext cx="22709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/>
              <a:t>P. Bolsa = MPO + </a:t>
            </a:r>
            <a:r>
              <a:rPr lang="el-GR"/>
              <a:t>Δ</a:t>
            </a:r>
            <a:r>
              <a:rPr lang="es-MX"/>
              <a:t>I</a:t>
            </a:r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0043131-0D5B-FD36-604C-CE8D75D6F94E}"/>
              </a:ext>
            </a:extLst>
          </p:cNvPr>
          <p:cNvSpPr/>
          <p:nvPr/>
        </p:nvSpPr>
        <p:spPr>
          <a:xfrm>
            <a:off x="7788110" y="4530930"/>
            <a:ext cx="278773" cy="3090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F748D2-623F-62DB-0796-D4D83DB468EA}"/>
              </a:ext>
            </a:extLst>
          </p:cNvPr>
          <p:cNvSpPr/>
          <p:nvPr/>
        </p:nvSpPr>
        <p:spPr>
          <a:xfrm>
            <a:off x="7788110" y="4122337"/>
            <a:ext cx="278773" cy="4085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AC9C37-3F89-39D6-E44D-B9626AED416E}"/>
              </a:ext>
            </a:extLst>
          </p:cNvPr>
          <p:cNvSpPr/>
          <p:nvPr/>
        </p:nvSpPr>
        <p:spPr>
          <a:xfrm>
            <a:off x="7784396" y="3805611"/>
            <a:ext cx="278773" cy="3090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7EF4E07-52E9-BE7E-824E-249B8BFC039C}"/>
              </a:ext>
            </a:extLst>
          </p:cNvPr>
          <p:cNvSpPr/>
          <p:nvPr/>
        </p:nvSpPr>
        <p:spPr>
          <a:xfrm>
            <a:off x="7784396" y="3493375"/>
            <a:ext cx="278773" cy="3090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9F83831-531F-FECE-5932-A8FF66B985B5}"/>
              </a:ext>
            </a:extLst>
          </p:cNvPr>
          <p:cNvSpPr/>
          <p:nvPr/>
        </p:nvSpPr>
        <p:spPr>
          <a:xfrm>
            <a:off x="7784395" y="3181141"/>
            <a:ext cx="278773" cy="3090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C4205D9-66CD-79FE-32F3-B32025C228D8}"/>
              </a:ext>
            </a:extLst>
          </p:cNvPr>
          <p:cNvCxnSpPr>
            <a:cxnSpLocks/>
          </p:cNvCxnSpPr>
          <p:nvPr/>
        </p:nvCxnSpPr>
        <p:spPr>
          <a:xfrm flipH="1" flipV="1">
            <a:off x="7788110" y="2932490"/>
            <a:ext cx="178418" cy="45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A489A3-A817-F7D8-4FDD-8C48C8B2E9FA}"/>
              </a:ext>
            </a:extLst>
          </p:cNvPr>
          <p:cNvSpPr txBox="1"/>
          <p:nvPr/>
        </p:nvSpPr>
        <p:spPr>
          <a:xfrm>
            <a:off x="7106017" y="2557291"/>
            <a:ext cx="1798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/>
              <a:t>MPO: Oferta último recurso despachado</a:t>
            </a:r>
            <a:endParaRPr lang="es-CO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F6CD05F-665B-EA09-6513-DDB854493F50}"/>
                  </a:ext>
                </a:extLst>
              </p:cNvPr>
              <p:cNvSpPr txBox="1"/>
              <p:nvPr/>
            </p:nvSpPr>
            <p:spPr>
              <a:xfrm>
                <a:off x="5583521" y="6085104"/>
                <a:ext cx="5674759" cy="387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C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C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𝐺𝑒𝑛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𝐼𝑑𝑒𝑎𝑙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𝑂𝑓𝑒𝑟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+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𝑃𝑎𝑟</m:t>
                              </m:r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𝐺𝑒𝑛</m:t>
                                  </m:r>
                                  <m: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𝐼𝑑𝑒𝑎𝑙</m:t>
                                  </m:r>
                                  <m: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s-C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𝑀𝑃𝑂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C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𝐷𝑒𝑚𝑎𝑛𝑑𝑎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CO" sz="120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F6CD05F-665B-EA09-6513-DDB854493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21" y="6085104"/>
                <a:ext cx="5674759" cy="387286"/>
              </a:xfrm>
              <a:prstGeom prst="rect">
                <a:avLst/>
              </a:prstGeom>
              <a:blipFill>
                <a:blip r:embed="rId3"/>
                <a:stretch>
                  <a:fillRect t="-82813" b="-12656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5F4AF12A-FFEF-30A4-340C-E50093E39062}"/>
              </a:ext>
            </a:extLst>
          </p:cNvPr>
          <p:cNvSpPr txBox="1"/>
          <p:nvPr/>
        </p:nvSpPr>
        <p:spPr>
          <a:xfrm>
            <a:off x="5082340" y="2841998"/>
            <a:ext cx="1491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/>
              <a:t>Despacho Ideal con el que se define el precio de bolsa</a:t>
            </a:r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24BD0E14-5445-3E58-D08E-F0E3BC17B574}"/>
              </a:ext>
            </a:extLst>
          </p:cNvPr>
          <p:cNvSpPr/>
          <p:nvPr/>
        </p:nvSpPr>
        <p:spPr>
          <a:xfrm rot="5400000">
            <a:off x="7790605" y="4992083"/>
            <a:ext cx="183601" cy="198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Abrir llave 28">
            <a:extLst>
              <a:ext uri="{FF2B5EF4-FFF2-40B4-BE49-F238E27FC236}">
                <a16:creationId xmlns:a16="http://schemas.microsoft.com/office/drawing/2014/main" id="{EFCA83A3-94FC-F0E3-7473-4DECC5F0C8D1}"/>
              </a:ext>
            </a:extLst>
          </p:cNvPr>
          <p:cNvSpPr/>
          <p:nvPr/>
        </p:nvSpPr>
        <p:spPr>
          <a:xfrm rot="5400000">
            <a:off x="9560651" y="5354495"/>
            <a:ext cx="217474" cy="12819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C3718CA-2274-0D4F-12B8-973625076682}"/>
              </a:ext>
            </a:extLst>
          </p:cNvPr>
          <p:cNvSpPr txBox="1"/>
          <p:nvPr/>
        </p:nvSpPr>
        <p:spPr>
          <a:xfrm>
            <a:off x="4981394" y="5397114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/>
              <a:t>El ∆I aplica para plantas térmicas: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66BA88-9E13-390E-D1A6-7EEDAA1F12B6}"/>
              </a:ext>
            </a:extLst>
          </p:cNvPr>
          <p:cNvSpPr txBox="1"/>
          <p:nvPr/>
        </p:nvSpPr>
        <p:spPr>
          <a:xfrm>
            <a:off x="7264788" y="565766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/>
              <a:t>Costos Operación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61E3125-12DF-2F7F-7A55-F25F70C3F5BB}"/>
              </a:ext>
            </a:extLst>
          </p:cNvPr>
          <p:cNvSpPr txBox="1"/>
          <p:nvPr/>
        </p:nvSpPr>
        <p:spPr>
          <a:xfrm>
            <a:off x="9322540" y="5637956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/>
              <a:t>Ingresos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948DBF2-CCF7-9FD5-BDB3-7BEE4072DFD9}"/>
              </a:ext>
            </a:extLst>
          </p:cNvPr>
          <p:cNvSpPr/>
          <p:nvPr/>
        </p:nvSpPr>
        <p:spPr>
          <a:xfrm>
            <a:off x="340333" y="2331638"/>
            <a:ext cx="4516792" cy="4096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/>
              <a:t>El Decreto 929 de 2023 establece en el literal a) del artículo 2.2.3.2.7.1 </a:t>
            </a:r>
            <a:r>
              <a:rPr lang="es-CO" sz="2000" i="1" dirty="0"/>
              <a:t>Lineamientos para la valoración de los recursos de generación de corto plazo</a:t>
            </a:r>
            <a:r>
              <a:rPr lang="es-CO" sz="2000" dirty="0"/>
              <a:t>, lo siguiente:</a:t>
            </a:r>
          </a:p>
          <a:p>
            <a:pPr marL="714375" indent="-714375"/>
            <a:endParaRPr lang="es-CO" sz="2000" dirty="0"/>
          </a:p>
          <a:p>
            <a:pPr marL="0" lvl="2"/>
            <a:r>
              <a:rPr lang="es-CO" sz="2000" i="1" dirty="0"/>
              <a:t>a) Remuneración de costos de arranque y parada en los que efectivamente se incurra durante la operación real.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9119E0A5-31D4-45C5-B48F-FB2421A6A85E}"/>
              </a:ext>
            </a:extLst>
          </p:cNvPr>
          <p:cNvSpPr txBox="1">
            <a:spLocks/>
          </p:cNvSpPr>
          <p:nvPr/>
        </p:nvSpPr>
        <p:spPr>
          <a:xfrm>
            <a:off x="2036330" y="103987"/>
            <a:ext cx="10072947" cy="756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Antecedentes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7F345E6-4FF8-3540-A4BE-3B2905C37A3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1897063"/>
            <a:ext cx="7683500" cy="326866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s-CO" sz="28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  <a:ea typeface="+mj-ea"/>
                <a:cs typeface="+mj-cs"/>
              </a:rPr>
              <a:t>Antecedentes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s-MX" sz="2800" dirty="0">
                <a:latin typeface="Helvetica" pitchFamily="2" charset="0"/>
                <a:ea typeface="+mj-ea"/>
                <a:cs typeface="+mj-cs"/>
              </a:rPr>
              <a:t>Propuesta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es-MX" sz="28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  <a:ea typeface="+mj-ea"/>
                <a:cs typeface="+mj-cs"/>
              </a:rPr>
              <a:t>Preguntas</a:t>
            </a:r>
            <a:endParaRPr lang="es-CO" sz="2800" dirty="0">
              <a:solidFill>
                <a:schemeClr val="bg1">
                  <a:lumMod val="85000"/>
                </a:schemeClr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6FA479-D13F-4952-B054-967F7CD75311}"/>
              </a:ext>
            </a:extLst>
          </p:cNvPr>
          <p:cNvSpPr txBox="1">
            <a:spLocks/>
          </p:cNvSpPr>
          <p:nvPr/>
        </p:nvSpPr>
        <p:spPr>
          <a:xfrm>
            <a:off x="3459163" y="120650"/>
            <a:ext cx="8732837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Contenido 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544D68D-8CB5-B897-0539-44902A85282A}"/>
              </a:ext>
            </a:extLst>
          </p:cNvPr>
          <p:cNvSpPr txBox="1"/>
          <p:nvPr/>
        </p:nvSpPr>
        <p:spPr>
          <a:xfrm flipH="1">
            <a:off x="522282" y="1138215"/>
            <a:ext cx="104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/>
            </a:lvl1pPr>
          </a:lstStyle>
          <a:p>
            <a:r>
              <a:rPr lang="es-CO" dirty="0"/>
              <a:t>Costos arranque – parada reconciliación positiva (R+)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9A25E-7A5A-D4BC-5679-2F712298A3D2}"/>
              </a:ext>
            </a:extLst>
          </p:cNvPr>
          <p:cNvSpPr txBox="1"/>
          <p:nvPr/>
        </p:nvSpPr>
        <p:spPr>
          <a:xfrm>
            <a:off x="539330" y="1688021"/>
            <a:ext cx="10276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propuesta busca armonizar los costos de arranque y parada para utilizar solamente la variable PAR, con lo cual la fórmula de la reconciliación positiva de plantas térmicas de la Resolución CREG 034 de 2001, quedará así:</a:t>
            </a:r>
            <a:endParaRPr lang="es-CO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AFE33-D77F-C374-4953-55E4689323D3}"/>
              </a:ext>
            </a:extLst>
          </p:cNvPr>
          <p:cNvSpPr txBox="1"/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9CB6AB3-39FE-E305-03BD-E724D77EAA97}"/>
                  </a:ext>
                </a:extLst>
              </p:cNvPr>
              <p:cNvSpPr txBox="1"/>
              <p:nvPr/>
            </p:nvSpPr>
            <p:spPr>
              <a:xfrm>
                <a:off x="3612072" y="3792355"/>
                <a:ext cx="7507347" cy="524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s-C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sz="2000" b="0" i="1" smtClean="0">
                        <a:latin typeface="Cambria Math" panose="02040503050406030204" pitchFamily="18" charset="0"/>
                      </a:rPr>
                      <m:t>𝑀𝑖𝑛</m:t>
                    </m:r>
                    <m:d>
                      <m:dPr>
                        <m:begChr m:val="["/>
                        <m:endChr m:val="]"/>
                        <m:ctrlPr>
                          <a:rPr lang="es-C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𝐶𝑆𝐶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𝐶𝑇𝐶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𝐶𝑂𝑀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O" sz="2000" b="0" i="1" smtClean="0">
                                <a:latin typeface="Cambria Math" panose="02040503050406030204" pitchFamily="18" charset="0"/>
                              </a:rPr>
                              <m:t>𝑂𝐶𝑉</m:t>
                            </m:r>
                          </m:e>
                        </m:d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s-CO" sz="2000" b="0" i="1" smtClean="0">
                            <a:latin typeface="Cambria Math" panose="02040503050406030204" pitchFamily="18" charset="0"/>
                          </a:rPr>
                          <m:t>𝑃𝑟𝑒𝑐𝑖𝑜𝑂𝑓𝑒𝑟𝑡𝑎𝑑𝑜</m:t>
                        </m:r>
                      </m:e>
                    </m:d>
                  </m:oMath>
                </a14:m>
                <a:r>
                  <a:rPr lang="es-CO" sz="2000" dirty="0"/>
                  <a:t> </a:t>
                </a:r>
                <a14:m>
                  <m:oMath xmlns:m="http://schemas.openxmlformats.org/officeDocument/2006/math">
                    <m:r>
                      <a:rPr lang="es-CO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𝑃𝑎𝑟</m:t>
                        </m:r>
                      </m:num>
                      <m:den>
                        <m:r>
                          <a:rPr lang="es-CO" sz="2400" i="1">
                            <a:latin typeface="Cambria Math" panose="02040503050406030204" pitchFamily="18" charset="0"/>
                          </a:rPr>
                          <m:t>𝐺𝑆𝐴</m:t>
                        </m:r>
                      </m:den>
                    </m:f>
                  </m:oMath>
                </a14:m>
                <a:endParaRPr lang="es-CO" sz="2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9CB6AB3-39FE-E305-03BD-E724D77E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72" y="3792355"/>
                <a:ext cx="7507347" cy="524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2C2956B-F002-1B47-7D44-979C147538C7}"/>
              </a:ext>
            </a:extLst>
          </p:cNvPr>
          <p:cNvSpPr txBox="1"/>
          <p:nvPr/>
        </p:nvSpPr>
        <p:spPr>
          <a:xfrm>
            <a:off x="3882954" y="5017979"/>
            <a:ext cx="93647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/>
              <a:t>C</a:t>
            </a:r>
            <a:r>
              <a:rPr lang="es-CO" sz="1050"/>
              <a:t>osto</a:t>
            </a:r>
          </a:p>
          <a:p>
            <a:r>
              <a:rPr lang="es-CO" sz="1050" b="1"/>
              <a:t>S</a:t>
            </a:r>
            <a:r>
              <a:rPr lang="es-CO" sz="1050"/>
              <a:t>uministro</a:t>
            </a:r>
          </a:p>
          <a:p>
            <a:r>
              <a:rPr lang="es-CO" sz="1050" b="1"/>
              <a:t>C</a:t>
            </a:r>
            <a:r>
              <a:rPr lang="es-CO" sz="1050"/>
              <a:t>ombustible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742997-C9C3-EF1A-819F-74B2A2E0F4F0}"/>
              </a:ext>
            </a:extLst>
          </p:cNvPr>
          <p:cNvSpPr txBox="1"/>
          <p:nvPr/>
        </p:nvSpPr>
        <p:spPr>
          <a:xfrm>
            <a:off x="4879015" y="5017979"/>
            <a:ext cx="93647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/>
              <a:t>C</a:t>
            </a:r>
            <a:r>
              <a:rPr lang="es-CO" sz="1050"/>
              <a:t>osto</a:t>
            </a:r>
          </a:p>
          <a:p>
            <a:r>
              <a:rPr lang="es-CO" sz="1050" b="1"/>
              <a:t>T</a:t>
            </a:r>
            <a:r>
              <a:rPr lang="es-CO" sz="1050"/>
              <a:t>ransporte</a:t>
            </a:r>
          </a:p>
          <a:p>
            <a:r>
              <a:rPr lang="es-CO" sz="1050" b="1"/>
              <a:t>C</a:t>
            </a:r>
            <a:r>
              <a:rPr lang="es-CO" sz="1050"/>
              <a:t>ombustible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2B8486-BB84-FC7E-EE1E-562D3042DB1A}"/>
              </a:ext>
            </a:extLst>
          </p:cNvPr>
          <p:cNvSpPr txBox="1"/>
          <p:nvPr/>
        </p:nvSpPr>
        <p:spPr>
          <a:xfrm>
            <a:off x="6013539" y="5031092"/>
            <a:ext cx="107112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/>
              <a:t>C</a:t>
            </a:r>
            <a:r>
              <a:rPr lang="es-CO" sz="1050"/>
              <a:t>osto</a:t>
            </a:r>
          </a:p>
          <a:p>
            <a:r>
              <a:rPr lang="es-CO" sz="1050" b="1"/>
              <a:t>O</a:t>
            </a:r>
            <a:r>
              <a:rPr lang="es-CO" sz="1050"/>
              <a:t>peración y</a:t>
            </a:r>
          </a:p>
          <a:p>
            <a:r>
              <a:rPr lang="es-CO" sz="1050" b="1"/>
              <a:t>M</a:t>
            </a:r>
            <a:r>
              <a:rPr lang="es-CO" sz="1050"/>
              <a:t>antenimiento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7EAF09-68BC-DD5F-D298-C60249B55D57}"/>
              </a:ext>
            </a:extLst>
          </p:cNvPr>
          <p:cNvSpPr txBox="1"/>
          <p:nvPr/>
        </p:nvSpPr>
        <p:spPr>
          <a:xfrm>
            <a:off x="7086329" y="4883206"/>
            <a:ext cx="936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O</a:t>
            </a:r>
            <a:r>
              <a:rPr lang="es-CO" sz="1050" dirty="0"/>
              <a:t>tros</a:t>
            </a:r>
          </a:p>
          <a:p>
            <a:r>
              <a:rPr lang="es-CO" sz="1050" b="1" dirty="0"/>
              <a:t>C</a:t>
            </a:r>
            <a:r>
              <a:rPr lang="es-CO" sz="1050" dirty="0"/>
              <a:t>ostos</a:t>
            </a:r>
          </a:p>
          <a:p>
            <a:r>
              <a:rPr lang="es-CO" sz="1050" b="1" dirty="0"/>
              <a:t>V</a:t>
            </a:r>
            <a:r>
              <a:rPr lang="es-CO" sz="1050" dirty="0"/>
              <a:t>ariables</a:t>
            </a:r>
          </a:p>
          <a:p>
            <a:r>
              <a:rPr lang="es-CO" sz="1050" dirty="0"/>
              <a:t>(CERE, Fazni, Ley 99, AGC)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E96552-8520-C2E3-3854-D2EEC53B3232}"/>
              </a:ext>
            </a:extLst>
          </p:cNvPr>
          <p:cNvSpPr txBox="1"/>
          <p:nvPr/>
        </p:nvSpPr>
        <p:spPr>
          <a:xfrm>
            <a:off x="10032179" y="5105719"/>
            <a:ext cx="936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/>
              <a:t>G</a:t>
            </a:r>
            <a:r>
              <a:rPr lang="es-CO" sz="1050" dirty="0"/>
              <a:t>eneración</a:t>
            </a:r>
          </a:p>
          <a:p>
            <a:r>
              <a:rPr lang="es-CO" sz="1050" b="1" dirty="0"/>
              <a:t>S</a:t>
            </a:r>
            <a:r>
              <a:rPr lang="es-CO" sz="1050" dirty="0"/>
              <a:t>eguridad</a:t>
            </a:r>
          </a:p>
          <a:p>
            <a:r>
              <a:rPr lang="es-CO" sz="1050" b="1" dirty="0"/>
              <a:t>A</a:t>
            </a:r>
            <a:r>
              <a:rPr lang="es-CO" sz="1050" dirty="0"/>
              <a:t>sociada al arranque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95C4C3-9C39-1964-4960-F51650302B26}"/>
              </a:ext>
            </a:extLst>
          </p:cNvPr>
          <p:cNvSpPr txBox="1"/>
          <p:nvPr/>
        </p:nvSpPr>
        <p:spPr>
          <a:xfrm>
            <a:off x="9893521" y="2926510"/>
            <a:ext cx="12258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/>
              <a:t>Precio AP ofertado por unidad y estado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CF24106-F097-5D5B-0F73-4FECF03D027E}"/>
              </a:ext>
            </a:extLst>
          </p:cNvPr>
          <p:cNvCxnSpPr>
            <a:stCxn id="7" idx="0"/>
          </p:cNvCxnSpPr>
          <p:nvPr/>
        </p:nvCxnSpPr>
        <p:spPr>
          <a:xfrm flipV="1">
            <a:off x="4351192" y="4260225"/>
            <a:ext cx="635733" cy="75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A3D8ED5-E083-B0A3-A145-77242150605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347253" y="4241259"/>
            <a:ext cx="468237" cy="77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EC18831-AE9A-8A52-46A0-3C3A36673386}"/>
              </a:ext>
            </a:extLst>
          </p:cNvPr>
          <p:cNvCxnSpPr>
            <a:stCxn id="10" idx="0"/>
          </p:cNvCxnSpPr>
          <p:nvPr/>
        </p:nvCxnSpPr>
        <p:spPr>
          <a:xfrm flipV="1">
            <a:off x="6549103" y="4282399"/>
            <a:ext cx="128733" cy="74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E016838-472A-C1FF-4155-77F5FAA0AE1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554567" y="4241259"/>
            <a:ext cx="25547" cy="641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A808D94-81A3-1158-4A82-79237CF467D0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0436207" y="4356758"/>
            <a:ext cx="64210" cy="74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AE81F48-0DE5-405D-9047-BD607867889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506470" y="3503591"/>
            <a:ext cx="0" cy="33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FB9E13F-2751-F7C2-FFD8-C93BB43358F4}"/>
              </a:ext>
            </a:extLst>
          </p:cNvPr>
          <p:cNvSpPr txBox="1"/>
          <p:nvPr/>
        </p:nvSpPr>
        <p:spPr>
          <a:xfrm>
            <a:off x="539330" y="5945035"/>
            <a:ext cx="10136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/>
              <a:t>Precios de arranque – parada ofertado en USD para las unidades y estado térmico con el que se le considera para el despacho. El valor se declarada trimestralmente. </a:t>
            </a:r>
            <a:r>
              <a:rPr lang="es-MX" sz="1600" dirty="0"/>
              <a:t>Será igual a cero si arrancó desde un día anterior y continúa generando.</a:t>
            </a:r>
            <a:endParaRPr lang="es-CO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10941CF-F7BA-6C6C-1EB0-2D9B996A2147}"/>
                  </a:ext>
                </a:extLst>
              </p:cNvPr>
              <p:cNvSpPr txBox="1"/>
              <p:nvPr/>
            </p:nvSpPr>
            <p:spPr>
              <a:xfrm>
                <a:off x="1456669" y="3041839"/>
                <a:ext cx="738073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𝑃𝑅</m:t>
                      </m:r>
                      <m:r>
                        <a:rPr lang="es-C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d>
                        <m:dPr>
                          <m:begChr m:val="["/>
                          <m:endChr m:val="]"/>
                          <m:ctrlPr>
                            <a:rPr lang="es-CO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𝐶𝑆𝐶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𝐶𝑇𝐶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𝐶𝑂𝑀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𝑂𝐶𝑉</m:t>
                              </m:r>
                            </m:e>
                          </m:d>
                          <m:r>
                            <a:rPr lang="es-CO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𝑃𝐶𝐴𝑃</m:t>
                              </m:r>
                            </m:num>
                            <m:den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𝐺𝑆𝐴</m:t>
                              </m:r>
                            </m:den>
                          </m:f>
                          <m:r>
                            <a:rPr lang="es-CO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CO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𝑃𝑟𝑒𝑐𝑖𝑜𝑂𝑓𝑒𝑟𝑡𝑎𝑑𝑜</m:t>
                          </m:r>
                          <m:r>
                            <a:rPr lang="es-CO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𝑃𝑎𝑟</m:t>
                              </m:r>
                            </m:num>
                            <m:den>
                              <m:r>
                                <a:rPr lang="es-CO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𝐺𝑆𝐴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O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10941CF-F7BA-6C6C-1EB0-2D9B996A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9" y="3041839"/>
                <a:ext cx="7380738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5B898786-46DD-3A26-91C6-EF0F38FD48F1}"/>
              </a:ext>
            </a:extLst>
          </p:cNvPr>
          <p:cNvSpPr/>
          <p:nvPr/>
        </p:nvSpPr>
        <p:spPr>
          <a:xfrm>
            <a:off x="1754109" y="3710727"/>
            <a:ext cx="1623056" cy="452227"/>
          </a:xfrm>
          <a:custGeom>
            <a:avLst/>
            <a:gdLst>
              <a:gd name="connsiteX0" fmla="*/ 47187 w 1533087"/>
              <a:gd name="connsiteY0" fmla="*/ 0 h 428215"/>
              <a:gd name="connsiteX1" fmla="*/ 184347 w 1533087"/>
              <a:gd name="connsiteY1" fmla="*/ 411480 h 428215"/>
              <a:gd name="connsiteX2" fmla="*/ 1533087 w 1533087"/>
              <a:gd name="connsiteY2" fmla="*/ 354330 h 42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87" h="428215">
                <a:moveTo>
                  <a:pt x="47187" y="0"/>
                </a:moveTo>
                <a:cubicBezTo>
                  <a:pt x="-8058" y="176212"/>
                  <a:pt x="-63303" y="352425"/>
                  <a:pt x="184347" y="411480"/>
                </a:cubicBezTo>
                <a:cubicBezTo>
                  <a:pt x="431997" y="470535"/>
                  <a:pt x="1533087" y="354330"/>
                  <a:pt x="1533087" y="35433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1EBB7F1F-A353-492C-9A19-1405E9DC99C7}"/>
              </a:ext>
            </a:extLst>
          </p:cNvPr>
          <p:cNvSpPr txBox="1">
            <a:spLocks/>
          </p:cNvSpPr>
          <p:nvPr/>
        </p:nvSpPr>
        <p:spPr>
          <a:xfrm>
            <a:off x="7416800" y="120069"/>
            <a:ext cx="4618182" cy="690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Propuesta</a:t>
            </a:r>
            <a:endParaRPr lang="es-CO" sz="4000" dirty="0">
              <a:solidFill>
                <a:schemeClr val="accent5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89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D4FDF199FE64438732850D4FBE260F" ma:contentTypeVersion="15" ma:contentTypeDescription="Crear nuevo documento." ma:contentTypeScope="" ma:versionID="dff8ae948c4bd22059ddfa6d0b8561e9">
  <xsd:schema xmlns:xsd="http://www.w3.org/2001/XMLSchema" xmlns:xs="http://www.w3.org/2001/XMLSchema" xmlns:p="http://schemas.microsoft.com/office/2006/metadata/properties" xmlns:ns2="0f90cc45-9d06-4234-8034-eeec6c0c7cc1" xmlns:ns3="309f6219-a73f-4366-a00d-6bacb1e9f8e0" targetNamespace="http://schemas.microsoft.com/office/2006/metadata/properties" ma:root="true" ma:fieldsID="1e03938b67e8d7b01cb6c96024269efc" ns2:_="" ns3:_="">
    <xsd:import namespace="0f90cc45-9d06-4234-8034-eeec6c0c7cc1"/>
    <xsd:import namespace="309f6219-a73f-4366-a00d-6bacb1e9f8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0cc45-9d06-4234-8034-eeec6c0c7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42cdfcee-ca2d-46b2-8159-5b17d2d80c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f6219-a73f-4366-a00d-6bacb1e9f8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2a0a591-6e08-4792-bc2c-079f6227fde3}" ma:internalName="TaxCatchAll" ma:showField="CatchAllData" ma:web="309f6219-a73f-4366-a00d-6bacb1e9f8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90cc45-9d06-4234-8034-eeec6c0c7cc1">
      <Terms xmlns="http://schemas.microsoft.com/office/infopath/2007/PartnerControls"/>
    </lcf76f155ced4ddcb4097134ff3c332f>
    <TaxCatchAll xmlns="309f6219-a73f-4366-a00d-6bacb1e9f8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088B02-3A8B-479D-9E5E-0A65827AC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0cc45-9d06-4234-8034-eeec6c0c7cc1"/>
    <ds:schemaRef ds:uri="309f6219-a73f-4366-a00d-6bacb1e9f8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DB9B45-F9E0-404C-A129-B8BF561A2283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309f6219-a73f-4366-a00d-6bacb1e9f8e0"/>
    <ds:schemaRef ds:uri="http://schemas.microsoft.com/office/2006/documentManagement/types"/>
    <ds:schemaRef ds:uri="http://purl.org/dc/terms/"/>
    <ds:schemaRef ds:uri="0f90cc45-9d06-4234-8034-eeec6c0c7cc1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BBD9FE-86B7-4413-A5EF-B0D07E396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718</Words>
  <Application>Microsoft Office PowerPoint</Application>
  <PresentationFormat>Panorámica</PresentationFormat>
  <Paragraphs>150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Helvetica</vt:lpstr>
      <vt:lpstr>Wingdings</vt:lpstr>
      <vt:lpstr>Tema de Office</vt:lpstr>
      <vt:lpstr>Presentación de PowerPoint</vt:lpstr>
      <vt:lpstr>Taller Proyecto de Resolución  CREG 701 048 de 2024</vt:lpstr>
      <vt:lpstr>Contenido 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Diego Ernesto Mariño Silva</cp:lastModifiedBy>
  <cp:revision>11</cp:revision>
  <dcterms:created xsi:type="dcterms:W3CDTF">2023-05-08T00:34:42Z</dcterms:created>
  <dcterms:modified xsi:type="dcterms:W3CDTF">2024-06-21T02:56:44Z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0x010100A7D4FDF199FE64438732850D4FBE260F</vt:lpwstr>
  </property>
  <property fmtid="{D5CDD505-2E9C-101B-9397-08002B2CF9AE}" pid="3" name="MediaServiceImageTags">
    <vt:lpwstr/>
  </property>
</Properties>
</file>