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62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1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2043CD-4FFF-40FB-845E-F014B3F32282}" v="98" dt="2024-07-24T21:48:34.1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Andres Chaparro Chaparro" userId="8fcdf6a3-79a6-41a0-b776-de5c50059aeb" providerId="ADAL" clId="{B82043CD-4FFF-40FB-845E-F014B3F32282}"/>
    <pc:docChg chg="undo custSel modSld">
      <pc:chgData name="Carlos Andres Chaparro Chaparro" userId="8fcdf6a3-79a6-41a0-b776-de5c50059aeb" providerId="ADAL" clId="{B82043CD-4FFF-40FB-845E-F014B3F32282}" dt="2024-07-24T22:03:18.254" v="249" actId="20577"/>
      <pc:docMkLst>
        <pc:docMk/>
      </pc:docMkLst>
      <pc:sldChg chg="addSp delSp modSp mod">
        <pc:chgData name="Carlos Andres Chaparro Chaparro" userId="8fcdf6a3-79a6-41a0-b776-de5c50059aeb" providerId="ADAL" clId="{B82043CD-4FFF-40FB-845E-F014B3F32282}" dt="2024-07-24T21:17:58.700" v="46" actId="27918"/>
        <pc:sldMkLst>
          <pc:docMk/>
          <pc:sldMk cId="1287694010" sldId="259"/>
        </pc:sldMkLst>
        <pc:graphicFrameChg chg="mod">
          <ac:chgData name="Carlos Andres Chaparro Chaparro" userId="8fcdf6a3-79a6-41a0-b776-de5c50059aeb" providerId="ADAL" clId="{B82043CD-4FFF-40FB-845E-F014B3F32282}" dt="2024-07-24T21:17:43.884" v="45"/>
          <ac:graphicFrameMkLst>
            <pc:docMk/>
            <pc:sldMk cId="1287694010" sldId="259"/>
            <ac:graphicFrameMk id="3" creationId="{B193BC64-7F7D-437A-B9B9-5BBF20EAC053}"/>
          </ac:graphicFrameMkLst>
        </pc:graphicFrameChg>
        <pc:graphicFrameChg chg="add mod modGraphic">
          <ac:chgData name="Carlos Andres Chaparro Chaparro" userId="8fcdf6a3-79a6-41a0-b776-de5c50059aeb" providerId="ADAL" clId="{B82043CD-4FFF-40FB-845E-F014B3F32282}" dt="2024-07-24T21:16:39.821" v="36" actId="113"/>
          <ac:graphicFrameMkLst>
            <pc:docMk/>
            <pc:sldMk cId="1287694010" sldId="259"/>
            <ac:graphicFrameMk id="4" creationId="{8D977227-AD86-6C42-AE1C-9C0752B078F8}"/>
          </ac:graphicFrameMkLst>
        </pc:graphicFrameChg>
        <pc:graphicFrameChg chg="del">
          <ac:chgData name="Carlos Andres Chaparro Chaparro" userId="8fcdf6a3-79a6-41a0-b776-de5c50059aeb" providerId="ADAL" clId="{B82043CD-4FFF-40FB-845E-F014B3F32282}" dt="2024-07-24T21:15:29.276" v="21" actId="478"/>
          <ac:graphicFrameMkLst>
            <pc:docMk/>
            <pc:sldMk cId="1287694010" sldId="259"/>
            <ac:graphicFrameMk id="5" creationId="{D03C3165-96EB-D931-42FF-5763BF66094B}"/>
          </ac:graphicFrameMkLst>
        </pc:graphicFrameChg>
      </pc:sldChg>
      <pc:sldChg chg="addSp delSp modSp mod">
        <pc:chgData name="Carlos Andres Chaparro Chaparro" userId="8fcdf6a3-79a6-41a0-b776-de5c50059aeb" providerId="ADAL" clId="{B82043CD-4FFF-40FB-845E-F014B3F32282}" dt="2024-07-24T21:08:11.009" v="10" actId="14100"/>
        <pc:sldMkLst>
          <pc:docMk/>
          <pc:sldMk cId="853279415" sldId="262"/>
        </pc:sldMkLst>
        <pc:graphicFrameChg chg="add mod">
          <ac:chgData name="Carlos Andres Chaparro Chaparro" userId="8fcdf6a3-79a6-41a0-b776-de5c50059aeb" providerId="ADAL" clId="{B82043CD-4FFF-40FB-845E-F014B3F32282}" dt="2024-07-24T21:07:49.461" v="7" actId="20577"/>
          <ac:graphicFrameMkLst>
            <pc:docMk/>
            <pc:sldMk cId="853279415" sldId="262"/>
            <ac:graphicFrameMk id="2" creationId="{72CA90BB-F4D8-C8B4-8F15-029DC8474266}"/>
          </ac:graphicFrameMkLst>
        </pc:graphicFrameChg>
        <pc:graphicFrameChg chg="add mod modGraphic">
          <ac:chgData name="Carlos Andres Chaparro Chaparro" userId="8fcdf6a3-79a6-41a0-b776-de5c50059aeb" providerId="ADAL" clId="{B82043CD-4FFF-40FB-845E-F014B3F32282}" dt="2024-07-24T21:08:11.009" v="10" actId="14100"/>
          <ac:graphicFrameMkLst>
            <pc:docMk/>
            <pc:sldMk cId="853279415" sldId="262"/>
            <ac:graphicFrameMk id="3" creationId="{46FADAC1-982A-C1C3-D1E2-E031BB89EA26}"/>
          </ac:graphicFrameMkLst>
        </pc:graphicFrameChg>
        <pc:graphicFrameChg chg="del">
          <ac:chgData name="Carlos Andres Chaparro Chaparro" userId="8fcdf6a3-79a6-41a0-b776-de5c50059aeb" providerId="ADAL" clId="{B82043CD-4FFF-40FB-845E-F014B3F32282}" dt="2024-07-24T21:07:00.213" v="0" actId="478"/>
          <ac:graphicFrameMkLst>
            <pc:docMk/>
            <pc:sldMk cId="853279415" sldId="262"/>
            <ac:graphicFrameMk id="5" creationId="{5F36684D-C275-DC12-C27B-0FAD1EA86EE6}"/>
          </ac:graphicFrameMkLst>
        </pc:graphicFrameChg>
        <pc:graphicFrameChg chg="del">
          <ac:chgData name="Carlos Andres Chaparro Chaparro" userId="8fcdf6a3-79a6-41a0-b776-de5c50059aeb" providerId="ADAL" clId="{B82043CD-4FFF-40FB-845E-F014B3F32282}" dt="2024-07-24T21:07:04.407" v="1" actId="478"/>
          <ac:graphicFrameMkLst>
            <pc:docMk/>
            <pc:sldMk cId="853279415" sldId="262"/>
            <ac:graphicFrameMk id="7" creationId="{DA800DF8-2621-5939-7AC8-4784F57B6223}"/>
          </ac:graphicFrameMkLst>
        </pc:graphicFrameChg>
      </pc:sldChg>
      <pc:sldChg chg="addSp delSp modSp mod">
        <pc:chgData name="Carlos Andres Chaparro Chaparro" userId="8fcdf6a3-79a6-41a0-b776-de5c50059aeb" providerId="ADAL" clId="{B82043CD-4FFF-40FB-845E-F014B3F32282}" dt="2024-07-24T21:26:32.232" v="81"/>
        <pc:sldMkLst>
          <pc:docMk/>
          <pc:sldMk cId="646758227" sldId="263"/>
        </pc:sldMkLst>
        <pc:graphicFrameChg chg="mod">
          <ac:chgData name="Carlos Andres Chaparro Chaparro" userId="8fcdf6a3-79a6-41a0-b776-de5c50059aeb" providerId="ADAL" clId="{B82043CD-4FFF-40FB-845E-F014B3F32282}" dt="2024-07-24T21:26:32.232" v="81"/>
          <ac:graphicFrameMkLst>
            <pc:docMk/>
            <pc:sldMk cId="646758227" sldId="263"/>
            <ac:graphicFrameMk id="3" creationId="{C83681CD-74B8-BEE1-04F8-2DD2086BC513}"/>
          </ac:graphicFrameMkLst>
        </pc:graphicFrameChg>
        <pc:graphicFrameChg chg="add mod modGraphic">
          <ac:chgData name="Carlos Andres Chaparro Chaparro" userId="8fcdf6a3-79a6-41a0-b776-de5c50059aeb" providerId="ADAL" clId="{B82043CD-4FFF-40FB-845E-F014B3F32282}" dt="2024-07-24T21:25:32.943" v="73"/>
          <ac:graphicFrameMkLst>
            <pc:docMk/>
            <pc:sldMk cId="646758227" sldId="263"/>
            <ac:graphicFrameMk id="4" creationId="{3A723291-CCC7-64AB-8DBA-6EC1003FA3BD}"/>
          </ac:graphicFrameMkLst>
        </pc:graphicFrameChg>
        <pc:graphicFrameChg chg="del">
          <ac:chgData name="Carlos Andres Chaparro Chaparro" userId="8fcdf6a3-79a6-41a0-b776-de5c50059aeb" providerId="ADAL" clId="{B82043CD-4FFF-40FB-845E-F014B3F32282}" dt="2024-07-24T21:22:36.116" v="58" actId="478"/>
          <ac:graphicFrameMkLst>
            <pc:docMk/>
            <pc:sldMk cId="646758227" sldId="263"/>
            <ac:graphicFrameMk id="5" creationId="{EC74D53B-F629-166B-83A3-37AD52E32814}"/>
          </ac:graphicFrameMkLst>
        </pc:graphicFrameChg>
      </pc:sldChg>
      <pc:sldChg chg="addSp delSp modSp mod">
        <pc:chgData name="Carlos Andres Chaparro Chaparro" userId="8fcdf6a3-79a6-41a0-b776-de5c50059aeb" providerId="ADAL" clId="{B82043CD-4FFF-40FB-845E-F014B3F32282}" dt="2024-07-24T21:41:57.861" v="127"/>
        <pc:sldMkLst>
          <pc:docMk/>
          <pc:sldMk cId="4181899962" sldId="264"/>
        </pc:sldMkLst>
        <pc:graphicFrameChg chg="mod">
          <ac:chgData name="Carlos Andres Chaparro Chaparro" userId="8fcdf6a3-79a6-41a0-b776-de5c50059aeb" providerId="ADAL" clId="{B82043CD-4FFF-40FB-845E-F014B3F32282}" dt="2024-07-24T21:41:57.861" v="127"/>
          <ac:graphicFrameMkLst>
            <pc:docMk/>
            <pc:sldMk cId="4181899962" sldId="264"/>
            <ac:graphicFrameMk id="3" creationId="{81BBDAD6-31ED-A884-D3B2-77FB38C4F317}"/>
          </ac:graphicFrameMkLst>
        </pc:graphicFrameChg>
        <pc:graphicFrameChg chg="del">
          <ac:chgData name="Carlos Andres Chaparro Chaparro" userId="8fcdf6a3-79a6-41a0-b776-de5c50059aeb" providerId="ADAL" clId="{B82043CD-4FFF-40FB-845E-F014B3F32282}" dt="2024-07-24T21:34:32.970" v="92" actId="478"/>
          <ac:graphicFrameMkLst>
            <pc:docMk/>
            <pc:sldMk cId="4181899962" sldId="264"/>
            <ac:graphicFrameMk id="4" creationId="{E061F21C-8EB1-5BBF-AF04-B54A1F33C680}"/>
          </ac:graphicFrameMkLst>
        </pc:graphicFrameChg>
        <pc:graphicFrameChg chg="add mod modGraphic">
          <ac:chgData name="Carlos Andres Chaparro Chaparro" userId="8fcdf6a3-79a6-41a0-b776-de5c50059aeb" providerId="ADAL" clId="{B82043CD-4FFF-40FB-845E-F014B3F32282}" dt="2024-07-24T21:34:45.516" v="96" actId="14100"/>
          <ac:graphicFrameMkLst>
            <pc:docMk/>
            <pc:sldMk cId="4181899962" sldId="264"/>
            <ac:graphicFrameMk id="5" creationId="{71E0E6B2-D04C-9FA7-60CB-429E2C79F776}"/>
          </ac:graphicFrameMkLst>
        </pc:graphicFrameChg>
      </pc:sldChg>
      <pc:sldChg chg="modSp mod">
        <pc:chgData name="Carlos Andres Chaparro Chaparro" userId="8fcdf6a3-79a6-41a0-b776-de5c50059aeb" providerId="ADAL" clId="{B82043CD-4FFF-40FB-845E-F014B3F32282}" dt="2024-07-24T21:48:00.194" v="193" actId="6549"/>
        <pc:sldMkLst>
          <pc:docMk/>
          <pc:sldMk cId="3051410342" sldId="265"/>
        </pc:sldMkLst>
        <pc:spChg chg="mod">
          <ac:chgData name="Carlos Andres Chaparro Chaparro" userId="8fcdf6a3-79a6-41a0-b776-de5c50059aeb" providerId="ADAL" clId="{B82043CD-4FFF-40FB-845E-F014B3F32282}" dt="2024-07-24T21:48:00.194" v="193" actId="6549"/>
          <ac:spMkLst>
            <pc:docMk/>
            <pc:sldMk cId="3051410342" sldId="265"/>
            <ac:spMk id="5" creationId="{B231C662-996D-42A3-2653-EB655BB0328D}"/>
          </ac:spMkLst>
        </pc:spChg>
      </pc:sldChg>
      <pc:sldChg chg="modSp mod">
        <pc:chgData name="Carlos Andres Chaparro Chaparro" userId="8fcdf6a3-79a6-41a0-b776-de5c50059aeb" providerId="ADAL" clId="{B82043CD-4FFF-40FB-845E-F014B3F32282}" dt="2024-07-24T21:52:28.587" v="243" actId="20577"/>
        <pc:sldMkLst>
          <pc:docMk/>
          <pc:sldMk cId="3753692912" sldId="266"/>
        </pc:sldMkLst>
        <pc:spChg chg="mod">
          <ac:chgData name="Carlos Andres Chaparro Chaparro" userId="8fcdf6a3-79a6-41a0-b776-de5c50059aeb" providerId="ADAL" clId="{B82043CD-4FFF-40FB-845E-F014B3F32282}" dt="2024-07-24T21:52:28.587" v="243" actId="20577"/>
          <ac:spMkLst>
            <pc:docMk/>
            <pc:sldMk cId="3753692912" sldId="266"/>
            <ac:spMk id="4" creationId="{C0DB5162-7F12-DCFB-6384-DD30AAB62432}"/>
          </ac:spMkLst>
        </pc:spChg>
        <pc:graphicFrameChg chg="mod">
          <ac:chgData name="Carlos Andres Chaparro Chaparro" userId="8fcdf6a3-79a6-41a0-b776-de5c50059aeb" providerId="ADAL" clId="{B82043CD-4FFF-40FB-845E-F014B3F32282}" dt="2024-07-24T21:48:34.119" v="194" actId="20577"/>
          <ac:graphicFrameMkLst>
            <pc:docMk/>
            <pc:sldMk cId="3753692912" sldId="266"/>
            <ac:graphicFrameMk id="3" creationId="{CA422B52-E37E-04E3-B6AB-81E9AA651405}"/>
          </ac:graphicFrameMkLst>
        </pc:graphicFrameChg>
        <pc:graphicFrameChg chg="modGraphic">
          <ac:chgData name="Carlos Andres Chaparro Chaparro" userId="8fcdf6a3-79a6-41a0-b776-de5c50059aeb" providerId="ADAL" clId="{B82043CD-4FFF-40FB-845E-F014B3F32282}" dt="2024-07-24T21:51:46.128" v="220" actId="20577"/>
          <ac:graphicFrameMkLst>
            <pc:docMk/>
            <pc:sldMk cId="3753692912" sldId="266"/>
            <ac:graphicFrameMk id="9" creationId="{9E5D0864-783B-0176-B06E-743C0C8B4712}"/>
          </ac:graphicFrameMkLst>
        </pc:graphicFrameChg>
      </pc:sldChg>
      <pc:sldChg chg="mod">
        <pc:chgData name="Carlos Andres Chaparro Chaparro" userId="8fcdf6a3-79a6-41a0-b776-de5c50059aeb" providerId="ADAL" clId="{B82043CD-4FFF-40FB-845E-F014B3F32282}" dt="2024-07-24T22:02:48.254" v="246" actId="27918"/>
        <pc:sldMkLst>
          <pc:docMk/>
          <pc:sldMk cId="1499629193" sldId="267"/>
        </pc:sldMkLst>
      </pc:sldChg>
      <pc:sldChg chg="modSp mod">
        <pc:chgData name="Carlos Andres Chaparro Chaparro" userId="8fcdf6a3-79a6-41a0-b776-de5c50059aeb" providerId="ADAL" clId="{B82043CD-4FFF-40FB-845E-F014B3F32282}" dt="2024-07-24T22:03:18.254" v="249" actId="20577"/>
        <pc:sldMkLst>
          <pc:docMk/>
          <pc:sldMk cId="2312330279" sldId="268"/>
        </pc:sldMkLst>
        <pc:graphicFrameChg chg="modGraphic">
          <ac:chgData name="Carlos Andres Chaparro Chaparro" userId="8fcdf6a3-79a6-41a0-b776-de5c50059aeb" providerId="ADAL" clId="{B82043CD-4FFF-40FB-845E-F014B3F32282}" dt="2024-07-24T22:03:18.254" v="249" actId="20577"/>
          <ac:graphicFrameMkLst>
            <pc:docMk/>
            <pc:sldMk cId="2312330279" sldId="268"/>
            <ac:graphicFrameMk id="3" creationId="{A725CD20-0174-7A07-AA74-721A90EA2433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ABRIL-JUNIO 2024</a:t>
            </a:r>
            <a:endParaRPr lang="en-US" dirty="0"/>
          </a:p>
        </c:rich>
      </c:tx>
      <c:layout>
        <c:manualLayout>
          <c:xMode val="edge"/>
          <c:yMode val="edge"/>
          <c:x val="0.30624770124196593"/>
          <c:y val="2.98567692507655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4804545906331326"/>
          <c:w val="0.950820628092788"/>
          <c:h val="0.5524154228377204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Ii trimestre de 2022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2C9-478E-8F89-A7544A32DFC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2C9-478E-8F89-A7544A32DFC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2C9-478E-8F89-A7544A32DFC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E2C9-478E-8F89-A7544A32DFC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E2C9-478E-8F89-A7544A32DFC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E2C9-478E-8F89-A7544A32DFC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E2C9-478E-8F89-A7544A32DFC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E2C9-478E-8F89-A7544A32DFC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E2C9-478E-8F89-A7544A32DFC6}"/>
              </c:ext>
            </c:extLst>
          </c:dPt>
          <c:dLbls>
            <c:dLbl>
              <c:idx val="0"/>
              <c:layout>
                <c:manualLayout>
                  <c:x val="-0.30558313161063455"/>
                  <c:y val="-0.1465468687036767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C9-478E-8F89-A7544A32DFC6}"/>
                </c:ext>
              </c:extLst>
            </c:dLbl>
            <c:dLbl>
              <c:idx val="1"/>
              <c:layout>
                <c:manualLayout>
                  <c:x val="0.13043811240780798"/>
                  <c:y val="-0.1121812850317598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50273846414575E-2"/>
                      <c:h val="4.37478642873391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2C9-478E-8F89-A7544A32DFC6}"/>
                </c:ext>
              </c:extLst>
            </c:dLbl>
            <c:dLbl>
              <c:idx val="2"/>
              <c:layout>
                <c:manualLayout>
                  <c:x val="8.9349481871187575E-2"/>
                  <c:y val="3.088823998751610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207909967759468E-2"/>
                      <c:h val="4.23348717050160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2C9-478E-8F89-A7544A32DFC6}"/>
                </c:ext>
              </c:extLst>
            </c:dLbl>
            <c:dLbl>
              <c:idx val="3"/>
              <c:layout>
                <c:manualLayout>
                  <c:x val="5.2197722772030747E-2"/>
                  <c:y val="3.70758183231224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C9-478E-8F89-A7544A32DFC6}"/>
                </c:ext>
              </c:extLst>
            </c:dLbl>
            <c:dLbl>
              <c:idx val="4"/>
              <c:layout>
                <c:manualLayout>
                  <c:x val="2.8526330723622702E-2"/>
                  <c:y val="-1.75048089291760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2C9-478E-8F89-A7544A32DFC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2C9-478E-8F89-A7544A32DFC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2C9-478E-8F89-A7544A32DFC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2C9-478E-8F89-A7544A32DFC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2C9-478E-8F89-A7544A32DFC6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Hoja1!$A$2:$A$10</c:f>
              <c:strCache>
                <c:ptCount val="9"/>
                <c:pt idx="0">
                  <c:v>Petición en interés general y particular</c:v>
                </c:pt>
                <c:pt idx="1">
                  <c:v>Queja por la prestación del servicio de energía o gas y otro</c:v>
                </c:pt>
                <c:pt idx="2">
                  <c:v>Consulta general</c:v>
                </c:pt>
                <c:pt idx="3">
                  <c:v>Petición Congreso, DIAN, secretarias y organismos de control</c:v>
                </c:pt>
                <c:pt idx="4">
                  <c:v>Solicitud de información</c:v>
                </c:pt>
                <c:pt idx="5">
                  <c:v>Petición de autoridad pública</c:v>
                </c:pt>
                <c:pt idx="6">
                  <c:v>Quejas y reclamos a la CREG </c:v>
                </c:pt>
                <c:pt idx="7">
                  <c:v>Concepto de Legalidad de Contratos de Condiciones Uniformes</c:v>
                </c:pt>
                <c:pt idx="8">
                  <c:v>Solicitud de copia de documentos y constancia de ejecutoria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622</c:v>
                </c:pt>
                <c:pt idx="1">
                  <c:v>226</c:v>
                </c:pt>
                <c:pt idx="2">
                  <c:v>52</c:v>
                </c:pt>
                <c:pt idx="3">
                  <c:v>48</c:v>
                </c:pt>
                <c:pt idx="4">
                  <c:v>31</c:v>
                </c:pt>
                <c:pt idx="5">
                  <c:v>14</c:v>
                </c:pt>
                <c:pt idx="6">
                  <c:v>11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2C9-478E-8F89-A7544A32DFC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733826829439351"/>
          <c:y val="0.71196241612892641"/>
          <c:w val="0.86903028611799138"/>
          <c:h val="0.288037583871073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ABRIL 2024</a:t>
            </a:r>
          </a:p>
        </c:rich>
      </c:tx>
      <c:layout>
        <c:manualLayout>
          <c:xMode val="edge"/>
          <c:yMode val="edge"/>
          <c:x val="0.33459074237669512"/>
          <c:y val="2.64396777838006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429006511909584E-2"/>
          <c:y val="0.12741373792487987"/>
          <c:w val="0.96023884522196512"/>
          <c:h val="0.5416768087985022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abr-21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B21-43BE-A603-8558225DDF9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B21-43BE-A603-8558225DDF9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B21-43BE-A603-8558225DDF9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B21-43BE-A603-8558225DDF9F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9B21-43BE-A603-8558225DDF9F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9B21-43BE-A603-8558225DDF9F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9B21-43BE-A603-8558225DDF9F}"/>
              </c:ext>
            </c:extLst>
          </c:dPt>
          <c:dLbls>
            <c:dLbl>
              <c:idx val="2"/>
              <c:layout>
                <c:manualLayout>
                  <c:x val="0.13318710952967064"/>
                  <c:y val="3.322956090127683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21-43BE-A603-8558225DDF9F}"/>
                </c:ext>
              </c:extLst>
            </c:dLbl>
            <c:dLbl>
              <c:idx val="3"/>
              <c:layout>
                <c:manualLayout>
                  <c:x val="4.9369019983116581E-2"/>
                  <c:y val="2.192668709624374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21-43BE-A603-8558225DDF9F}"/>
                </c:ext>
              </c:extLst>
            </c:dLbl>
            <c:dLbl>
              <c:idx val="4"/>
              <c:layout>
                <c:manualLayout>
                  <c:x val="1.8092149087140862E-2"/>
                  <c:y val="-1.207092337608959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B21-43BE-A603-8558225DDF9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B21-43BE-A603-8558225DDF9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B21-43BE-A603-8558225DDF9F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Hoja1!$A$2:$A$8</c:f>
              <c:strCache>
                <c:ptCount val="7"/>
                <c:pt idx="0">
                  <c:v>Petición en Interés General o Particular </c:v>
                </c:pt>
                <c:pt idx="1">
                  <c:v>Quejas por prestación del servicio de energía y gas </c:v>
                </c:pt>
                <c:pt idx="2">
                  <c:v>Petición Congreso, DIAN, secretarias y organismos de control</c:v>
                </c:pt>
                <c:pt idx="3">
                  <c:v>Solicitud de información </c:v>
                </c:pt>
                <c:pt idx="4">
                  <c:v>Consulta general</c:v>
                </c:pt>
                <c:pt idx="5">
                  <c:v>Petición de autoridad pública</c:v>
                </c:pt>
                <c:pt idx="6">
                  <c:v>Quejas y reclamos a la CREG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214</c:v>
                </c:pt>
                <c:pt idx="1">
                  <c:v>73</c:v>
                </c:pt>
                <c:pt idx="2">
                  <c:v>29</c:v>
                </c:pt>
                <c:pt idx="3">
                  <c:v>14</c:v>
                </c:pt>
                <c:pt idx="4">
                  <c:v>9</c:v>
                </c:pt>
                <c:pt idx="5">
                  <c:v>8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B21-43BE-A603-8558225DDF9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130235713074433E-2"/>
          <c:y val="0.66085295560095869"/>
          <c:w val="0.94386976428692559"/>
          <c:h val="0.336854628523032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MAYO 2024</a:t>
            </a:r>
          </a:p>
        </c:rich>
      </c:tx>
      <c:layout>
        <c:manualLayout>
          <c:xMode val="edge"/>
          <c:yMode val="edge"/>
          <c:x val="0.31074491843558355"/>
          <c:y val="0.123069510962008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414456219223985E-2"/>
          <c:y val="0.19280461162919246"/>
          <c:w val="0.85069534903681476"/>
          <c:h val="0.4803387876374726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abr-21</c:v>
                </c:pt>
              </c:strCache>
            </c:strRef>
          </c:tx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874-4DA8-AD6F-CABBAD6B77B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874-4DA8-AD6F-CABBAD6B77B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874-4DA8-AD6F-CABBAD6B77B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874-4DA8-AD6F-CABBAD6B77B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F874-4DA8-AD6F-CABBAD6B77B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F874-4DA8-AD6F-CABBAD6B77B2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E-79D9-4564-A754-89C62C1FF8B1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79D9-4564-A754-89C62C1FF8B1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C-79D9-4564-A754-89C62C1FF8B1}"/>
              </c:ext>
            </c:extLst>
          </c:dPt>
          <c:dLbls>
            <c:dLbl>
              <c:idx val="1"/>
              <c:layout>
                <c:manualLayout>
                  <c:x val="0.17999743456288003"/>
                  <c:y val="-6.379273907715253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74-4DA8-AD6F-CABBAD6B77B2}"/>
                </c:ext>
              </c:extLst>
            </c:dLbl>
            <c:dLbl>
              <c:idx val="2"/>
              <c:layout>
                <c:manualLayout>
                  <c:x val="6.8714304850855071E-2"/>
                  <c:y val="2.578337488644879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74-4DA8-AD6F-CABBAD6B77B2}"/>
                </c:ext>
              </c:extLst>
            </c:dLbl>
            <c:dLbl>
              <c:idx val="3"/>
              <c:layout>
                <c:manualLayout>
                  <c:x val="5.1985532753564753E-2"/>
                  <c:y val="3.524651537886783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74-4DA8-AD6F-CABBAD6B77B2}"/>
                </c:ext>
              </c:extLst>
            </c:dLbl>
            <c:dLbl>
              <c:idx val="4"/>
              <c:layout>
                <c:manualLayout>
                  <c:x val="5.3758791690484795E-2"/>
                  <c:y val="3.43292539992074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74-4DA8-AD6F-CABBAD6B77B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874-4DA8-AD6F-CABBAD6B77B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9D9-4564-A754-89C62C1FF8B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9D9-4564-A754-89C62C1FF8B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9D9-4564-A754-89C62C1FF8B1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Hoja1!$A$3:$A$11</c:f>
              <c:strCache>
                <c:ptCount val="9"/>
                <c:pt idx="0">
                  <c:v>Petición en Interés General o Particular </c:v>
                </c:pt>
                <c:pt idx="1">
                  <c:v>Quejas por prestación del servicio de energía y gas </c:v>
                </c:pt>
                <c:pt idx="2">
                  <c:v>Consulta general</c:v>
                </c:pt>
                <c:pt idx="3">
                  <c:v>Solicitud de información </c:v>
                </c:pt>
                <c:pt idx="4">
                  <c:v>Petición Congreso, DIAN, secretarias y organismos de control</c:v>
                </c:pt>
                <c:pt idx="5">
                  <c:v>Petición de autoridad pública</c:v>
                </c:pt>
                <c:pt idx="6">
                  <c:v>Quejas y reclamos a la CREG</c:v>
                </c:pt>
                <c:pt idx="7">
                  <c:v>Concepto de legalidad CCU</c:v>
                </c:pt>
                <c:pt idx="8">
                  <c:v>Solicitud de copia de documentos y constancias de ejecutoria </c:v>
                </c:pt>
              </c:strCache>
            </c:strRef>
          </c:cat>
          <c:val>
            <c:numRef>
              <c:f>Hoja1!$B$3:$B$11</c:f>
              <c:numCache>
                <c:formatCode>General</c:formatCode>
                <c:ptCount val="9"/>
                <c:pt idx="0">
                  <c:v>229</c:v>
                </c:pt>
                <c:pt idx="1">
                  <c:v>86</c:v>
                </c:pt>
                <c:pt idx="2">
                  <c:v>20</c:v>
                </c:pt>
                <c:pt idx="3">
                  <c:v>12</c:v>
                </c:pt>
                <c:pt idx="4">
                  <c:v>10</c:v>
                </c:pt>
                <c:pt idx="5">
                  <c:v>3</c:v>
                </c:pt>
                <c:pt idx="6">
                  <c:v>3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874-4DA8-AD6F-CABBAD6B77B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97028564456039E-2"/>
          <c:y val="0.6399489065020918"/>
          <c:w val="0.85064191821939716"/>
          <c:h val="0.299827659816949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JUNIO 2024</a:t>
            </a:r>
          </a:p>
        </c:rich>
      </c:tx>
      <c:layout>
        <c:manualLayout>
          <c:xMode val="edge"/>
          <c:yMode val="edge"/>
          <c:x val="0.28212698006810788"/>
          <c:y val="3.2469123147189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153655669497483E-4"/>
          <c:y val="0.13336622064776585"/>
          <c:w val="0.96023884522196512"/>
          <c:h val="0.5416768087985022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abr-21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24E-4B06-BB19-B16373E1469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24E-4B06-BB19-B16373E1469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24E-4B06-BB19-B16373E1469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24E-4B06-BB19-B16373E1469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C24E-4B06-BB19-B16373E1469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C24E-4B06-BB19-B16373E1469E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C24E-4B06-BB19-B16373E1469E}"/>
              </c:ext>
            </c:extLst>
          </c:dPt>
          <c:dLbls>
            <c:dLbl>
              <c:idx val="0"/>
              <c:layout>
                <c:manualLayout>
                  <c:x val="-0.33587643593454908"/>
                  <c:y val="-0.1192277393620347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4E-4B06-BB19-B16373E1469E}"/>
                </c:ext>
              </c:extLst>
            </c:dLbl>
            <c:dLbl>
              <c:idx val="1"/>
              <c:layout>
                <c:manualLayout>
                  <c:x val="0.15976487630799732"/>
                  <c:y val="-8.821188956828489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4E-4B06-BB19-B16373E1469E}"/>
                </c:ext>
              </c:extLst>
            </c:dLbl>
            <c:dLbl>
              <c:idx val="2"/>
              <c:layout>
                <c:manualLayout>
                  <c:x val="0.10053797789453885"/>
                  <c:y val="4.1233013364232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4E-4B06-BB19-B16373E1469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4E-4B06-BB19-B16373E1469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24E-4B06-BB19-B16373E1469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24E-4B06-BB19-B16373E1469E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Hoja1!$A$2:$A$8</c:f>
              <c:strCache>
                <c:ptCount val="7"/>
                <c:pt idx="0">
                  <c:v>Petición en Interés General o Particular </c:v>
                </c:pt>
                <c:pt idx="1">
                  <c:v>Quejas por prestación del servicio de energía y gas </c:v>
                </c:pt>
                <c:pt idx="2">
                  <c:v>Consulta general</c:v>
                </c:pt>
                <c:pt idx="3">
                  <c:v>Petición Congreso, DIAN, secretarias y organismos de control</c:v>
                </c:pt>
                <c:pt idx="4">
                  <c:v>Solicitud de información </c:v>
                </c:pt>
                <c:pt idx="5">
                  <c:v>Petición de autoridad pública</c:v>
                </c:pt>
                <c:pt idx="6">
                  <c:v>Quejas y reclamos a la CREG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179</c:v>
                </c:pt>
                <c:pt idx="1">
                  <c:v>67</c:v>
                </c:pt>
                <c:pt idx="2">
                  <c:v>23</c:v>
                </c:pt>
                <c:pt idx="3">
                  <c:v>9</c:v>
                </c:pt>
                <c:pt idx="4">
                  <c:v>5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24E-4B06-BB19-B16373E1469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926476967894206"/>
          <c:y val="0.15923942209548261"/>
          <c:w val="0.92134791144697559"/>
          <c:h val="0.583598779343735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Hoja1!$A$2:$A$4</c:f>
              <c:strCache>
                <c:ptCount val="3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5">
                  <a:shade val="95000"/>
                </a:schemeClr>
              </a:contourClr>
            </a:sp3d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936CFE4-FFA5-4CC6-82C4-2AF8859B0927}" type="VALUE">
                      <a:rPr lang="en-US" b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rgbClr val="FF0000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C09-479D-A3D8-AD019981CE4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616E0EB-2AD1-4E6C-8239-0EB7AE6D2B1C}" type="VALUE">
                      <a:rPr lang="en-US" sz="1400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C09-479D-A3D8-AD019981CE4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63D4F85-3FE2-4141-8384-B703A34B6DE5}" type="VALUE">
                      <a:rPr lang="en-US" sz="1400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C09-479D-A3D8-AD019981CE4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FC2E01B-8CD8-4E32-B13E-0281514E3847}" type="VALUE">
                      <a:rPr lang="en-US" sz="1400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C09-479D-A3D8-AD019981CE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TOTAL </c:v>
                </c:pt>
              </c:strCache>
              <c:extLst/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  <c:pt idx="2">
                  <c:v>2</c:v>
                </c:pt>
                <c:pt idx="3">
                  <c:v>11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8C09-479D-A3D8-AD019981CE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8953064"/>
        <c:axId val="418949536"/>
        <c:axId val="0"/>
      </c:bar3DChart>
      <c:catAx>
        <c:axId val="418953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8949536"/>
        <c:crosses val="autoZero"/>
        <c:auto val="1"/>
        <c:lblAlgn val="ctr"/>
        <c:lblOffset val="100"/>
        <c:noMultiLvlLbl val="0"/>
      </c:catAx>
      <c:valAx>
        <c:axId val="41894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8953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MX" sz="1800" b="1" dirty="0">
                <a:latin typeface="+mn-lt"/>
                <a:cs typeface="Arial" panose="020B0604020202020204" pitchFamily="34" charset="0"/>
              </a:rPr>
              <a:t>Queja por la prestación del servicio de energía o gas y</a:t>
            </a:r>
            <a:r>
              <a:rPr lang="es-MX" sz="1800" b="1" baseline="0" dirty="0">
                <a:latin typeface="+mn-lt"/>
                <a:cs typeface="Arial" panose="020B0604020202020204" pitchFamily="34" charset="0"/>
              </a:rPr>
              <a:t> otros</a:t>
            </a:r>
          </a:p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s-CO" sz="1800" b="1" dirty="0">
                <a:latin typeface="+mn-lt"/>
                <a:cs typeface="Arial" panose="020B0604020202020204" pitchFamily="34" charset="0"/>
              </a:rPr>
              <a:t>II</a:t>
            </a:r>
            <a:r>
              <a:rPr lang="es-CO" sz="1800" b="1" baseline="0" dirty="0">
                <a:latin typeface="+mn-lt"/>
                <a:cs typeface="Arial" panose="020B0604020202020204" pitchFamily="34" charset="0"/>
              </a:rPr>
              <a:t> </a:t>
            </a:r>
            <a:r>
              <a:rPr lang="es-CO" sz="1800" b="1" dirty="0">
                <a:latin typeface="+mn-lt"/>
                <a:cs typeface="Arial" panose="020B0604020202020204" pitchFamily="34" charset="0"/>
              </a:rPr>
              <a:t>trimestre 2024</a:t>
            </a:r>
          </a:p>
        </c:rich>
      </c:tx>
      <c:layout>
        <c:manualLayout>
          <c:xMode val="edge"/>
          <c:yMode val="edge"/>
          <c:x val="0.16795000694620077"/>
          <c:y val="7.166703158541017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Hoja1!$A$2:$A$4</c:f>
              <c:strCache>
                <c:ptCount val="3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73</c:v>
                </c:pt>
                <c:pt idx="1">
                  <c:v>86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C-4755-AAAD-D362EEB91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8953064"/>
        <c:axId val="418949536"/>
        <c:axId val="0"/>
      </c:bar3DChart>
      <c:catAx>
        <c:axId val="418953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8949536"/>
        <c:crosses val="autoZero"/>
        <c:auto val="1"/>
        <c:lblAlgn val="ctr"/>
        <c:lblOffset val="100"/>
        <c:noMultiLvlLbl val="0"/>
      </c:catAx>
      <c:valAx>
        <c:axId val="41894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8953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91347143177152E-2"/>
          <c:y val="1.547227326855371E-2"/>
          <c:w val="0.92790812568577785"/>
          <c:h val="0.46265853472846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Días promedio de respuesta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929860266301711E-3"/>
                  <c:y val="7.79253664493451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B7-4055-9FE9-0CD53012CC7E}"/>
                </c:ext>
              </c:extLst>
            </c:dLbl>
            <c:dLbl>
              <c:idx val="2"/>
              <c:layout>
                <c:manualLayout>
                  <c:x val="3.875226036424352E-4"/>
                  <c:y val="8.8857633342752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B7-4055-9FE9-0CD53012CC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2">
                        <a:lumMod val="9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Concepto de legalidad CCU</c:v>
                </c:pt>
                <c:pt idx="1">
                  <c:v>Consulta general</c:v>
                </c:pt>
                <c:pt idx="2">
                  <c:v>Petición en Interés General o Particular </c:v>
                </c:pt>
                <c:pt idx="3">
                  <c:v>Quejas por prestación del servicio de energía y gas </c:v>
                </c:pt>
                <c:pt idx="4">
                  <c:v>Quejas y reclamos a la CREG</c:v>
                </c:pt>
                <c:pt idx="5">
                  <c:v>Petición de autoridad pública</c:v>
                </c:pt>
                <c:pt idx="6">
                  <c:v>Solicitud de copia de documentos y constancias de ejecutoria </c:v>
                </c:pt>
                <c:pt idx="7">
                  <c:v>Solicitud de información </c:v>
                </c:pt>
                <c:pt idx="8">
                  <c:v>Petición Congreso, DIAN, secretarias y organismos de control</c:v>
                </c:pt>
              </c:strCache>
            </c:strRef>
          </c:cat>
          <c:val>
            <c:numRef>
              <c:f>Hoja1!$B$2:$B$10</c:f>
              <c:numCache>
                <c:formatCode>0</c:formatCode>
                <c:ptCount val="9"/>
                <c:pt idx="0">
                  <c:v>30</c:v>
                </c:pt>
                <c:pt idx="1">
                  <c:v>23</c:v>
                </c:pt>
                <c:pt idx="2">
                  <c:v>14</c:v>
                </c:pt>
                <c:pt idx="3">
                  <c:v>12</c:v>
                </c:pt>
                <c:pt idx="4">
                  <c:v>12</c:v>
                </c:pt>
                <c:pt idx="5">
                  <c:v>11</c:v>
                </c:pt>
                <c:pt idx="6">
                  <c:v>11</c:v>
                </c:pt>
                <c:pt idx="7">
                  <c:v>9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B7-4055-9FE9-0CD53012CC7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7564200"/>
        <c:axId val="377559104"/>
      </c:barChart>
      <c:catAx>
        <c:axId val="37756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b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7559104"/>
        <c:crossesAt val="0"/>
        <c:auto val="1"/>
        <c:lblAlgn val="ctr"/>
        <c:lblOffset val="100"/>
        <c:noMultiLvlLbl val="0"/>
      </c:catAx>
      <c:valAx>
        <c:axId val="37755910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7564200"/>
        <c:crosses val="autoZero"/>
        <c:crossBetween val="between"/>
        <c:majorUnit val="5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58382000694021"/>
          <c:y val="0.95533644259461048"/>
          <c:w val="0.17135177455012304"/>
          <c:h val="4.4663557405389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aseline="0"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0.05577</cdr:x>
      <cdr:y>0.04962</cdr:y>
    </cdr:from>
    <cdr:to>
      <cdr:x>0.29517</cdr:x>
      <cdr:y>0.33052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CC83F64C-3B71-407F-B93E-6CD14AE573DB}"/>
            </a:ext>
          </a:extLst>
        </cdr:cNvPr>
        <cdr:cNvSpPr txBox="1"/>
      </cdr:nvSpPr>
      <cdr:spPr>
        <a:xfrm xmlns:a="http://schemas.openxmlformats.org/drawingml/2006/main">
          <a:off x="387430" y="160343"/>
          <a:ext cx="1663013" cy="9075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endParaRPr lang="es-CO" sz="18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24/07/2024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24/07/2024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24/07/2024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24/07/2024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0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0"/>
            <a:ext cx="12192000" cy="68582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8622B45-69E8-E654-F840-BE4E7739D6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" y="0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AA5E922-FFBC-CB5C-4592-D312DD3455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0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" y="0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24/07/2024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24/07/2024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24/07/2024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24/07/2024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6FAC-9192-436B-870E-80DDE60983C7}" type="datetimeFigureOut">
              <a:rPr lang="es-CO" smtClean="0"/>
              <a:t>24/07/2024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g.gov.co/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7A29EC56-9059-B9C8-43D3-D65007F380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268" y="2807501"/>
            <a:ext cx="2218975" cy="124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pic>
        <p:nvPicPr>
          <p:cNvPr id="2" name="Imagen 1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9581D1B9-4540-0705-1807-80163DDD22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325" y="268765"/>
            <a:ext cx="1111348" cy="622540"/>
          </a:xfrm>
          <a:prstGeom prst="rect">
            <a:avLst/>
          </a:prstGeom>
        </p:spPr>
      </p:pic>
      <p:graphicFrame>
        <p:nvGraphicFramePr>
          <p:cNvPr id="3" name="5 Tabla">
            <a:extLst>
              <a:ext uri="{FF2B5EF4-FFF2-40B4-BE49-F238E27FC236}">
                <a16:creationId xmlns:a16="http://schemas.microsoft.com/office/drawing/2014/main" id="{A725CD20-0174-7A07-AA74-721A90EA2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548059"/>
              </p:ext>
            </p:extLst>
          </p:nvPr>
        </p:nvGraphicFramePr>
        <p:xfrm>
          <a:off x="1714295" y="1537421"/>
          <a:ext cx="8997249" cy="3384377"/>
        </p:xfrm>
        <a:graphic>
          <a:graphicData uri="http://schemas.openxmlformats.org/drawingml/2006/table">
            <a:tbl>
              <a:tblPr/>
              <a:tblGrid>
                <a:gridCol w="1519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2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32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57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1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effectLst/>
                        </a:rPr>
                        <a:t>Enero - Marzo</a:t>
                      </a:r>
                      <a:endParaRPr lang="es-C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15595"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effectLst/>
                        </a:rPr>
                        <a:t>Abril - Junio</a:t>
                      </a:r>
                      <a:endParaRPr lang="es-C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effectLst/>
                        </a:rPr>
                        <a:t>Julio - Septiembre</a:t>
                      </a:r>
                      <a:endParaRPr lang="es-C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Octubre - Diciembre</a:t>
                      </a:r>
                      <a:endParaRPr lang="es-C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3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16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Concedidas</a:t>
                      </a:r>
                      <a:endParaRPr lang="es-CO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1200" dirty="0">
                        <a:effectLst/>
                      </a:endParaRP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24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</a:rPr>
                        <a:t>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2400" dirty="0">
                          <a:effectLst/>
                          <a:latin typeface="+mn-lt"/>
                        </a:rPr>
                        <a:t> </a:t>
                      </a:r>
                      <a:endParaRPr lang="es-CO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42" marR="4344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CO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442" marR="4344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s-CO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442" marR="4344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s-CO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442" marR="4344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80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b="1" dirty="0">
                          <a:effectLst/>
                        </a:rPr>
                        <a:t>Negadas</a:t>
                      </a: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15595"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1800" dirty="0">
                        <a:effectLst/>
                        <a:latin typeface="+mn-lt"/>
                      </a:endParaRPr>
                    </a:p>
                    <a:p>
                      <a:pPr marL="315595"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C7FB4099-4AE7-7AE0-9758-FFC1E5D7A793}"/>
              </a:ext>
            </a:extLst>
          </p:cNvPr>
          <p:cNvSpPr txBox="1"/>
          <p:nvPr/>
        </p:nvSpPr>
        <p:spPr>
          <a:xfrm>
            <a:off x="1455310" y="5134290"/>
            <a:ext cx="9256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CO" b="1" kern="0" dirty="0">
                <a:solidFill>
                  <a:srgbClr val="002060"/>
                </a:solidFill>
              </a:rPr>
              <a:t>De las solicitudes de información interpuestas en la entidad,  ninguna fue negada por la CREG.</a:t>
            </a:r>
          </a:p>
        </p:txBody>
      </p:sp>
    </p:spTree>
    <p:extLst>
      <p:ext uri="{BB962C8B-B14F-4D97-AF65-F5344CB8AC3E}">
        <p14:creationId xmlns:p14="http://schemas.microsoft.com/office/powerpoint/2010/main" val="2312330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6440CC19-A346-EFCC-F151-035BF13F85B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877868" y="1581910"/>
            <a:ext cx="3314132" cy="3268254"/>
            <a:chOff x="8877868" y="1581910"/>
            <a:chExt cx="3314132" cy="3268254"/>
          </a:xfrm>
        </p:grpSpPr>
        <p:pic>
          <p:nvPicPr>
            <p:cNvPr id="5" name="Picture 48">
              <a:extLst>
                <a:ext uri="{FF2B5EF4-FFF2-40B4-BE49-F238E27FC236}">
                  <a16:creationId xmlns:a16="http://schemas.microsoft.com/office/drawing/2014/main" id="{3B89C910-44C7-1F3F-B342-E4847B52AFE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8877868" y="4551288"/>
              <a:ext cx="431785" cy="298876"/>
            </a:xfrm>
            <a:prstGeom prst="rect">
              <a:avLst/>
            </a:prstGeom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011F4629-60A1-9FF8-AFBA-149F696835F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93760" y="2917936"/>
              <a:ext cx="2266122" cy="9180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3200"/>
            </a:p>
          </p:txBody>
        </p:sp>
        <p:sp>
          <p:nvSpPr>
            <p:cNvPr id="7" name="TextBox 50">
              <a:extLst>
                <a:ext uri="{FF2B5EF4-FFF2-40B4-BE49-F238E27FC236}">
                  <a16:creationId xmlns:a16="http://schemas.microsoft.com/office/drawing/2014/main" id="{6B0B8143-5883-5A30-DE9E-67CB083B3CF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06868" y="1581910"/>
              <a:ext cx="2685132" cy="32045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6579"/>
                </a:lnSpc>
              </a:pPr>
              <a:r>
                <a:rPr lang="en-US" dirty="0">
                  <a:solidFill>
                    <a:srgbClr val="0F6A9D"/>
                  </a:solidFill>
                  <a:latin typeface="+mj-lt"/>
                  <a:hlinkClick r:id="rId3"/>
                </a:rPr>
                <a:t>www.creg.gov.co</a:t>
              </a:r>
              <a:endParaRPr lang="en-US" dirty="0">
                <a:solidFill>
                  <a:srgbClr val="0F6A9D"/>
                </a:solidFill>
                <a:latin typeface="+mj-lt"/>
              </a:endParaRPr>
            </a:p>
            <a:p>
              <a:pPr algn="just">
                <a:lnSpc>
                  <a:spcPts val="6579"/>
                </a:lnSpc>
              </a:pPr>
              <a:r>
                <a:rPr lang="en-US" dirty="0" err="1">
                  <a:solidFill>
                    <a:srgbClr val="0F6A9D"/>
                  </a:solidFill>
                  <a:latin typeface="+mj-lt"/>
                </a:rPr>
                <a:t>comisioncreg</a:t>
              </a:r>
              <a:endParaRPr lang="en-US" dirty="0">
                <a:solidFill>
                  <a:srgbClr val="0F6A9D"/>
                </a:solidFill>
                <a:latin typeface="+mj-lt"/>
              </a:endParaRPr>
            </a:p>
            <a:p>
              <a:pPr algn="just">
                <a:lnSpc>
                  <a:spcPts val="6579"/>
                </a:lnSpc>
              </a:pPr>
              <a:r>
                <a:rPr lang="en-US" dirty="0">
                  <a:solidFill>
                    <a:srgbClr val="0F6A9D"/>
                  </a:solidFill>
                  <a:latin typeface="+mj-lt"/>
                </a:rPr>
                <a:t>@ComisionCREG</a:t>
              </a:r>
            </a:p>
            <a:p>
              <a:pPr algn="just">
                <a:lnSpc>
                  <a:spcPts val="6579"/>
                </a:lnSpc>
              </a:pPr>
              <a:r>
                <a:rPr lang="en-US" dirty="0" err="1">
                  <a:solidFill>
                    <a:srgbClr val="0F6A9D"/>
                  </a:solidFill>
                  <a:latin typeface="+mj-lt"/>
                </a:rPr>
                <a:t>Comisión</a:t>
              </a:r>
              <a:r>
                <a:rPr lang="en-US" dirty="0">
                  <a:solidFill>
                    <a:srgbClr val="0F6A9D"/>
                  </a:solidFill>
                  <a:latin typeface="+mj-lt"/>
                </a:rPr>
                <a:t> CREG</a:t>
              </a:r>
            </a:p>
          </p:txBody>
        </p:sp>
        <p:pic>
          <p:nvPicPr>
            <p:cNvPr id="6" name="Picture 49">
              <a:extLst>
                <a:ext uri="{FF2B5EF4-FFF2-40B4-BE49-F238E27FC236}">
                  <a16:creationId xmlns:a16="http://schemas.microsoft.com/office/drawing/2014/main" id="{9D51B0A8-756E-3D4B-F77B-F915493B0B2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931593" y="1984327"/>
              <a:ext cx="378060" cy="378060"/>
            </a:xfrm>
            <a:prstGeom prst="rect">
              <a:avLst/>
            </a:prstGeom>
          </p:spPr>
        </p:pic>
        <p:pic>
          <p:nvPicPr>
            <p:cNvPr id="4" name="Picture 47">
              <a:extLst>
                <a:ext uri="{FF2B5EF4-FFF2-40B4-BE49-F238E27FC236}">
                  <a16:creationId xmlns:a16="http://schemas.microsoft.com/office/drawing/2014/main" id="{EEF091C1-2E38-B7C9-6BEB-1C31FE93FF4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8931593" y="2809201"/>
              <a:ext cx="378060" cy="378060"/>
            </a:xfrm>
            <a:prstGeom prst="rect">
              <a:avLst/>
            </a:prstGeom>
          </p:spPr>
        </p:pic>
        <p:pic>
          <p:nvPicPr>
            <p:cNvPr id="3" name="Picture 46">
              <a:extLst>
                <a:ext uri="{FF2B5EF4-FFF2-40B4-BE49-F238E27FC236}">
                  <a16:creationId xmlns:a16="http://schemas.microsoft.com/office/drawing/2014/main" id="{D74E53FE-9999-C71C-83F2-E1E4393448B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8913423" y="3697998"/>
              <a:ext cx="414399" cy="340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402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55903"/>
            <a:ext cx="8205849" cy="746194"/>
          </a:xfrm>
        </p:spPr>
        <p:txBody>
          <a:bodyPr>
            <a:noAutofit/>
          </a:bodyPr>
          <a:lstStyle/>
          <a:p>
            <a:r>
              <a:rPr lang="es-MX" sz="4000" b="1" dirty="0">
                <a:solidFill>
                  <a:schemeClr val="bg1"/>
                </a:solidFill>
                <a:latin typeface="Helvetica" pitchFamily="2" charset="0"/>
              </a:rPr>
              <a:t>PETICIONES, QUEJAS Y RECLAMOS </a:t>
            </a:r>
            <a:br>
              <a:rPr lang="es-MX" sz="40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s-MX" sz="4000" b="1" dirty="0">
                <a:solidFill>
                  <a:schemeClr val="bg1"/>
                </a:solidFill>
                <a:latin typeface="Helvetica" pitchFamily="2" charset="0"/>
              </a:rPr>
              <a:t>INFORME ABRIL - JUNIO 2024. </a:t>
            </a: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63E9FF8-726C-C90D-F2BB-C32B8EBE44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01739" y="6639446"/>
            <a:ext cx="13885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Helvetica" pitchFamily="2" charset="0"/>
              </a:rPr>
              <a:t>www.creg.gov.co</a:t>
            </a:r>
          </a:p>
        </p:txBody>
      </p:sp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A8D7E212-C8ED-259B-1413-198B147FE6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325" y="268765"/>
            <a:ext cx="1111348" cy="622540"/>
          </a:xfrm>
          <a:prstGeom prst="rect">
            <a:avLst/>
          </a:prstGeom>
        </p:spPr>
      </p:pic>
      <p:graphicFrame>
        <p:nvGraphicFramePr>
          <p:cNvPr id="2" name="2 Gráfico">
            <a:extLst>
              <a:ext uri="{FF2B5EF4-FFF2-40B4-BE49-F238E27FC236}">
                <a16:creationId xmlns:a16="http://schemas.microsoft.com/office/drawing/2014/main" id="{72CA90BB-F4D8-C8B4-8F15-029DC84742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0627076"/>
              </p:ext>
            </p:extLst>
          </p:nvPr>
        </p:nvGraphicFramePr>
        <p:xfrm>
          <a:off x="159856" y="1273164"/>
          <a:ext cx="5222929" cy="521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6FADAC1-982A-C1C3-D1E2-E031BB89E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640936"/>
              </p:ext>
            </p:extLst>
          </p:nvPr>
        </p:nvGraphicFramePr>
        <p:xfrm>
          <a:off x="5951349" y="1273164"/>
          <a:ext cx="5793548" cy="35933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5825">
                  <a:extLst>
                    <a:ext uri="{9D8B030D-6E8A-4147-A177-3AD203B41FA5}">
                      <a16:colId xmlns:a16="http://schemas.microsoft.com/office/drawing/2014/main" val="2620167987"/>
                    </a:ext>
                  </a:extLst>
                </a:gridCol>
                <a:gridCol w="807723">
                  <a:extLst>
                    <a:ext uri="{9D8B030D-6E8A-4147-A177-3AD203B41FA5}">
                      <a16:colId xmlns:a16="http://schemas.microsoft.com/office/drawing/2014/main" val="2752459600"/>
                    </a:ext>
                  </a:extLst>
                </a:gridCol>
              </a:tblGrid>
              <a:tr h="525117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TIPO DE PETICIÓN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CANTIDAD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9193174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highlight>
                            <a:srgbClr val="E9EBF5"/>
                          </a:highlight>
                        </a:rPr>
                        <a:t>Petición en Interés General o Particular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622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1004531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highlight>
                            <a:srgbClr val="E9EBF5"/>
                          </a:highlight>
                        </a:rPr>
                        <a:t>Quejas por prestación del servicio de energía y gas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226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6590472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highlight>
                            <a:srgbClr val="E9EBF5"/>
                          </a:highlight>
                        </a:rPr>
                        <a:t>Consulta general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52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1139152"/>
                  </a:ext>
                </a:extLst>
              </a:tr>
              <a:tr h="29302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u="none" strike="noStrike">
                          <a:effectLst/>
                          <a:highlight>
                            <a:srgbClr val="E9EBF5"/>
                          </a:highlight>
                        </a:rPr>
                        <a:t>Petición Congreso, DIAN, secretarias y organismos de control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48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8063333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highlight>
                            <a:srgbClr val="E9EBF5"/>
                          </a:highlight>
                        </a:rPr>
                        <a:t>Solicitud de información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31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1959638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highlight>
                            <a:srgbClr val="E9EBF5"/>
                          </a:highlight>
                        </a:rPr>
                        <a:t>Petición de autoridad pública (SIC, Contraloría)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14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5028943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  <a:highlight>
                            <a:srgbClr val="E9EBF5"/>
                          </a:highlight>
                        </a:rPr>
                        <a:t>Quejas y reclamos a la CREG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11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2366917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highlight>
                            <a:srgbClr val="E9EBF5"/>
                          </a:highlight>
                        </a:rPr>
                        <a:t>Consulta concepto de legalidad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8401969"/>
                  </a:ext>
                </a:extLst>
              </a:tr>
              <a:tr h="3381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highlight>
                            <a:srgbClr val="E9EBF5"/>
                          </a:highlight>
                        </a:rPr>
                        <a:t>Solicitud de copia de documentos y constancias de ejecutoria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5274066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TOTAL GENERAL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 dirty="0">
                          <a:effectLst/>
                          <a:highlight>
                            <a:srgbClr val="E9EBF5"/>
                          </a:highlight>
                        </a:rPr>
                        <a:t>1008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97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27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pic>
        <p:nvPicPr>
          <p:cNvPr id="2" name="Imagen 1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9581D1B9-4540-0705-1807-80163DDD22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325" y="268765"/>
            <a:ext cx="1111348" cy="622540"/>
          </a:xfrm>
          <a:prstGeom prst="rect">
            <a:avLst/>
          </a:prstGeom>
        </p:spPr>
      </p:pic>
      <p:graphicFrame>
        <p:nvGraphicFramePr>
          <p:cNvPr id="3" name="2 Gráfico">
            <a:extLst>
              <a:ext uri="{FF2B5EF4-FFF2-40B4-BE49-F238E27FC236}">
                <a16:creationId xmlns:a16="http://schemas.microsoft.com/office/drawing/2014/main" id="{B193BC64-7F7D-437A-B9B9-5BBF20EAC0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5825148"/>
              </p:ext>
            </p:extLst>
          </p:nvPr>
        </p:nvGraphicFramePr>
        <p:xfrm>
          <a:off x="176981" y="1119683"/>
          <a:ext cx="4841437" cy="5540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D977227-AD86-6C42-AE1C-9C0752B07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854621"/>
              </p:ext>
            </p:extLst>
          </p:nvPr>
        </p:nvGraphicFramePr>
        <p:xfrm>
          <a:off x="6028706" y="1563585"/>
          <a:ext cx="5946074" cy="4106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3544">
                  <a:extLst>
                    <a:ext uri="{9D8B030D-6E8A-4147-A177-3AD203B41FA5}">
                      <a16:colId xmlns:a16="http://schemas.microsoft.com/office/drawing/2014/main" val="3450881514"/>
                    </a:ext>
                  </a:extLst>
                </a:gridCol>
                <a:gridCol w="1092530">
                  <a:extLst>
                    <a:ext uri="{9D8B030D-6E8A-4147-A177-3AD203B41FA5}">
                      <a16:colId xmlns:a16="http://schemas.microsoft.com/office/drawing/2014/main" val="2556065044"/>
                    </a:ext>
                  </a:extLst>
                </a:gridCol>
              </a:tblGrid>
              <a:tr h="366542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>
                          <a:effectLst/>
                          <a:highlight>
                            <a:srgbClr val="E9EBF5"/>
                          </a:highlight>
                        </a:rPr>
                        <a:t>TIPO DE PETICIÓN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effectLst/>
                          <a:highlight>
                            <a:srgbClr val="E9EBF5"/>
                          </a:highlight>
                        </a:rPr>
                        <a:t>CANTIDAD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9473811"/>
                  </a:ext>
                </a:extLst>
              </a:tr>
              <a:tr h="3665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highlight>
                            <a:srgbClr val="E9EBF5"/>
                          </a:highlight>
                        </a:rPr>
                        <a:t>Petición en Interés General o Particular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214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080970"/>
                  </a:ext>
                </a:extLst>
              </a:tr>
              <a:tr h="3665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highlight>
                            <a:srgbClr val="E9EBF5"/>
                          </a:highlight>
                        </a:rPr>
                        <a:t>Quejas por prestación del servicio de energía y gas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73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7464226"/>
                  </a:ext>
                </a:extLst>
              </a:tr>
              <a:tr h="38463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u="none" strike="noStrike" dirty="0">
                          <a:effectLst/>
                          <a:highlight>
                            <a:srgbClr val="E9EBF5"/>
                          </a:highlight>
                        </a:rPr>
                        <a:t>Petición Congreso, DIAN, secretarias y organismos de control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29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020813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highlight>
                            <a:srgbClr val="E9EBF5"/>
                          </a:highlight>
                        </a:rPr>
                        <a:t>Solicitud de información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14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9724540"/>
                  </a:ext>
                </a:extLst>
              </a:tr>
              <a:tr h="3665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highlight>
                            <a:srgbClr val="E9EBF5"/>
                          </a:highlight>
                        </a:rPr>
                        <a:t>Consulta general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0810993"/>
                  </a:ext>
                </a:extLst>
              </a:tr>
              <a:tr h="3665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highlight>
                            <a:srgbClr val="E9EBF5"/>
                          </a:highlight>
                        </a:rPr>
                        <a:t>Petición de autoridad pública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1059694"/>
                  </a:ext>
                </a:extLst>
              </a:tr>
              <a:tr h="3665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highlight>
                            <a:srgbClr val="E9EBF5"/>
                          </a:highlight>
                        </a:rPr>
                        <a:t>Quejas y reclamos a la CREG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4761267"/>
                  </a:ext>
                </a:extLst>
              </a:tr>
              <a:tr h="3665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highlight>
                            <a:srgbClr val="E9EBF5"/>
                          </a:highlight>
                        </a:rPr>
                        <a:t>Concepto de legalidad CCU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2093345"/>
                  </a:ext>
                </a:extLst>
              </a:tr>
              <a:tr h="3936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highlight>
                            <a:srgbClr val="E9EBF5"/>
                          </a:highlight>
                        </a:rPr>
                        <a:t>Solicitud de copia de documentos y constancias de ejecutoria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3341085"/>
                  </a:ext>
                </a:extLst>
              </a:tr>
              <a:tr h="366542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>
                          <a:effectLst/>
                          <a:highlight>
                            <a:srgbClr val="E9EBF5"/>
                          </a:highlight>
                        </a:rPr>
                        <a:t>TOTAL GENERAL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effectLst/>
                          <a:highlight>
                            <a:srgbClr val="E9EBF5"/>
                          </a:highlight>
                        </a:rPr>
                        <a:t>356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2910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694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pic>
        <p:nvPicPr>
          <p:cNvPr id="2" name="Imagen 1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9581D1B9-4540-0705-1807-80163DDD22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325" y="268765"/>
            <a:ext cx="1111348" cy="622540"/>
          </a:xfrm>
          <a:prstGeom prst="rect">
            <a:avLst/>
          </a:prstGeom>
        </p:spPr>
      </p:pic>
      <p:graphicFrame>
        <p:nvGraphicFramePr>
          <p:cNvPr id="3" name="2 Gráfico">
            <a:extLst>
              <a:ext uri="{FF2B5EF4-FFF2-40B4-BE49-F238E27FC236}">
                <a16:creationId xmlns:a16="http://schemas.microsoft.com/office/drawing/2014/main" id="{C83681CD-74B8-BEE1-04F8-2DD2086BC5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3205594"/>
              </p:ext>
            </p:extLst>
          </p:nvPr>
        </p:nvGraphicFramePr>
        <p:xfrm>
          <a:off x="192107" y="531559"/>
          <a:ext cx="5277853" cy="632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A723291-CCC7-64AB-8DBA-6EC1003FA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208203"/>
              </p:ext>
            </p:extLst>
          </p:nvPr>
        </p:nvGraphicFramePr>
        <p:xfrm>
          <a:off x="6096000" y="1375702"/>
          <a:ext cx="5867400" cy="3896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77253">
                  <a:extLst>
                    <a:ext uri="{9D8B030D-6E8A-4147-A177-3AD203B41FA5}">
                      <a16:colId xmlns:a16="http://schemas.microsoft.com/office/drawing/2014/main" val="4209117108"/>
                    </a:ext>
                  </a:extLst>
                </a:gridCol>
                <a:gridCol w="790147">
                  <a:extLst>
                    <a:ext uri="{9D8B030D-6E8A-4147-A177-3AD203B41FA5}">
                      <a16:colId xmlns:a16="http://schemas.microsoft.com/office/drawing/2014/main" val="1970357015"/>
                    </a:ext>
                  </a:extLst>
                </a:gridCol>
              </a:tblGrid>
              <a:tr h="3527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TIPO DE PETICIÓN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CANTIDAD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2058415"/>
                  </a:ext>
                </a:extLst>
              </a:tr>
              <a:tr h="352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9EBF5"/>
                          </a:highlight>
                          <a:latin typeface="Helvetica" panose="020B0604020202020204" pitchFamily="34" charset="0"/>
                        </a:rPr>
                        <a:t>Petición en Interés General o Particular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9EBF5"/>
                          </a:highlight>
                          <a:latin typeface="Helvetica" panose="020B0604020202020204" pitchFamily="34" charset="0"/>
                        </a:rPr>
                        <a:t>229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1257861"/>
                  </a:ext>
                </a:extLst>
              </a:tr>
              <a:tr h="352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9EBF5"/>
                          </a:highlight>
                          <a:latin typeface="Helvetica" panose="020B0604020202020204" pitchFamily="34" charset="0"/>
                        </a:rPr>
                        <a:t>Quejas por prestación del servicio de energía y gas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9EBF5"/>
                          </a:highlight>
                          <a:latin typeface="Helvetica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6413840"/>
                  </a:ext>
                </a:extLst>
              </a:tr>
              <a:tr h="3695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9EBF5"/>
                          </a:highlight>
                          <a:latin typeface="Helvetica" panose="020B0604020202020204" pitchFamily="34" charset="0"/>
                        </a:rPr>
                        <a:t>Consulta general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9EBF5"/>
                          </a:highlight>
                          <a:latin typeface="Helvetica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7540833"/>
                  </a:ext>
                </a:extLst>
              </a:tr>
              <a:tr h="352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9EBF5"/>
                          </a:highlight>
                          <a:latin typeface="Helvetica" panose="020B0604020202020204" pitchFamily="34" charset="0"/>
                        </a:rPr>
                        <a:t>Solicitud de información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9EBF5"/>
                          </a:highlight>
                          <a:latin typeface="Helvetica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9329965"/>
                  </a:ext>
                </a:extLst>
              </a:tr>
              <a:tr h="35274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9EBF5"/>
                          </a:highlight>
                          <a:latin typeface="Helvetica" panose="020B0604020202020204" pitchFamily="34" charset="0"/>
                        </a:rPr>
                        <a:t>Petición Congreso, DIAN, secretarias y organismos de control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9EBF5"/>
                          </a:highlight>
                          <a:latin typeface="Helvetica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4166695"/>
                  </a:ext>
                </a:extLst>
              </a:tr>
              <a:tr h="352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9EBF5"/>
                          </a:highlight>
                          <a:latin typeface="Helvetica" panose="020B0604020202020204" pitchFamily="34" charset="0"/>
                        </a:rPr>
                        <a:t>Petición de autoridad pública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9EBF5"/>
                          </a:highlight>
                          <a:latin typeface="Helvetica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1806711"/>
                  </a:ext>
                </a:extLst>
              </a:tr>
              <a:tr h="352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9EBF5"/>
                          </a:highlight>
                          <a:latin typeface="Helvetica" panose="020B0604020202020204" pitchFamily="34" charset="0"/>
                        </a:rPr>
                        <a:t>Quejas y reclamos a la CREG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9EBF5"/>
                          </a:highlight>
                          <a:latin typeface="Helvetica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0397392"/>
                  </a:ext>
                </a:extLst>
              </a:tr>
              <a:tr h="352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9EBF5"/>
                          </a:highlight>
                          <a:latin typeface="Helvetica" panose="020B0604020202020204" pitchFamily="34" charset="0"/>
                        </a:rPr>
                        <a:t>Concepto de legalidad CCU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9EBF5"/>
                          </a:highlight>
                          <a:latin typeface="Helvetica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0151364"/>
                  </a:ext>
                </a:extLst>
              </a:tr>
              <a:tr h="352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9EBF5"/>
                          </a:highlight>
                          <a:latin typeface="Helvetica" panose="020B0604020202020204" pitchFamily="34" charset="0"/>
                        </a:rPr>
                        <a:t>Solicitud de copia de documentos y constancias de ejecutoria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9EBF5"/>
                          </a:highlight>
                          <a:latin typeface="Helvetica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5223807"/>
                  </a:ext>
                </a:extLst>
              </a:tr>
              <a:tr h="3527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TOTAL GENERAL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 dirty="0">
                          <a:effectLst/>
                          <a:highlight>
                            <a:srgbClr val="E9EBF5"/>
                          </a:highlight>
                        </a:rPr>
                        <a:t>364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3370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758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pic>
        <p:nvPicPr>
          <p:cNvPr id="2" name="Imagen 1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9581D1B9-4540-0705-1807-80163DDD22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325" y="268765"/>
            <a:ext cx="1111348" cy="622540"/>
          </a:xfrm>
          <a:prstGeom prst="rect">
            <a:avLst/>
          </a:prstGeom>
        </p:spPr>
      </p:pic>
      <p:graphicFrame>
        <p:nvGraphicFramePr>
          <p:cNvPr id="3" name="2 Gráfico">
            <a:extLst>
              <a:ext uri="{FF2B5EF4-FFF2-40B4-BE49-F238E27FC236}">
                <a16:creationId xmlns:a16="http://schemas.microsoft.com/office/drawing/2014/main" id="{81BBDAD6-31ED-A884-D3B2-77FB38C4F3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7199302"/>
              </p:ext>
            </p:extLst>
          </p:nvPr>
        </p:nvGraphicFramePr>
        <p:xfrm>
          <a:off x="428326" y="1143000"/>
          <a:ext cx="4986822" cy="5758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1E0E6B2-D04C-9FA7-60CB-429E2C79F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961764"/>
              </p:ext>
            </p:extLst>
          </p:nvPr>
        </p:nvGraphicFramePr>
        <p:xfrm>
          <a:off x="6096000" y="1385948"/>
          <a:ext cx="5867400" cy="38273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77253">
                  <a:extLst>
                    <a:ext uri="{9D8B030D-6E8A-4147-A177-3AD203B41FA5}">
                      <a16:colId xmlns:a16="http://schemas.microsoft.com/office/drawing/2014/main" val="333874556"/>
                    </a:ext>
                  </a:extLst>
                </a:gridCol>
                <a:gridCol w="790147">
                  <a:extLst>
                    <a:ext uri="{9D8B030D-6E8A-4147-A177-3AD203B41FA5}">
                      <a16:colId xmlns:a16="http://schemas.microsoft.com/office/drawing/2014/main" val="317770825"/>
                    </a:ext>
                  </a:extLst>
                </a:gridCol>
              </a:tblGrid>
              <a:tr h="3464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TIPO DE PETICIÓN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CANTIDAD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3317706"/>
                  </a:ext>
                </a:extLst>
              </a:tr>
              <a:tr h="3464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highlight>
                            <a:srgbClr val="E9EBF5"/>
                          </a:highlight>
                        </a:rPr>
                        <a:t>Petición en Interés General o Particular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179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5660009"/>
                  </a:ext>
                </a:extLst>
              </a:tr>
              <a:tr h="3464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highlight>
                            <a:srgbClr val="E9EBF5"/>
                          </a:highlight>
                        </a:rPr>
                        <a:t>Quejas por prestación del servicio de energía y gas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67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0572705"/>
                  </a:ext>
                </a:extLst>
              </a:tr>
              <a:tr h="3464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highlight>
                            <a:srgbClr val="E9EBF5"/>
                          </a:highlight>
                        </a:rPr>
                        <a:t>Consulta general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23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1432162"/>
                  </a:ext>
                </a:extLst>
              </a:tr>
              <a:tr h="36293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u="none" strike="noStrike">
                          <a:effectLst/>
                          <a:highlight>
                            <a:srgbClr val="E9EBF5"/>
                          </a:highlight>
                        </a:rPr>
                        <a:t>Petición Congreso, DIAN, secretarias y organismos de control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7798169"/>
                  </a:ext>
                </a:extLst>
              </a:tr>
              <a:tr h="3464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highlight>
                            <a:srgbClr val="E9EBF5"/>
                          </a:highlight>
                        </a:rPr>
                        <a:t>Solicitud de información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2451874"/>
                  </a:ext>
                </a:extLst>
              </a:tr>
              <a:tr h="3464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highlight>
                            <a:srgbClr val="E9EBF5"/>
                          </a:highlight>
                        </a:rPr>
                        <a:t>Petición de autoridad pública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0225899"/>
                  </a:ext>
                </a:extLst>
              </a:tr>
              <a:tr h="3464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highlight>
                            <a:srgbClr val="E9EBF5"/>
                          </a:highlight>
                        </a:rPr>
                        <a:t>Quejas y reclamos a la CREG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035616"/>
                  </a:ext>
                </a:extLst>
              </a:tr>
              <a:tr h="3464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highlight>
                            <a:srgbClr val="E9EBF5"/>
                          </a:highlight>
                        </a:rPr>
                        <a:t>Concepto de legalidad CCU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4248271"/>
                  </a:ext>
                </a:extLst>
              </a:tr>
              <a:tr h="3464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highlight>
                            <a:srgbClr val="E9EBF5"/>
                          </a:highlight>
                        </a:rPr>
                        <a:t>Solicitud de copia de documentos y constancias de ejecutoria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8465622"/>
                  </a:ext>
                </a:extLst>
              </a:tr>
              <a:tr h="3464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TOTAL GENERAL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 dirty="0">
                          <a:effectLst/>
                          <a:highlight>
                            <a:srgbClr val="E9EBF5"/>
                          </a:highlight>
                        </a:rPr>
                        <a:t>288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8126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899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pic>
        <p:nvPicPr>
          <p:cNvPr id="2" name="Imagen 1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9581D1B9-4540-0705-1807-80163DDD22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325" y="268765"/>
            <a:ext cx="1111348" cy="622540"/>
          </a:xfrm>
          <a:prstGeom prst="rect">
            <a:avLst/>
          </a:prstGeom>
        </p:spPr>
      </p:pic>
      <p:graphicFrame>
        <p:nvGraphicFramePr>
          <p:cNvPr id="3" name="Marcador de contenido 4">
            <a:extLst>
              <a:ext uri="{FF2B5EF4-FFF2-40B4-BE49-F238E27FC236}">
                <a16:creationId xmlns:a16="http://schemas.microsoft.com/office/drawing/2014/main" id="{35F3ABD8-145B-04C2-8872-E553AD129F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2126313"/>
              </p:ext>
            </p:extLst>
          </p:nvPr>
        </p:nvGraphicFramePr>
        <p:xfrm>
          <a:off x="790943" y="1556606"/>
          <a:ext cx="6175648" cy="3400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E905A250-A621-C2BD-E26A-53522ACB0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879" y="899900"/>
            <a:ext cx="7035394" cy="97544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231C662-996D-42A3-2653-EB655BB0328D}"/>
              </a:ext>
            </a:extLst>
          </p:cNvPr>
          <p:cNvSpPr txBox="1"/>
          <p:nvPr/>
        </p:nvSpPr>
        <p:spPr>
          <a:xfrm>
            <a:off x="1814801" y="4797474"/>
            <a:ext cx="80243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De las quejas interpuestas en el segundo trimestre de 2024, se </a:t>
            </a:r>
            <a:r>
              <a:rPr lang="es-CO" b="1" dirty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presentaron </a:t>
            </a: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11 quejas </a:t>
            </a:r>
            <a:r>
              <a:rPr lang="es-CO" b="1" dirty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y sugerencias relacionadas con las funciones propias de la CREG. Las cuales </a:t>
            </a: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fueron atendida con un promedio de respuesta de 14 días </a:t>
            </a: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C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10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pic>
        <p:nvPicPr>
          <p:cNvPr id="2" name="Imagen 1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9581D1B9-4540-0705-1807-80163DDD22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325" y="268765"/>
            <a:ext cx="1111348" cy="622540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A422B52-E37E-04E3-B6AB-81E9AA6514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0716028"/>
              </p:ext>
            </p:extLst>
          </p:nvPr>
        </p:nvGraphicFramePr>
        <p:xfrm>
          <a:off x="676136" y="1307234"/>
          <a:ext cx="4491664" cy="354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C0DB5162-7F12-DCFB-6384-DD30AAB62432}"/>
              </a:ext>
            </a:extLst>
          </p:cNvPr>
          <p:cNvSpPr txBox="1"/>
          <p:nvPr/>
        </p:nvSpPr>
        <p:spPr>
          <a:xfrm>
            <a:off x="1106967" y="5081406"/>
            <a:ext cx="9616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CO" sz="1600" b="1" kern="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En el segundo trimestre de 2024, se presentaron 226 quejas por la prestación del servicio de energía y gas. De las cuales, 93 quejas eran copia del trámite de reclamación presentado por el usuario ante la empresa prestadora del servicio o peticiones a las que ya se les había dado respuesta. Para </a:t>
            </a:r>
            <a:r>
              <a:rPr lang="es-CO" sz="1600" b="1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las demás peticiones registradas se da el traslado correspondiente a la autoridad pública o empresa competente y/o se brinda orientación al ciudadano sobre el tema.</a:t>
            </a:r>
            <a:endParaRPr lang="es-CO" sz="16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id="{9E5D0864-783B-0176-B06E-743C0C8B4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215178"/>
              </p:ext>
            </p:extLst>
          </p:nvPr>
        </p:nvGraphicFramePr>
        <p:xfrm>
          <a:off x="7421936" y="2553195"/>
          <a:ext cx="3761419" cy="2408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280">
                  <a:extLst>
                    <a:ext uri="{9D8B030D-6E8A-4147-A177-3AD203B41FA5}">
                      <a16:colId xmlns:a16="http://schemas.microsoft.com/office/drawing/2014/main" val="691600774"/>
                    </a:ext>
                  </a:extLst>
                </a:gridCol>
                <a:gridCol w="1902139">
                  <a:extLst>
                    <a:ext uri="{9D8B030D-6E8A-4147-A177-3AD203B41FA5}">
                      <a16:colId xmlns:a16="http://schemas.microsoft.com/office/drawing/2014/main" val="3099246639"/>
                    </a:ext>
                  </a:extLst>
                </a:gridCol>
              </a:tblGrid>
              <a:tr h="481766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ANÁLISIS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CANTIDAD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494768"/>
                  </a:ext>
                </a:extLst>
              </a:tr>
              <a:tr h="481766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+mn-lt"/>
                          <a:cs typeface="Arial" panose="020B0604020202020204" pitchFamily="34" charset="0"/>
                        </a:rPr>
                        <a:t>TRASLADO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+mn-lt"/>
                          <a:cs typeface="Arial" panose="020B0604020202020204" pitchFamily="34" charset="0"/>
                        </a:rPr>
                        <a:t>56</a:t>
                      </a:r>
                    </a:p>
                    <a:p>
                      <a:pPr algn="ctr"/>
                      <a:endParaRPr lang="es-CO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47302"/>
                  </a:ext>
                </a:extLst>
              </a:tr>
              <a:tr h="481766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+mn-lt"/>
                          <a:cs typeface="Arial" panose="020B0604020202020204" pitchFamily="34" charset="0"/>
                        </a:rPr>
                        <a:t>ORIENTACIÓN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+mn-lt"/>
                          <a:cs typeface="Arial" panose="020B0604020202020204" pitchFamily="34" charset="0"/>
                        </a:rPr>
                        <a:t>77</a:t>
                      </a:r>
                      <a:endParaRPr lang="es-CO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347656"/>
                  </a:ext>
                </a:extLst>
              </a:tr>
              <a:tr h="481766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+mn-lt"/>
                          <a:cs typeface="Arial" panose="020B0604020202020204" pitchFamily="34" charset="0"/>
                        </a:rPr>
                        <a:t>ARCHIVADO - COPIA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+mn-lt"/>
                          <a:cs typeface="Arial" panose="020B0604020202020204" pitchFamily="34" charset="0"/>
                        </a:rPr>
                        <a:t>93</a:t>
                      </a:r>
                      <a:endParaRPr lang="es-CO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062941"/>
                  </a:ext>
                </a:extLst>
              </a:tr>
              <a:tr h="481766">
                <a:tc>
                  <a:txBody>
                    <a:bodyPr/>
                    <a:lstStyle/>
                    <a:p>
                      <a:pPr algn="l"/>
                      <a:r>
                        <a:rPr lang="es-CO" sz="1200" b="1" dirty="0"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u="none" dirty="0">
                          <a:latin typeface="+mn-lt"/>
                          <a:cs typeface="Arial" panose="020B0604020202020204" pitchFamily="34" charset="0"/>
                        </a:rPr>
                        <a:t>226</a:t>
                      </a:r>
                      <a:endParaRPr lang="es-CO" sz="1200" b="1" u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219868"/>
                  </a:ext>
                </a:extLst>
              </a:tr>
            </a:tbl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D768E106-185C-D485-FCC2-674D90FE09A2}"/>
              </a:ext>
            </a:extLst>
          </p:cNvPr>
          <p:cNvSpPr txBox="1">
            <a:spLocks/>
          </p:cNvSpPr>
          <p:nvPr/>
        </p:nvSpPr>
        <p:spPr>
          <a:xfrm>
            <a:off x="5225409" y="268765"/>
            <a:ext cx="7135702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7609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CO" sz="3200" dirty="0">
                <a:cs typeface="Arial" panose="020B0604020202020204" pitchFamily="34" charset="0"/>
              </a:rPr>
              <a:t>Trámite de quejas y reclamos otros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753692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pic>
        <p:nvPicPr>
          <p:cNvPr id="2" name="Imagen 1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9581D1B9-4540-0705-1807-80163DDD22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325" y="268765"/>
            <a:ext cx="1111348" cy="622540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AF55DDF-B0ED-B9B4-8DF4-2D56FD9FA8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1653538"/>
              </p:ext>
            </p:extLst>
          </p:nvPr>
        </p:nvGraphicFramePr>
        <p:xfrm>
          <a:off x="443426" y="1448791"/>
          <a:ext cx="11305147" cy="504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37889132-D859-E975-1AAC-0A2047BCB02D}"/>
              </a:ext>
            </a:extLst>
          </p:cNvPr>
          <p:cNvSpPr txBox="1">
            <a:spLocks/>
          </p:cNvSpPr>
          <p:nvPr/>
        </p:nvSpPr>
        <p:spPr>
          <a:xfrm>
            <a:off x="5676405" y="218916"/>
            <a:ext cx="6757539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7609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sz="3400" dirty="0"/>
              <a:t>Tiempo promedio de respuesta</a:t>
            </a:r>
            <a:endParaRPr lang="es-CO" sz="3400" dirty="0"/>
          </a:p>
        </p:txBody>
      </p:sp>
    </p:spTree>
    <p:extLst>
      <p:ext uri="{BB962C8B-B14F-4D97-AF65-F5344CB8AC3E}">
        <p14:creationId xmlns:p14="http://schemas.microsoft.com/office/powerpoint/2010/main" val="14996291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579</Words>
  <Application>Microsoft Office PowerPoint</Application>
  <PresentationFormat>Panorámica</PresentationFormat>
  <Paragraphs>168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Helvetica</vt:lpstr>
      <vt:lpstr>Tema de Office</vt:lpstr>
      <vt:lpstr>Presentación de PowerPoint</vt:lpstr>
      <vt:lpstr>PETICIONES, QUEJAS Y RECLAMOS  INFORME ABRIL - JUNIO 2024.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Carlos Andres Chaparro Chaparro</cp:lastModifiedBy>
  <cp:revision>17</cp:revision>
  <dcterms:created xsi:type="dcterms:W3CDTF">2023-05-08T00:34:42Z</dcterms:created>
  <dcterms:modified xsi:type="dcterms:W3CDTF">2024-07-24T22:03:25Z</dcterms:modified>
</cp:coreProperties>
</file>