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6" r:id="rId20"/>
    <p:sldId id="273" r:id="rId21"/>
    <p:sldId id="274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8288000" cy="10287000"/>
  <p:notesSz cx="6858000" cy="91440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Montserrat Extra-Bold" panose="020B0604020202020204" charset="0"/>
      <p:regular r:id="rId68"/>
    </p:embeddedFont>
    <p:embeddedFont>
      <p:font typeface="Montserrat Extra-Bold Bold" panose="020B0604020202020204" charset="0"/>
      <p:regular r:id="rId69"/>
    </p:embeddedFont>
    <p:embeddedFont>
      <p:font typeface="Montserrat Extra-Bold Bold Italics" panose="020B0604020202020204" charset="0"/>
      <p:regular r:id="rId70"/>
    </p:embeddedFont>
    <p:embeddedFont>
      <p:font typeface="Montserrat Extra-Bold Italics" panose="020B0604020202020204" charset="0"/>
      <p:regular r:id="rId71"/>
    </p:embeddedFont>
    <p:embeddedFont>
      <p:font typeface="Open Sans Extra Bold" panose="020B0604020202020204" charset="0"/>
      <p:regular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.png"/><Relationship Id="rId10" Type="http://schemas.openxmlformats.org/officeDocument/2006/relationships/image" Target="../media/image65.svg"/><Relationship Id="rId4" Type="http://schemas.openxmlformats.org/officeDocument/2006/relationships/image" Target="../media/image4.png"/><Relationship Id="rId9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4000"/>
          </a:blip>
          <a:srcRect l="111" r="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2522696" y="-127225"/>
            <a:ext cx="12657715" cy="10414225"/>
            <a:chOff x="0" y="0"/>
            <a:chExt cx="6184570" cy="50883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CB98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blipFill>
              <a:blip r:embed="rId3"/>
              <a:stretch>
                <a:fillRect l="-12094" r="-1209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476213" y="0"/>
            <a:ext cx="2094150" cy="1722977"/>
            <a:chOff x="0" y="0"/>
            <a:chExt cx="6184570" cy="508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447638" y="3842302"/>
            <a:ext cx="7833050" cy="6444698"/>
            <a:chOff x="0" y="0"/>
            <a:chExt cx="6184570" cy="50883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76028" y="3995346"/>
            <a:ext cx="2636358" cy="2169082"/>
            <a:chOff x="0" y="0"/>
            <a:chExt cx="6184570" cy="50883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202553" y="1443135"/>
            <a:ext cx="818092" cy="673091"/>
            <a:chOff x="0" y="0"/>
            <a:chExt cx="6184570" cy="508839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633584" y="1620452"/>
            <a:ext cx="387062" cy="318458"/>
            <a:chOff x="0" y="0"/>
            <a:chExt cx="6184570" cy="508839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850882" y="4834719"/>
            <a:ext cx="595968" cy="490337"/>
            <a:chOff x="0" y="0"/>
            <a:chExt cx="6184570" cy="508839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4606474" y="673023"/>
            <a:ext cx="595968" cy="490337"/>
            <a:chOff x="0" y="0"/>
            <a:chExt cx="6184570" cy="508839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-744119" y="6969254"/>
            <a:ext cx="1259637" cy="1036376"/>
            <a:chOff x="0" y="0"/>
            <a:chExt cx="6184570" cy="508839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0F6A9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7747984" y="411226"/>
            <a:ext cx="616179" cy="506966"/>
            <a:chOff x="0" y="0"/>
            <a:chExt cx="6184570" cy="508839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-963212" y="2116226"/>
            <a:ext cx="1697823" cy="1396896"/>
            <a:chOff x="0" y="0"/>
            <a:chExt cx="6184570" cy="508839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36" name="Picture 3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562620">
            <a:off x="3883865" y="5472834"/>
            <a:ext cx="4572449" cy="21719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"/>
          <a:srcRect t="5228" b="5228"/>
          <a:stretch>
            <a:fillRect/>
          </a:stretch>
        </p:blipFill>
        <p:spPr>
          <a:xfrm rot="2562620">
            <a:off x="230191" y="4548442"/>
            <a:ext cx="1658427" cy="7053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"/>
          <a:srcRect t="5228" b="5228"/>
          <a:stretch>
            <a:fillRect/>
          </a:stretch>
        </p:blipFill>
        <p:spPr>
          <a:xfrm rot="2562620">
            <a:off x="4192093" y="464347"/>
            <a:ext cx="1424730" cy="6059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"/>
          <a:srcRect t="6539" b="6539"/>
          <a:stretch>
            <a:fillRect/>
          </a:stretch>
        </p:blipFill>
        <p:spPr>
          <a:xfrm rot="-2539208">
            <a:off x="7829998" y="8781722"/>
            <a:ext cx="5260477" cy="217191"/>
          </a:xfrm>
          <a:prstGeom prst="rect">
            <a:avLst/>
          </a:prstGeom>
        </p:spPr>
      </p:pic>
      <p:grpSp>
        <p:nvGrpSpPr>
          <p:cNvPr id="40" name="Group 40"/>
          <p:cNvGrpSpPr/>
          <p:nvPr/>
        </p:nvGrpSpPr>
        <p:grpSpPr>
          <a:xfrm>
            <a:off x="9531041" y="6406493"/>
            <a:ext cx="9125712" cy="1265324"/>
            <a:chOff x="0" y="0"/>
            <a:chExt cx="2403480" cy="33325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403480" cy="333254"/>
            </a:xfrm>
            <a:custGeom>
              <a:avLst/>
              <a:gdLst/>
              <a:ahLst/>
              <a:cxnLst/>
              <a:rect l="l" t="t" r="r" b="b"/>
              <a:pathLst>
                <a:path w="2403480" h="333254">
                  <a:moveTo>
                    <a:pt x="0" y="0"/>
                  </a:moveTo>
                  <a:lnTo>
                    <a:pt x="2403480" y="0"/>
                  </a:lnTo>
                  <a:lnTo>
                    <a:pt x="2403480" y="333254"/>
                  </a:lnTo>
                  <a:lnTo>
                    <a:pt x="0" y="333254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43" name="Group 43"/>
          <p:cNvGrpSpPr>
            <a:grpSpLocks noChangeAspect="1"/>
          </p:cNvGrpSpPr>
          <p:nvPr/>
        </p:nvGrpSpPr>
        <p:grpSpPr>
          <a:xfrm>
            <a:off x="9302704" y="8334407"/>
            <a:ext cx="1771051" cy="1457145"/>
            <a:chOff x="0" y="0"/>
            <a:chExt cx="6184570" cy="5088399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45" name="Freeform 45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013761" y="8685272"/>
            <a:ext cx="1544926" cy="1644059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68262" y="8829295"/>
            <a:ext cx="1792426" cy="1312057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479164" y="8890317"/>
            <a:ext cx="2125022" cy="1190012"/>
          </a:xfrm>
          <a:prstGeom prst="rect">
            <a:avLst/>
          </a:prstGeom>
        </p:spPr>
      </p:pic>
      <p:sp>
        <p:nvSpPr>
          <p:cNvPr id="49" name="TextBox 49"/>
          <p:cNvSpPr txBox="1"/>
          <p:nvPr/>
        </p:nvSpPr>
        <p:spPr>
          <a:xfrm>
            <a:off x="9545263" y="569459"/>
            <a:ext cx="8229647" cy="351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2"/>
              </a:lnSpc>
              <a:spcBef>
                <a:spcPct val="0"/>
              </a:spcBef>
            </a:pPr>
            <a:r>
              <a:rPr lang="en-US" sz="5008">
                <a:solidFill>
                  <a:srgbClr val="002060"/>
                </a:solidFill>
                <a:latin typeface="Montserrat Extra-Bold Bold Italics"/>
              </a:rPr>
              <a:t>Margen y régimen de la actividad de distribución mayorista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478135" y="4661299"/>
            <a:ext cx="4786138" cy="78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06"/>
              </a:lnSpc>
              <a:spcBef>
                <a:spcPct val="0"/>
              </a:spcBef>
            </a:pPr>
            <a:r>
              <a:rPr lang="en-US" sz="2290">
                <a:solidFill>
                  <a:srgbClr val="002060"/>
                </a:solidFill>
                <a:latin typeface="Montserrat Extra-Bold Italics"/>
              </a:rPr>
              <a:t>PROYECTO DE RESOLUCIÓN 704 002 Y 003 DE 2022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992485" y="6495407"/>
            <a:ext cx="3775081" cy="139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1"/>
              </a:lnSpc>
            </a:pPr>
            <a:r>
              <a:rPr lang="en-US" sz="2015">
                <a:solidFill>
                  <a:srgbClr val="002060"/>
                </a:solidFill>
                <a:latin typeface="Montserrat Extra-Bold Italics"/>
              </a:rPr>
              <a:t>AUDIENCIA PÚBLICA</a:t>
            </a:r>
          </a:p>
          <a:p>
            <a:pPr algn="ctr">
              <a:lnSpc>
                <a:spcPts val="2821"/>
              </a:lnSpc>
            </a:pPr>
            <a:r>
              <a:rPr lang="en-US" sz="2015">
                <a:solidFill>
                  <a:srgbClr val="002060"/>
                </a:solidFill>
                <a:latin typeface="Montserrat Extra-Bold Italics"/>
              </a:rPr>
              <a:t>19 DE Abril 2023</a:t>
            </a:r>
          </a:p>
          <a:p>
            <a:pPr algn="ctr">
              <a:lnSpc>
                <a:spcPts val="2821"/>
              </a:lnSpc>
            </a:pPr>
            <a:r>
              <a:rPr lang="en-US" sz="2015">
                <a:solidFill>
                  <a:srgbClr val="002060"/>
                </a:solidFill>
                <a:latin typeface="Montserrat Extra-Bold Italics"/>
              </a:rPr>
              <a:t>Cali, Valle del Cauca</a:t>
            </a:r>
          </a:p>
          <a:p>
            <a:pPr algn="ctr">
              <a:lnSpc>
                <a:spcPts val="2821"/>
              </a:lnSpc>
              <a:spcBef>
                <a:spcPct val="0"/>
              </a:spcBef>
            </a:pPr>
            <a:endParaRPr lang="en-US" sz="2015">
              <a:solidFill>
                <a:srgbClr val="002060"/>
              </a:solidFill>
              <a:latin typeface="Montserrat Extra-Bold Itali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4548042" cy="1155460"/>
            <a:chOff x="0" y="0"/>
            <a:chExt cx="2399465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99465" cy="609600"/>
            </a:xfrm>
            <a:custGeom>
              <a:avLst/>
              <a:gdLst/>
              <a:ahLst/>
              <a:cxnLst/>
              <a:rect l="l" t="t" r="r" b="b"/>
              <a:pathLst>
                <a:path w="2399465" h="609600">
                  <a:moveTo>
                    <a:pt x="203200" y="609600"/>
                  </a:moveTo>
                  <a:lnTo>
                    <a:pt x="2196265" y="609600"/>
                  </a:lnTo>
                  <a:lnTo>
                    <a:pt x="239946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233627" y="-126760"/>
            <a:ext cx="5046601" cy="1155460"/>
            <a:chOff x="0" y="0"/>
            <a:chExt cx="2662496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62496" cy="609600"/>
            </a:xfrm>
            <a:custGeom>
              <a:avLst/>
              <a:gdLst/>
              <a:ahLst/>
              <a:cxnLst/>
              <a:rect l="l" t="t" r="r" b="b"/>
              <a:pathLst>
                <a:path w="2662496" h="609600">
                  <a:moveTo>
                    <a:pt x="203200" y="609600"/>
                  </a:moveTo>
                  <a:lnTo>
                    <a:pt x="2459296" y="609600"/>
                  </a:lnTo>
                  <a:lnTo>
                    <a:pt x="2662496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4905" y="1221268"/>
            <a:ext cx="16558191" cy="822702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870864" y="237764"/>
            <a:ext cx="12546272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EVOLUCIÓN MARGEN Y EL RÉGIMEN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2179252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289451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9005" y="1512492"/>
            <a:ext cx="17429990" cy="764457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865371" y="237764"/>
            <a:ext cx="12546272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EVOLUCIÓN MARGEN Y EL RÉGIMEN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2189769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417136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r="3596" b="14996"/>
          <a:stretch>
            <a:fillRect/>
          </a:stretch>
        </p:blipFill>
        <p:spPr>
          <a:xfrm>
            <a:off x="330947" y="1828430"/>
            <a:ext cx="17626107" cy="701270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870864" y="237764"/>
            <a:ext cx="12546272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EVOLUCIÓN MARGEN Y EL RÉGIMEN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39524" y="1204838"/>
            <a:ext cx="15808953" cy="825988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870864" y="237764"/>
            <a:ext cx="12546272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CIFRAS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3103" y="1301024"/>
            <a:ext cx="17921793" cy="795727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870864" y="295275"/>
            <a:ext cx="12546272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CIFRAS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9414" y="1529370"/>
            <a:ext cx="17729172" cy="787175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870864" y="237764"/>
            <a:ext cx="12546272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CIFRAS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8533" y="1196210"/>
            <a:ext cx="16690935" cy="827714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870864" y="237764"/>
            <a:ext cx="12546272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CIFRAS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3856" y="9258300"/>
            <a:ext cx="17740495" cy="1264370"/>
            <a:chOff x="0" y="0"/>
            <a:chExt cx="467239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2394" cy="333003"/>
            </a:xfrm>
            <a:custGeom>
              <a:avLst/>
              <a:gdLst/>
              <a:ahLst/>
              <a:cxnLst/>
              <a:rect l="l" t="t" r="r" b="b"/>
              <a:pathLst>
                <a:path w="4672394" h="333003">
                  <a:moveTo>
                    <a:pt x="0" y="0"/>
                  </a:moveTo>
                  <a:lnTo>
                    <a:pt x="4672394" y="0"/>
                  </a:lnTo>
                  <a:lnTo>
                    <a:pt x="467239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2288" y="-173281"/>
            <a:ext cx="12079475" cy="1046028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0120" r="-1314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228843" y="8997369"/>
            <a:ext cx="6166233" cy="1786231"/>
            <a:chOff x="0" y="0"/>
            <a:chExt cx="210439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2288" y="-321469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9434" y="7425327"/>
            <a:ext cx="877417" cy="8774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0929" y="8683873"/>
            <a:ext cx="574427" cy="5744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2793" y="8082816"/>
            <a:ext cx="439857" cy="4398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7064" y="216104"/>
            <a:ext cx="12167087" cy="167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35"/>
              </a:lnSpc>
            </a:pPr>
            <a:r>
              <a:rPr lang="en-US" sz="6382">
                <a:solidFill>
                  <a:srgbClr val="002060"/>
                </a:solidFill>
                <a:latin typeface="Montserrat Extra-Bold"/>
              </a:rPr>
              <a:t>Agenda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6382">
              <a:solidFill>
                <a:srgbClr val="002060"/>
              </a:solidFill>
              <a:latin typeface="Montserrat Ex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0929" y="2422796"/>
            <a:ext cx="11011358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4. Régimen mayorista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1147" y="1503902"/>
            <a:ext cx="17245705" cy="775439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467197" y="237764"/>
            <a:ext cx="7875564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POSIBLE RÉGIMEN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0661" y="1800775"/>
            <a:ext cx="17726678" cy="706801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467197" y="237764"/>
            <a:ext cx="7875564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METODOLOGÍA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3856" y="9258300"/>
            <a:ext cx="17740495" cy="1264370"/>
            <a:chOff x="0" y="0"/>
            <a:chExt cx="467239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2394" cy="333003"/>
            </a:xfrm>
            <a:custGeom>
              <a:avLst/>
              <a:gdLst/>
              <a:ahLst/>
              <a:cxnLst/>
              <a:rect l="l" t="t" r="r" b="b"/>
              <a:pathLst>
                <a:path w="4672394" h="333003">
                  <a:moveTo>
                    <a:pt x="0" y="0"/>
                  </a:moveTo>
                  <a:lnTo>
                    <a:pt x="4672394" y="0"/>
                  </a:lnTo>
                  <a:lnTo>
                    <a:pt x="467239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2288" y="-173281"/>
            <a:ext cx="12079475" cy="1046028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0120" r="-1314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228843" y="8997369"/>
            <a:ext cx="6166233" cy="1786231"/>
            <a:chOff x="0" y="0"/>
            <a:chExt cx="210439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2288" y="-321469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9434" y="7425327"/>
            <a:ext cx="877417" cy="8774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0929" y="8683873"/>
            <a:ext cx="574427" cy="5744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2793" y="8082816"/>
            <a:ext cx="439857" cy="4398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7064" y="216104"/>
            <a:ext cx="12167087" cy="167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35"/>
              </a:lnSpc>
            </a:pPr>
            <a:r>
              <a:rPr lang="en-US" sz="6382">
                <a:solidFill>
                  <a:srgbClr val="002060"/>
                </a:solidFill>
                <a:latin typeface="Montserrat Extra-Bold"/>
              </a:rPr>
              <a:t>Agenda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6382">
              <a:solidFill>
                <a:srgbClr val="002060"/>
              </a:solidFill>
              <a:latin typeface="Montserrat Ex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0929" y="2422796"/>
            <a:ext cx="11011358" cy="405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1. Marco legal de combustibles líquidos</a:t>
            </a:r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2. Proceso de publicación de resoluciones CREG</a:t>
            </a:r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3. Contexto General</a:t>
            </a:r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4. Régimen mayorista</a:t>
            </a:r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5. Margen mayorista </a:t>
            </a:r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6. Cronograma</a:t>
            </a:r>
          </a:p>
          <a:p>
            <a:pPr algn="just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7. Preguntas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754" y="1643772"/>
            <a:ext cx="17830492" cy="764294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467197" y="237764"/>
            <a:ext cx="7875564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ÁRBOL DE PROBLEMAS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3254" y="1453375"/>
            <a:ext cx="17750507" cy="77628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467197" y="237764"/>
            <a:ext cx="7875564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ÁRBOL DE OBJETIVOS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3737" y="1637659"/>
            <a:ext cx="17740527" cy="739424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467197" y="237764"/>
            <a:ext cx="7875564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METODOLOGÍA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5241" y="1556985"/>
            <a:ext cx="17617518" cy="755559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139198" y="237764"/>
            <a:ext cx="853156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IDENTIFICAR MERCADOS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8154" y="1508944"/>
            <a:ext cx="17891691" cy="765167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139198" y="237764"/>
            <a:ext cx="853156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MERCADOS INTERIOR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1004" y="1552160"/>
            <a:ext cx="17805993" cy="756524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139198" y="237764"/>
            <a:ext cx="853156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MERCADOS ZDF Y SAYP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4370" y="1364295"/>
            <a:ext cx="17779261" cy="794097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139198" y="237764"/>
            <a:ext cx="853156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MERCADOS GMC - 2021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8363" y="1304305"/>
            <a:ext cx="17851274" cy="806095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423364" y="237764"/>
            <a:ext cx="9963230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MERCADOS GMC (ZDF) - 2021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2449" y="1351629"/>
            <a:ext cx="17423101" cy="828923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423364" y="237764"/>
            <a:ext cx="9963230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MERCADOS ACPM - 2021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2079" y="1549317"/>
            <a:ext cx="17883843" cy="783185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MERCADOS ACPM (ZDF) - 2021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3856" y="9258300"/>
            <a:ext cx="17740495" cy="1264370"/>
            <a:chOff x="0" y="0"/>
            <a:chExt cx="467239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2394" cy="333003"/>
            </a:xfrm>
            <a:custGeom>
              <a:avLst/>
              <a:gdLst/>
              <a:ahLst/>
              <a:cxnLst/>
              <a:rect l="l" t="t" r="r" b="b"/>
              <a:pathLst>
                <a:path w="4672394" h="333003">
                  <a:moveTo>
                    <a:pt x="0" y="0"/>
                  </a:moveTo>
                  <a:lnTo>
                    <a:pt x="4672394" y="0"/>
                  </a:lnTo>
                  <a:lnTo>
                    <a:pt x="467239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2288" y="-173281"/>
            <a:ext cx="12079475" cy="1046028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0120" r="-1314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228843" y="8997369"/>
            <a:ext cx="6166233" cy="1786231"/>
            <a:chOff x="0" y="0"/>
            <a:chExt cx="210439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2288" y="-321469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9434" y="7425327"/>
            <a:ext cx="877417" cy="8774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0929" y="8683873"/>
            <a:ext cx="574427" cy="5744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2793" y="8082816"/>
            <a:ext cx="439857" cy="4398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7064" y="216104"/>
            <a:ext cx="12167087" cy="167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35"/>
              </a:lnSpc>
            </a:pPr>
            <a:r>
              <a:rPr lang="en-US" sz="6382">
                <a:solidFill>
                  <a:srgbClr val="002060"/>
                </a:solidFill>
                <a:latin typeface="Montserrat Extra-Bold"/>
              </a:rPr>
              <a:t>Agenda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6382">
              <a:solidFill>
                <a:srgbClr val="002060"/>
              </a:solidFill>
              <a:latin typeface="Montserrat Ex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0929" y="2422796"/>
            <a:ext cx="11011358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1. Marco legal de combustibles líquidos</a:t>
            </a:r>
          </a:p>
          <a:p>
            <a:pPr algn="just">
              <a:lnSpc>
                <a:spcPts val="4619"/>
              </a:lnSpc>
              <a:spcBef>
                <a:spcPct val="0"/>
              </a:spcBef>
            </a:pPr>
            <a:endParaRPr lang="en-US" sz="3299">
              <a:solidFill>
                <a:srgbClr val="0563C1"/>
              </a:solidFill>
              <a:latin typeface="Montserrat Extra-Bold 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0646" y="1578529"/>
            <a:ext cx="17826707" cy="777343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ANÁLISIS DE COMPETENCIA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0169" y="1516762"/>
            <a:ext cx="17727663" cy="774153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ÍNDICE IHH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3502" y="1318456"/>
            <a:ext cx="17500996" cy="803264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ÍNDICE STENBACKA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5215" y="1191225"/>
            <a:ext cx="17597569" cy="82871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ÍNDICE STENBACKA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2838" y="1351874"/>
            <a:ext cx="17602324" cy="796581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ÍNDICE LINDA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8173" y="1225086"/>
            <a:ext cx="16731654" cy="821939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ÍNDICE LINDA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4948" y="1476103"/>
            <a:ext cx="17698103" cy="771735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ÍNDICE AGREGADO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3205376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6518710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9707" y="1270377"/>
            <a:ext cx="16128585" cy="812880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972425" y="237764"/>
            <a:ext cx="14343150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ÍNDICE AGREGADO Y PARTICULARIDADES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57813" y="1461868"/>
            <a:ext cx="14772375" cy="736326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RESULTADOS GMC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6937" y="1430972"/>
            <a:ext cx="15034127" cy="742505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RESULTADOS ACPM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3543" y="1317956"/>
            <a:ext cx="17600915" cy="803365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707531" y="237764"/>
            <a:ext cx="10872939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MARCO LEGAL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8764" y="1309878"/>
            <a:ext cx="17410471" cy="804980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PROPUESTA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9392" y="1333044"/>
            <a:ext cx="17389216" cy="792525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PROPUESTA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3856" y="9258300"/>
            <a:ext cx="17740495" cy="1264370"/>
            <a:chOff x="0" y="0"/>
            <a:chExt cx="467239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2394" cy="333003"/>
            </a:xfrm>
            <a:custGeom>
              <a:avLst/>
              <a:gdLst/>
              <a:ahLst/>
              <a:cxnLst/>
              <a:rect l="l" t="t" r="r" b="b"/>
              <a:pathLst>
                <a:path w="4672394" h="333003">
                  <a:moveTo>
                    <a:pt x="0" y="0"/>
                  </a:moveTo>
                  <a:lnTo>
                    <a:pt x="4672394" y="0"/>
                  </a:lnTo>
                  <a:lnTo>
                    <a:pt x="467239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2288" y="-173281"/>
            <a:ext cx="12079475" cy="1046028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0120" r="-1314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228843" y="8997369"/>
            <a:ext cx="6166233" cy="1786231"/>
            <a:chOff x="0" y="0"/>
            <a:chExt cx="210439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2288" y="-321469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9434" y="7425327"/>
            <a:ext cx="877417" cy="8774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0929" y="8683873"/>
            <a:ext cx="574427" cy="5744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2793" y="8082816"/>
            <a:ext cx="439857" cy="4398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7064" y="216104"/>
            <a:ext cx="12167087" cy="167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35"/>
              </a:lnSpc>
            </a:pPr>
            <a:r>
              <a:rPr lang="en-US" sz="6382">
                <a:solidFill>
                  <a:srgbClr val="002060"/>
                </a:solidFill>
                <a:latin typeface="Montserrat Extra-Bold"/>
              </a:rPr>
              <a:t>Agenda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6382">
              <a:solidFill>
                <a:srgbClr val="002060"/>
              </a:solidFill>
              <a:latin typeface="Montserrat Ex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0929" y="2422796"/>
            <a:ext cx="11011358" cy="3469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5. Margen mayorista </a:t>
            </a:r>
          </a:p>
          <a:p>
            <a:pPr algn="just">
              <a:lnSpc>
                <a:spcPts val="4619"/>
              </a:lnSpc>
              <a:spcBef>
                <a:spcPct val="0"/>
              </a:spcBef>
            </a:pPr>
            <a:endParaRPr lang="en-US" sz="3299">
              <a:solidFill>
                <a:srgbClr val="0563C1"/>
              </a:solidFill>
              <a:latin typeface="Montserrat Extra-Bold Bol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3216" y="1312145"/>
            <a:ext cx="15421569" cy="804527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DEFINICIÓN DEL PROBLEMA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2063" y="1249592"/>
            <a:ext cx="17283874" cy="817037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OBJETIVOS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7887" y="3228190"/>
            <a:ext cx="17123441" cy="383061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ALTERNATIVAS ANALIZADAS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7702" y="1280935"/>
            <a:ext cx="15752595" cy="810769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METODOLOGÍA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7611" y="1412122"/>
            <a:ext cx="16632778" cy="784531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CLASIFICACIÓN PLANTAS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8026" y="1445846"/>
            <a:ext cx="17631948" cy="781245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INVERSIÓN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5810" y="1432357"/>
            <a:ext cx="17616379" cy="780484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TASA DE DESCUENTO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3856" y="9258300"/>
            <a:ext cx="17740495" cy="1264370"/>
            <a:chOff x="0" y="0"/>
            <a:chExt cx="467239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2394" cy="333003"/>
            </a:xfrm>
            <a:custGeom>
              <a:avLst/>
              <a:gdLst/>
              <a:ahLst/>
              <a:cxnLst/>
              <a:rect l="l" t="t" r="r" b="b"/>
              <a:pathLst>
                <a:path w="4672394" h="333003">
                  <a:moveTo>
                    <a:pt x="0" y="0"/>
                  </a:moveTo>
                  <a:lnTo>
                    <a:pt x="4672394" y="0"/>
                  </a:lnTo>
                  <a:lnTo>
                    <a:pt x="467239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2288" y="-173281"/>
            <a:ext cx="12079475" cy="1046028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0120" r="-1314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228843" y="8997369"/>
            <a:ext cx="6166233" cy="1786231"/>
            <a:chOff x="0" y="0"/>
            <a:chExt cx="210439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2288" y="-321469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9434" y="7425327"/>
            <a:ext cx="877417" cy="8774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0929" y="8683873"/>
            <a:ext cx="574427" cy="5744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2793" y="8082816"/>
            <a:ext cx="439857" cy="4398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7064" y="216104"/>
            <a:ext cx="12167087" cy="167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35"/>
              </a:lnSpc>
            </a:pPr>
            <a:r>
              <a:rPr lang="en-US" sz="6382">
                <a:solidFill>
                  <a:srgbClr val="002060"/>
                </a:solidFill>
                <a:latin typeface="Montserrat Extra-Bold"/>
              </a:rPr>
              <a:t>Agenda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6382">
              <a:solidFill>
                <a:srgbClr val="002060"/>
              </a:solidFill>
              <a:latin typeface="Montserrat Ex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0929" y="2422796"/>
            <a:ext cx="11011358" cy="172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2. Proceso de publicación de resoluciones CREG</a:t>
            </a:r>
          </a:p>
          <a:p>
            <a:pPr algn="just">
              <a:lnSpc>
                <a:spcPts val="4619"/>
              </a:lnSpc>
              <a:spcBef>
                <a:spcPct val="0"/>
              </a:spcBef>
            </a:pPr>
            <a:endParaRPr lang="en-US" sz="3299">
              <a:solidFill>
                <a:srgbClr val="0563C1"/>
              </a:solidFill>
              <a:latin typeface="Montserrat Extra-Bold Bold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8185" y="1518927"/>
            <a:ext cx="17611630" cy="763170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GASTOS AOM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0567" y="1630940"/>
            <a:ext cx="17346865" cy="740768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GASTOS AOM Y BACK OFFICE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4493" y="1896733"/>
            <a:ext cx="17519013" cy="687609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GASTOS AOM Y BACK OFFICE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r="10969"/>
          <a:stretch>
            <a:fillRect/>
          </a:stretch>
        </p:blipFill>
        <p:spPr>
          <a:xfrm>
            <a:off x="2186365" y="1262549"/>
            <a:ext cx="13915270" cy="814446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RESUMEN METODOLOGÍA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6910" y="2326460"/>
            <a:ext cx="17514180" cy="563408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LLENO DE LÍNEA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6817" y="1325504"/>
            <a:ext cx="17714367" cy="801855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15088" y="237764"/>
            <a:ext cx="10379783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VOLUMEN POR PLANTA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2209536" y="-126760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699100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3790" y="1418161"/>
            <a:ext cx="17640421" cy="783324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968265" y="237764"/>
            <a:ext cx="12351470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MARGEN RESULTANTE POR PLANTA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2771921" y="0"/>
            <a:ext cx="5177801" cy="1704614"/>
            <a:chOff x="0" y="0"/>
            <a:chExt cx="2731714" cy="8993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899324"/>
            </a:xfrm>
            <a:custGeom>
              <a:avLst/>
              <a:gdLst/>
              <a:ahLst/>
              <a:cxnLst/>
              <a:rect l="l" t="t" r="r" b="b"/>
              <a:pathLst>
                <a:path w="2731714" h="899324">
                  <a:moveTo>
                    <a:pt x="203200" y="899324"/>
                  </a:moveTo>
                  <a:lnTo>
                    <a:pt x="2528514" y="899324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899324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6268778" y="0"/>
            <a:ext cx="5177801" cy="1704614"/>
            <a:chOff x="0" y="0"/>
            <a:chExt cx="2731714" cy="8993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899324"/>
            </a:xfrm>
            <a:custGeom>
              <a:avLst/>
              <a:gdLst/>
              <a:ahLst/>
              <a:cxnLst/>
              <a:rect l="l" t="t" r="r" b="b"/>
              <a:pathLst>
                <a:path w="2731714" h="899324">
                  <a:moveTo>
                    <a:pt x="203200" y="899324"/>
                  </a:moveTo>
                  <a:lnTo>
                    <a:pt x="2528514" y="899324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899324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1023" y="2115458"/>
            <a:ext cx="17534969" cy="711456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405880" y="237764"/>
            <a:ext cx="13476241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COSTOS ASOCIADOS A LA ACTIVIDAD</a:t>
            </a:r>
          </a:p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PROPUESTA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2209536" y="-126760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699100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8696" y="2651381"/>
            <a:ext cx="17599622" cy="536679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968265" y="237764"/>
            <a:ext cx="12351470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ACTUALIZACIÓN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3856" y="9258300"/>
            <a:ext cx="17740495" cy="1264370"/>
            <a:chOff x="0" y="0"/>
            <a:chExt cx="467239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2394" cy="333003"/>
            </a:xfrm>
            <a:custGeom>
              <a:avLst/>
              <a:gdLst/>
              <a:ahLst/>
              <a:cxnLst/>
              <a:rect l="l" t="t" r="r" b="b"/>
              <a:pathLst>
                <a:path w="4672394" h="333003">
                  <a:moveTo>
                    <a:pt x="0" y="0"/>
                  </a:moveTo>
                  <a:lnTo>
                    <a:pt x="4672394" y="0"/>
                  </a:lnTo>
                  <a:lnTo>
                    <a:pt x="467239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2288" y="-173281"/>
            <a:ext cx="12079475" cy="1046028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0120" r="-1314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228843" y="8997369"/>
            <a:ext cx="6166233" cy="1786231"/>
            <a:chOff x="0" y="0"/>
            <a:chExt cx="210439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2288" y="-321469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9434" y="7425327"/>
            <a:ext cx="877417" cy="8774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0929" y="8683873"/>
            <a:ext cx="574427" cy="5744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2793" y="8082816"/>
            <a:ext cx="439857" cy="4398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7064" y="216104"/>
            <a:ext cx="12167087" cy="167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35"/>
              </a:lnSpc>
            </a:pPr>
            <a:r>
              <a:rPr lang="en-US" sz="6382">
                <a:solidFill>
                  <a:srgbClr val="002060"/>
                </a:solidFill>
                <a:latin typeface="Montserrat Extra-Bold"/>
              </a:rPr>
              <a:t>Agenda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6382">
              <a:solidFill>
                <a:srgbClr val="002060"/>
              </a:solidFill>
              <a:latin typeface="Montserrat Ex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0929" y="2422796"/>
            <a:ext cx="11011358" cy="405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 </a:t>
            </a:r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6. Cronograma</a:t>
            </a:r>
          </a:p>
          <a:p>
            <a:pPr algn="just">
              <a:lnSpc>
                <a:spcPts val="4619"/>
              </a:lnSpc>
              <a:spcBef>
                <a:spcPct val="0"/>
              </a:spcBef>
            </a:pPr>
            <a:endParaRPr lang="en-US" sz="3299">
              <a:solidFill>
                <a:srgbClr val="0563C1"/>
              </a:solidFill>
              <a:latin typeface="Montserrat Extra-Bold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5113" y="1778786"/>
            <a:ext cx="17757775" cy="711198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707531" y="237764"/>
            <a:ext cx="10872939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ETAPAS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2209536" y="-126760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699100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2022" y="2003466"/>
            <a:ext cx="17583955" cy="666263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968265" y="237764"/>
            <a:ext cx="12351470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 RÉGIMEN Y MARGEN MAYORISTA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3856" y="9258300"/>
            <a:ext cx="17740495" cy="1264370"/>
            <a:chOff x="0" y="0"/>
            <a:chExt cx="467239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2394" cy="333003"/>
            </a:xfrm>
            <a:custGeom>
              <a:avLst/>
              <a:gdLst/>
              <a:ahLst/>
              <a:cxnLst/>
              <a:rect l="l" t="t" r="r" b="b"/>
              <a:pathLst>
                <a:path w="4672394" h="333003">
                  <a:moveTo>
                    <a:pt x="0" y="0"/>
                  </a:moveTo>
                  <a:lnTo>
                    <a:pt x="4672394" y="0"/>
                  </a:lnTo>
                  <a:lnTo>
                    <a:pt x="467239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2288" y="-173281"/>
            <a:ext cx="12079475" cy="1046028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0120" r="-1314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228843" y="8997369"/>
            <a:ext cx="6166233" cy="1786231"/>
            <a:chOff x="0" y="0"/>
            <a:chExt cx="210439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2288" y="-321469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9434" y="7425327"/>
            <a:ext cx="877417" cy="8774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0929" y="8683873"/>
            <a:ext cx="574427" cy="5744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2793" y="8082816"/>
            <a:ext cx="439857" cy="4398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7064" y="216104"/>
            <a:ext cx="12167087" cy="167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35"/>
              </a:lnSpc>
            </a:pPr>
            <a:r>
              <a:rPr lang="en-US" sz="6382">
                <a:solidFill>
                  <a:srgbClr val="002060"/>
                </a:solidFill>
                <a:latin typeface="Montserrat Extra-Bold"/>
              </a:rPr>
              <a:t>Agenda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6382">
              <a:solidFill>
                <a:srgbClr val="002060"/>
              </a:solidFill>
              <a:latin typeface="Montserrat Ex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0929" y="2422796"/>
            <a:ext cx="11011358" cy="463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 </a:t>
            </a:r>
          </a:p>
          <a:p>
            <a:pPr algn="just">
              <a:lnSpc>
                <a:spcPts val="4619"/>
              </a:lnSpc>
            </a:pPr>
            <a:endParaRPr lang="en-US" sz="3299">
              <a:solidFill>
                <a:srgbClr val="0563C1"/>
              </a:solidFill>
              <a:latin typeface="Montserrat Extra-Bold Bold"/>
            </a:endParaRPr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7. Preguntas</a:t>
            </a:r>
          </a:p>
          <a:p>
            <a:pPr algn="just">
              <a:lnSpc>
                <a:spcPts val="4619"/>
              </a:lnSpc>
              <a:spcBef>
                <a:spcPct val="0"/>
              </a:spcBef>
            </a:pPr>
            <a:endParaRPr lang="en-US" sz="3299">
              <a:solidFill>
                <a:srgbClr val="0563C1"/>
              </a:solidFill>
              <a:latin typeface="Montserrat Extra-Bold Bold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24021" y="8356025"/>
            <a:ext cx="3285454" cy="2703131"/>
            <a:chOff x="0" y="0"/>
            <a:chExt cx="6184570" cy="5088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0F6A9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839686" y="8941988"/>
            <a:ext cx="1729605" cy="1423045"/>
            <a:chOff x="0" y="0"/>
            <a:chExt cx="6184570" cy="5088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0F6A9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434658" y="9266264"/>
            <a:ext cx="810056" cy="666479"/>
            <a:chOff x="0" y="0"/>
            <a:chExt cx="6184570" cy="50883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0F6A9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-2663736" y="-1293580"/>
            <a:ext cx="21517029" cy="1908873"/>
            <a:chOff x="0" y="0"/>
            <a:chExt cx="5667037" cy="5027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67037" cy="502748"/>
            </a:xfrm>
            <a:custGeom>
              <a:avLst/>
              <a:gdLst/>
              <a:ahLst/>
              <a:cxnLst/>
              <a:rect l="l" t="t" r="r" b="b"/>
              <a:pathLst>
                <a:path w="5667037" h="502748">
                  <a:moveTo>
                    <a:pt x="0" y="0"/>
                  </a:moveTo>
                  <a:lnTo>
                    <a:pt x="5667037" y="0"/>
                  </a:lnTo>
                  <a:lnTo>
                    <a:pt x="5667037" y="502748"/>
                  </a:lnTo>
                  <a:lnTo>
                    <a:pt x="0" y="502748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2351566" y="9518942"/>
            <a:ext cx="21517029" cy="2061639"/>
            <a:chOff x="0" y="0"/>
            <a:chExt cx="5667037" cy="54298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667037" cy="542983"/>
            </a:xfrm>
            <a:custGeom>
              <a:avLst/>
              <a:gdLst/>
              <a:ahLst/>
              <a:cxnLst/>
              <a:rect l="l" t="t" r="r" b="b"/>
              <a:pathLst>
                <a:path w="5667037" h="542983">
                  <a:moveTo>
                    <a:pt x="0" y="0"/>
                  </a:moveTo>
                  <a:lnTo>
                    <a:pt x="5667037" y="0"/>
                  </a:lnTo>
                  <a:lnTo>
                    <a:pt x="5667037" y="542983"/>
                  </a:lnTo>
                  <a:lnTo>
                    <a:pt x="0" y="54298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7713187" y="-396294"/>
            <a:ext cx="13198555" cy="10859205"/>
            <a:chOff x="0" y="0"/>
            <a:chExt cx="6184570" cy="508839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CB980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blipFill>
              <a:blip r:embed="rId2"/>
              <a:stretch>
                <a:fillRect l="-16963" r="-2060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5405858" y="-125515"/>
            <a:ext cx="2094150" cy="1722977"/>
            <a:chOff x="0" y="0"/>
            <a:chExt cx="6184570" cy="508839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377283" y="3660084"/>
            <a:ext cx="7833050" cy="6444698"/>
            <a:chOff x="0" y="0"/>
            <a:chExt cx="6184570" cy="508839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1405673" y="3813128"/>
            <a:ext cx="2636358" cy="2169082"/>
            <a:chOff x="0" y="0"/>
            <a:chExt cx="6184570" cy="508839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1780527" y="4652500"/>
            <a:ext cx="595968" cy="490337"/>
            <a:chOff x="0" y="0"/>
            <a:chExt cx="6184570" cy="508839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15536119" y="490805"/>
            <a:ext cx="595968" cy="490337"/>
            <a:chOff x="0" y="0"/>
            <a:chExt cx="6184570" cy="508839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10922760" y="6805627"/>
            <a:ext cx="1259637" cy="1036376"/>
            <a:chOff x="0" y="0"/>
            <a:chExt cx="6184570" cy="508839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0F6A9D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10703667" y="1952599"/>
            <a:ext cx="1697823" cy="1396896"/>
            <a:chOff x="0" y="0"/>
            <a:chExt cx="6184570" cy="508839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545454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41" name="Picture 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62620">
            <a:off x="14813510" y="5290616"/>
            <a:ext cx="4572449" cy="21719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3"/>
          <a:srcRect t="5228" b="5228"/>
          <a:stretch>
            <a:fillRect/>
          </a:stretch>
        </p:blipFill>
        <p:spPr>
          <a:xfrm rot="2562620">
            <a:off x="11159836" y="4366224"/>
            <a:ext cx="1658427" cy="70537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3"/>
          <a:srcRect t="5228" b="5228"/>
          <a:stretch>
            <a:fillRect/>
          </a:stretch>
        </p:blipFill>
        <p:spPr>
          <a:xfrm rot="2562620">
            <a:off x="15121738" y="282128"/>
            <a:ext cx="1424730" cy="60598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9276" y="788059"/>
            <a:ext cx="1521195" cy="1618805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40471" y="960158"/>
            <a:ext cx="1741266" cy="1274607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27811" y="5781814"/>
            <a:ext cx="1020089" cy="839023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372537" y="4350841"/>
            <a:ext cx="930636" cy="930636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06412" y="7137138"/>
            <a:ext cx="1062885" cy="735716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372537" y="2876424"/>
            <a:ext cx="930636" cy="930636"/>
          </a:xfrm>
          <a:prstGeom prst="rect">
            <a:avLst/>
          </a:prstGeom>
        </p:spPr>
      </p:pic>
      <p:sp>
        <p:nvSpPr>
          <p:cNvPr id="50" name="TextBox 50"/>
          <p:cNvSpPr txBox="1"/>
          <p:nvPr/>
        </p:nvSpPr>
        <p:spPr>
          <a:xfrm>
            <a:off x="4150039" y="3053317"/>
            <a:ext cx="5288303" cy="4745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79"/>
              </a:lnSpc>
            </a:pPr>
            <a:r>
              <a:rPr lang="en-US" sz="4699">
                <a:solidFill>
                  <a:srgbClr val="0F6A9D"/>
                </a:solidFill>
                <a:latin typeface="Open Sans Extra Bold"/>
              </a:rPr>
              <a:t>www.creg.gov.co</a:t>
            </a:r>
          </a:p>
          <a:p>
            <a:pPr algn="just">
              <a:lnSpc>
                <a:spcPts val="3870"/>
              </a:lnSpc>
            </a:pPr>
            <a:endParaRPr lang="en-US" sz="4699">
              <a:solidFill>
                <a:srgbClr val="0F6A9D"/>
              </a:solidFill>
              <a:latin typeface="Open Sans Extra Bold"/>
            </a:endParaRPr>
          </a:p>
          <a:p>
            <a:pPr algn="just">
              <a:lnSpc>
                <a:spcPts val="6579"/>
              </a:lnSpc>
            </a:pPr>
            <a:r>
              <a:rPr lang="en-US" sz="4699">
                <a:solidFill>
                  <a:srgbClr val="0F6A9D"/>
                </a:solidFill>
                <a:latin typeface="Open Sans Extra Bold"/>
              </a:rPr>
              <a:t>comisioncreg</a:t>
            </a:r>
          </a:p>
          <a:p>
            <a:pPr algn="just">
              <a:lnSpc>
                <a:spcPts val="3870"/>
              </a:lnSpc>
            </a:pPr>
            <a:endParaRPr lang="en-US" sz="4699">
              <a:solidFill>
                <a:srgbClr val="0F6A9D"/>
              </a:solidFill>
              <a:latin typeface="Open Sans Extra Bold"/>
            </a:endParaRPr>
          </a:p>
          <a:p>
            <a:pPr algn="just">
              <a:lnSpc>
                <a:spcPts val="6579"/>
              </a:lnSpc>
            </a:pPr>
            <a:r>
              <a:rPr lang="en-US" sz="4699">
                <a:solidFill>
                  <a:srgbClr val="0F6A9D"/>
                </a:solidFill>
                <a:latin typeface="Open Sans Extra Bold"/>
              </a:rPr>
              <a:t>@ComisionCREG</a:t>
            </a:r>
          </a:p>
          <a:p>
            <a:pPr algn="just">
              <a:lnSpc>
                <a:spcPts val="3870"/>
              </a:lnSpc>
            </a:pPr>
            <a:endParaRPr lang="en-US" sz="4699">
              <a:solidFill>
                <a:srgbClr val="0F6A9D"/>
              </a:solidFill>
              <a:latin typeface="Open Sans Extra Bold"/>
            </a:endParaRPr>
          </a:p>
          <a:p>
            <a:pPr algn="just">
              <a:lnSpc>
                <a:spcPts val="6579"/>
              </a:lnSpc>
            </a:pPr>
            <a:r>
              <a:rPr lang="en-US" sz="4699">
                <a:solidFill>
                  <a:srgbClr val="0F6A9D"/>
                </a:solidFill>
                <a:latin typeface="Open Sans Extra Bold"/>
              </a:rPr>
              <a:t>Comisión CREG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53856" y="9258300"/>
            <a:ext cx="17740495" cy="1264370"/>
            <a:chOff x="0" y="0"/>
            <a:chExt cx="467239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2394" cy="333003"/>
            </a:xfrm>
            <a:custGeom>
              <a:avLst/>
              <a:gdLst/>
              <a:ahLst/>
              <a:cxnLst/>
              <a:rect l="l" t="t" r="r" b="b"/>
              <a:pathLst>
                <a:path w="4672394" h="333003">
                  <a:moveTo>
                    <a:pt x="0" y="0"/>
                  </a:moveTo>
                  <a:lnTo>
                    <a:pt x="4672394" y="0"/>
                  </a:lnTo>
                  <a:lnTo>
                    <a:pt x="467239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82288" y="-173281"/>
            <a:ext cx="12079475" cy="1046028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0120" r="-13149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4228843" y="8997369"/>
            <a:ext cx="6166233" cy="1786231"/>
            <a:chOff x="0" y="0"/>
            <a:chExt cx="2104395" cy="609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682288" y="-321469"/>
            <a:ext cx="3086100" cy="2700338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9434" y="7425327"/>
            <a:ext cx="877417" cy="8774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70929" y="8683873"/>
            <a:ext cx="574427" cy="5744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22793" y="8082816"/>
            <a:ext cx="439857" cy="439857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17064" y="216104"/>
            <a:ext cx="12167087" cy="167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35"/>
              </a:lnSpc>
            </a:pPr>
            <a:r>
              <a:rPr lang="en-US" sz="6382">
                <a:solidFill>
                  <a:srgbClr val="002060"/>
                </a:solidFill>
                <a:latin typeface="Montserrat Extra-Bold"/>
              </a:rPr>
              <a:t>Agenda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6382">
              <a:solidFill>
                <a:srgbClr val="002060"/>
              </a:solidFill>
              <a:latin typeface="Montserrat Extra-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70929" y="2422796"/>
            <a:ext cx="11011358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endParaRPr/>
          </a:p>
          <a:p>
            <a:pPr algn="just">
              <a:lnSpc>
                <a:spcPts val="4619"/>
              </a:lnSpc>
            </a:pPr>
            <a:r>
              <a:rPr lang="en-US" sz="3299">
                <a:solidFill>
                  <a:srgbClr val="0563C1"/>
                </a:solidFill>
                <a:latin typeface="Montserrat Extra-Bold Bold"/>
              </a:rPr>
              <a:t>3. Contexto General</a:t>
            </a:r>
          </a:p>
          <a:p>
            <a:pPr algn="just">
              <a:lnSpc>
                <a:spcPts val="4619"/>
              </a:lnSpc>
              <a:spcBef>
                <a:spcPct val="0"/>
              </a:spcBef>
            </a:pPr>
            <a:endParaRPr lang="en-US" sz="3299">
              <a:solidFill>
                <a:srgbClr val="0563C1"/>
              </a:solidFill>
              <a:latin typeface="Montserrat Extra-Bold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9122" y="1804257"/>
            <a:ext cx="17689757" cy="773696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968510" y="237764"/>
            <a:ext cx="10872939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CADENA DE ABASTECIMIENTO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1224" y="9901792"/>
            <a:ext cx="18839462" cy="1264370"/>
            <a:chOff x="0" y="0"/>
            <a:chExt cx="4961834" cy="333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61834" cy="333003"/>
            </a:xfrm>
            <a:custGeom>
              <a:avLst/>
              <a:gdLst/>
              <a:ahLst/>
              <a:cxnLst/>
              <a:rect l="l" t="t" r="r" b="b"/>
              <a:pathLst>
                <a:path w="4961834" h="333003">
                  <a:moveTo>
                    <a:pt x="0" y="0"/>
                  </a:moveTo>
                  <a:lnTo>
                    <a:pt x="4961834" y="0"/>
                  </a:lnTo>
                  <a:lnTo>
                    <a:pt x="4961834" y="333003"/>
                  </a:lnTo>
                  <a:lnTo>
                    <a:pt x="0" y="333003"/>
                  </a:lnTo>
                  <a:close/>
                </a:path>
              </a:pathLst>
            </a:custGeom>
            <a:solidFill>
              <a:srgbClr val="0F6A9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60883" y="9640861"/>
            <a:ext cx="6166233" cy="1786231"/>
            <a:chOff x="0" y="0"/>
            <a:chExt cx="2104395" cy="609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04395" cy="609600"/>
            </a:xfrm>
            <a:custGeom>
              <a:avLst/>
              <a:gdLst/>
              <a:ahLst/>
              <a:cxnLst/>
              <a:rect l="l" t="t" r="r" b="b"/>
              <a:pathLst>
                <a:path w="2104395" h="609600">
                  <a:moveTo>
                    <a:pt x="203200" y="609600"/>
                  </a:moveTo>
                  <a:lnTo>
                    <a:pt x="1901195" y="609600"/>
                  </a:lnTo>
                  <a:lnTo>
                    <a:pt x="2104395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470270" y="-184271"/>
            <a:ext cx="5177801" cy="1155460"/>
            <a:chOff x="0" y="0"/>
            <a:chExt cx="2731714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5102428" y="-126760"/>
            <a:ext cx="5177801" cy="1155460"/>
            <a:chOff x="0" y="0"/>
            <a:chExt cx="2731714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31714" cy="609600"/>
            </a:xfrm>
            <a:custGeom>
              <a:avLst/>
              <a:gdLst/>
              <a:ahLst/>
              <a:cxnLst/>
              <a:rect l="l" t="t" r="r" b="b"/>
              <a:pathLst>
                <a:path w="2731714" h="609600">
                  <a:moveTo>
                    <a:pt x="203200" y="609600"/>
                  </a:moveTo>
                  <a:lnTo>
                    <a:pt x="2528514" y="609600"/>
                  </a:lnTo>
                  <a:lnTo>
                    <a:pt x="2731714" y="0"/>
                  </a:lnTo>
                  <a:lnTo>
                    <a:pt x="0" y="0"/>
                  </a:lnTo>
                  <a:lnTo>
                    <a:pt x="203200" y="609600"/>
                  </a:lnTo>
                  <a:close/>
                </a:path>
              </a:pathLst>
            </a:custGeom>
            <a:solidFill>
              <a:srgbClr val="1D8A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-47625"/>
              <a:ext cx="5588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68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9276" y="1704614"/>
            <a:ext cx="17409447" cy="755368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968510" y="237764"/>
            <a:ext cx="10872939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7"/>
              </a:lnSpc>
            </a:pPr>
            <a:r>
              <a:rPr lang="en-US" sz="4855" spc="24">
                <a:solidFill>
                  <a:srgbClr val="0F6A9D"/>
                </a:solidFill>
                <a:latin typeface="Montserrat Extra-Bold"/>
              </a:rPr>
              <a:t>ESTRUCTURA DE PRECIOS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293</Words>
  <Application>Microsoft Office PowerPoint</Application>
  <PresentationFormat>Personalizado</PresentationFormat>
  <Paragraphs>108</Paragraphs>
  <Slides>62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70" baseType="lpstr">
      <vt:lpstr>Montserrat Extra-Bold Bold</vt:lpstr>
      <vt:lpstr>Open Sans Extra Bold</vt:lpstr>
      <vt:lpstr>Calibri</vt:lpstr>
      <vt:lpstr>Montserrat Extra-Bold Bold Italics</vt:lpstr>
      <vt:lpstr>Arial</vt:lpstr>
      <vt:lpstr>Montserrat Extra-Bold Italics</vt:lpstr>
      <vt:lpstr>Montserrat Extra-Bold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Sin título</dc:title>
  <cp:lastModifiedBy>Juan Camilo Ramirez Lozano</cp:lastModifiedBy>
  <cp:revision>2</cp:revision>
  <dcterms:created xsi:type="dcterms:W3CDTF">2006-08-16T00:00:00Z</dcterms:created>
  <dcterms:modified xsi:type="dcterms:W3CDTF">2023-04-19T14:09:06Z</dcterms:modified>
  <dc:identifier>DAFgd2CQHoM</dc:identifier>
</cp:coreProperties>
</file>