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DCF3"/>
    <a:srgbClr val="5A69CD"/>
    <a:srgbClr val="A1AAE3"/>
    <a:srgbClr val="5E6DD1"/>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460" autoAdjust="0"/>
  </p:normalViewPr>
  <p:slideViewPr>
    <p:cSldViewPr snapToGrid="0">
      <p:cViewPr varScale="1">
        <p:scale>
          <a:sx n="64" d="100"/>
          <a:sy n="64" d="100"/>
        </p:scale>
        <p:origin x="9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8988E4-F50E-4F1E-AF30-0015D7DB5B1F}" type="datetimeFigureOut">
              <a:rPr lang="es-ES" smtClean="0"/>
              <a:t>27/09/2022</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E130F8-A3B2-4429-BE18-C5F81D05E9C3}" type="slidenum">
              <a:rPr lang="es-ES" smtClean="0"/>
              <a:t>‹Nº›</a:t>
            </a:fld>
            <a:endParaRPr lang="es-ES"/>
          </a:p>
        </p:txBody>
      </p:sp>
    </p:spTree>
    <p:extLst>
      <p:ext uri="{BB962C8B-B14F-4D97-AF65-F5344CB8AC3E}">
        <p14:creationId xmlns:p14="http://schemas.microsoft.com/office/powerpoint/2010/main" val="3230906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b="1" dirty="0"/>
              <a:t>COMISIÓN DE REGULACIÓN DE ENERGÍA Y GAS</a:t>
            </a:r>
          </a:p>
          <a:p>
            <a:pPr fontAlgn="base"/>
            <a:r>
              <a:rPr lang="es-CO" sz="1200" b="0" i="0" kern="1200" dirty="0">
                <a:solidFill>
                  <a:schemeClr val="tx1"/>
                </a:solidFill>
                <a:effectLst/>
                <a:latin typeface="+mn-lt"/>
                <a:ea typeface="+mn-ea"/>
                <a:cs typeface="+mn-cs"/>
              </a:rPr>
              <a:t>La Comisión de Regulación de Energía y Gas CREG regula los monopolios en la prestación de los servicios públicos domiciliarios de energía eléctrica y gas combustible, cuando la competencia no sea, de hecho, posible; y, en los demás casos, la de promover la competencia entre quienes presten servicios públicos, para que las operaciones de los monopolistas o de los competidores sean económicamente eficientes, no impliquen abusos de la posición dominante, y produzcan servicios de calidad.</a:t>
            </a:r>
          </a:p>
          <a:p>
            <a:pPr fontAlgn="base"/>
            <a:r>
              <a:rPr lang="es-CO" sz="1200" b="0" i="0" kern="1200" dirty="0">
                <a:solidFill>
                  <a:schemeClr val="tx1"/>
                </a:solidFill>
                <a:effectLst/>
                <a:latin typeface="+mn-lt"/>
                <a:ea typeface="+mn-ea"/>
                <a:cs typeface="+mn-cs"/>
              </a:rPr>
              <a:t>Igualmente expide la regulación económica para las actividades de la cadena de combustibles líquidos derivados de hidrocarburos, en los términos y condiciones señalados en la Ley.</a:t>
            </a:r>
          </a:p>
          <a:p>
            <a:pPr fontAlgn="base"/>
            <a:r>
              <a:rPr lang="es-CO" sz="1200" b="0" i="0" kern="1200" dirty="0">
                <a:solidFill>
                  <a:schemeClr val="tx1"/>
                </a:solidFill>
                <a:effectLst/>
                <a:latin typeface="+mn-lt"/>
                <a:ea typeface="+mn-ea"/>
                <a:cs typeface="+mn-cs"/>
              </a:rPr>
              <a:t>Está integrada por:</a:t>
            </a:r>
          </a:p>
          <a:p>
            <a:pPr fontAlgn="base"/>
            <a:r>
              <a:rPr lang="es-CO" sz="1200" b="0" i="0" kern="1200" dirty="0">
                <a:solidFill>
                  <a:schemeClr val="tx1"/>
                </a:solidFill>
                <a:effectLst/>
                <a:latin typeface="+mn-lt"/>
                <a:ea typeface="+mn-ea"/>
                <a:cs typeface="+mn-cs"/>
              </a:rPr>
              <a:t>1. El Ministro de Minas y Energía, quien la presidirá</a:t>
            </a:r>
            <a:br>
              <a:rPr lang="es-CO" sz="1200" b="0" i="0" kern="1200" dirty="0">
                <a:solidFill>
                  <a:schemeClr val="tx1"/>
                </a:solidFill>
                <a:effectLst/>
                <a:latin typeface="+mn-lt"/>
                <a:ea typeface="+mn-ea"/>
                <a:cs typeface="+mn-cs"/>
              </a:rPr>
            </a:br>
            <a:r>
              <a:rPr lang="es-CO" sz="1200" b="0" i="0" kern="1200" dirty="0">
                <a:solidFill>
                  <a:schemeClr val="tx1"/>
                </a:solidFill>
                <a:effectLst/>
                <a:latin typeface="+mn-lt"/>
                <a:ea typeface="+mn-ea"/>
                <a:cs typeface="+mn-cs"/>
              </a:rPr>
              <a:t>2. El Ministro de Hacienda y Crédito Público</a:t>
            </a:r>
            <a:br>
              <a:rPr lang="es-CO" sz="1200" b="0" i="0" kern="1200" dirty="0">
                <a:solidFill>
                  <a:schemeClr val="tx1"/>
                </a:solidFill>
                <a:effectLst/>
                <a:latin typeface="+mn-lt"/>
                <a:ea typeface="+mn-ea"/>
                <a:cs typeface="+mn-cs"/>
              </a:rPr>
            </a:br>
            <a:r>
              <a:rPr lang="es-CO" sz="1200" b="0" i="0" kern="1200" dirty="0">
                <a:solidFill>
                  <a:schemeClr val="tx1"/>
                </a:solidFill>
                <a:effectLst/>
                <a:latin typeface="+mn-lt"/>
                <a:ea typeface="+mn-ea"/>
                <a:cs typeface="+mn-cs"/>
              </a:rPr>
              <a:t>3. El Director del Departamento Nacional de Planeación</a:t>
            </a:r>
            <a:br>
              <a:rPr lang="es-CO" sz="1200" b="0" i="0" kern="1200" dirty="0">
                <a:solidFill>
                  <a:schemeClr val="tx1"/>
                </a:solidFill>
                <a:effectLst/>
                <a:latin typeface="+mn-lt"/>
                <a:ea typeface="+mn-ea"/>
                <a:cs typeface="+mn-cs"/>
              </a:rPr>
            </a:br>
            <a:r>
              <a:rPr lang="es-CO" sz="1200" b="0" i="0" kern="1200" dirty="0">
                <a:solidFill>
                  <a:schemeClr val="tx1"/>
                </a:solidFill>
                <a:effectLst/>
                <a:latin typeface="+mn-lt"/>
                <a:ea typeface="+mn-ea"/>
                <a:cs typeface="+mn-cs"/>
              </a:rPr>
              <a:t>4. Ocho (8) Expertos Comisionados de dedicación exclusiva, para períodos de cuatro (4) años, no sujetos a las disposiciones que regulan la carrera administrativa.</a:t>
            </a:r>
          </a:p>
          <a:p>
            <a:pPr fontAlgn="base"/>
            <a:r>
              <a:rPr lang="es-CO" sz="1200" b="0" i="0" kern="1200" dirty="0">
                <a:solidFill>
                  <a:schemeClr val="tx1"/>
                </a:solidFill>
                <a:effectLst/>
                <a:latin typeface="+mn-lt"/>
                <a:ea typeface="+mn-ea"/>
                <a:cs typeface="+mn-cs"/>
              </a:rPr>
              <a:t>El Superintendente de Servicios Públicos Domiciliarios, quien asistirá con voz pero sin voto, para los temas que correspondan a servicios públicos domiciliarios.</a:t>
            </a:r>
            <a:br>
              <a:rPr lang="es-CO" sz="1200" b="0" i="0" kern="1200" dirty="0">
                <a:solidFill>
                  <a:schemeClr val="tx1"/>
                </a:solidFill>
                <a:effectLst/>
                <a:latin typeface="+mn-lt"/>
                <a:ea typeface="+mn-ea"/>
                <a:cs typeface="+mn-cs"/>
              </a:rPr>
            </a:br>
            <a:r>
              <a:rPr lang="es-CO" sz="1200" b="0" i="0" kern="1200" dirty="0">
                <a:solidFill>
                  <a:schemeClr val="tx1"/>
                </a:solidFill>
                <a:effectLst/>
                <a:latin typeface="+mn-lt"/>
                <a:ea typeface="+mn-ea"/>
                <a:cs typeface="+mn-cs"/>
              </a:rPr>
              <a:t>El Superintendente de Industria y Comercio podrá ser invitado para los temas que correspondan a combustibles líquidos.</a:t>
            </a:r>
          </a:p>
          <a:p>
            <a:endParaRPr lang="es-CO" dirty="0"/>
          </a:p>
          <a:p>
            <a:pPr marL="0" marR="0" lvl="0" indent="0" algn="l" defTabSz="914400" rtl="0" eaLnBrk="1" fontAlgn="auto" latinLnBrk="0" hangingPunct="1">
              <a:lnSpc>
                <a:spcPct val="100000"/>
              </a:lnSpc>
              <a:spcBef>
                <a:spcPts val="0"/>
              </a:spcBef>
              <a:spcAft>
                <a:spcPts val="0"/>
              </a:spcAft>
              <a:buClrTx/>
              <a:buSzTx/>
              <a:buFontTx/>
              <a:buNone/>
              <a:tabLst/>
              <a:defRPr/>
            </a:pPr>
            <a:r>
              <a:rPr lang="es-ES" sz="1200" b="1" i="0" kern="1200" dirty="0">
                <a:solidFill>
                  <a:schemeClr val="tx1"/>
                </a:solidFill>
                <a:effectLst/>
                <a:latin typeface="+mn-lt"/>
                <a:ea typeface="+mn-ea"/>
                <a:cs typeface="+mn-cs"/>
              </a:rPr>
              <a:t>COMITÉ DE EXPERTOS</a:t>
            </a:r>
          </a:p>
          <a:p>
            <a:r>
              <a:rPr lang="es-CO" sz="1200" b="0" i="0" kern="1200" dirty="0">
                <a:solidFill>
                  <a:schemeClr val="tx1"/>
                </a:solidFill>
                <a:effectLst/>
                <a:latin typeface="+mn-lt"/>
                <a:ea typeface="+mn-ea"/>
                <a:cs typeface="+mn-cs"/>
              </a:rPr>
              <a:t>Conformado por ocho (8) expertos comisionados designados por el Presidente de la República para periodos de cuatro (4) años. Su función principal es desarrollar el marco regulatorio para la prestación de los servicios públicos domiciliarios de energía eléctrica, gas combustible y servicios públicos de combustibles líquidos.</a:t>
            </a:r>
            <a:endParaRPr lang="es-CO" dirty="0"/>
          </a:p>
          <a:p>
            <a:endParaRPr lang="es-CO" dirty="0"/>
          </a:p>
          <a:p>
            <a:endParaRPr lang="es-CO" dirty="0"/>
          </a:p>
          <a:p>
            <a:pPr marL="0" marR="0" lvl="0" indent="0" algn="l" defTabSz="914400" rtl="0" eaLnBrk="1" fontAlgn="auto" latinLnBrk="0" hangingPunct="1">
              <a:lnSpc>
                <a:spcPct val="100000"/>
              </a:lnSpc>
              <a:spcBef>
                <a:spcPts val="0"/>
              </a:spcBef>
              <a:spcAft>
                <a:spcPts val="0"/>
              </a:spcAft>
              <a:buClrTx/>
              <a:buSzTx/>
              <a:buFontTx/>
              <a:buNone/>
              <a:tabLst/>
              <a:defRPr/>
            </a:pPr>
            <a:r>
              <a:rPr lang="es-ES" sz="1200" b="1" i="0" kern="1200" dirty="0">
                <a:solidFill>
                  <a:schemeClr val="tx1"/>
                </a:solidFill>
                <a:effectLst/>
                <a:latin typeface="+mn-lt"/>
                <a:ea typeface="+mn-ea"/>
                <a:cs typeface="+mn-cs"/>
              </a:rPr>
              <a:t>DIRECCIÓN EJECUTIVA</a:t>
            </a:r>
          </a:p>
          <a:p>
            <a:r>
              <a:rPr lang="es-CO" sz="1200" b="0" i="0" kern="1200" dirty="0">
                <a:solidFill>
                  <a:schemeClr val="tx1"/>
                </a:solidFill>
                <a:effectLst/>
                <a:latin typeface="+mn-lt"/>
                <a:ea typeface="+mn-ea"/>
                <a:cs typeface="+mn-cs"/>
              </a:rPr>
              <a:t>Encargada de la formulación, adopción, ejecución, y evaluación de políticas, planes, programas y proyectos de la CREG con el fin de garantizar el cumplimiento de la misión y objetivos institucionales, en el marco de los principios constitucionales y legales vigentes.</a:t>
            </a:r>
          </a:p>
          <a:p>
            <a:endParaRPr lang="es-CO"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ES" sz="1200" b="1" i="0" kern="1200" dirty="0">
                <a:solidFill>
                  <a:schemeClr val="tx1"/>
                </a:solidFill>
                <a:effectLst/>
                <a:latin typeface="+mn-lt"/>
                <a:ea typeface="+mn-ea"/>
                <a:cs typeface="+mn-cs"/>
              </a:rPr>
              <a:t>SUBDIRECCIÓN ADMINISTRATIVA Y FINANCIERA</a:t>
            </a:r>
          </a:p>
          <a:p>
            <a:pPr marL="0" marR="0" lvl="0" indent="0" algn="l" defTabSz="914400" rtl="0" eaLnBrk="1" fontAlgn="auto" latinLnBrk="0" hangingPunct="1">
              <a:lnSpc>
                <a:spcPct val="100000"/>
              </a:lnSpc>
              <a:spcBef>
                <a:spcPts val="0"/>
              </a:spcBef>
              <a:spcAft>
                <a:spcPts val="0"/>
              </a:spcAft>
              <a:buClrTx/>
              <a:buSzTx/>
              <a:buFontTx/>
              <a:buNone/>
              <a:tabLst/>
              <a:defRPr/>
            </a:pPr>
            <a:r>
              <a:rPr lang="es-CO" sz="1200" b="0" i="0" kern="1200" dirty="0">
                <a:solidFill>
                  <a:schemeClr val="tx1"/>
                </a:solidFill>
                <a:effectLst/>
                <a:latin typeface="+mn-lt"/>
                <a:ea typeface="+mn-ea"/>
                <a:cs typeface="+mn-cs"/>
              </a:rPr>
              <a:t>Encargada de la ejecución de los procesos administrativos, financieros, de gestión humana, de informática de la CREG con el fin de asegurar su funcionamiento de manera eficaz y eficiente</a:t>
            </a:r>
            <a:endParaRPr lang="es-ES" sz="1200" b="1" i="0" kern="1200" dirty="0">
              <a:solidFill>
                <a:schemeClr val="tx1"/>
              </a:solidFill>
              <a:effectLst/>
              <a:latin typeface="+mn-lt"/>
              <a:ea typeface="+mn-ea"/>
              <a:cs typeface="+mn-cs"/>
            </a:endParaRPr>
          </a:p>
          <a:p>
            <a:endParaRPr lang="es-ES" dirty="0"/>
          </a:p>
        </p:txBody>
      </p:sp>
      <p:sp>
        <p:nvSpPr>
          <p:cNvPr id="4" name="Marcador de número de diapositiva 3"/>
          <p:cNvSpPr>
            <a:spLocks noGrp="1"/>
          </p:cNvSpPr>
          <p:nvPr>
            <p:ph type="sldNum" sz="quarter" idx="10"/>
          </p:nvPr>
        </p:nvSpPr>
        <p:spPr/>
        <p:txBody>
          <a:bodyPr/>
          <a:lstStyle/>
          <a:p>
            <a:fld id="{26E130F8-A3B2-4429-BE18-C5F81D05E9C3}" type="slidenum">
              <a:rPr lang="es-ES" smtClean="0"/>
              <a:t>1</a:t>
            </a:fld>
            <a:endParaRPr lang="es-ES"/>
          </a:p>
        </p:txBody>
      </p:sp>
    </p:spTree>
    <p:extLst>
      <p:ext uri="{BB962C8B-B14F-4D97-AF65-F5344CB8AC3E}">
        <p14:creationId xmlns:p14="http://schemas.microsoft.com/office/powerpoint/2010/main" val="447534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p>
            <a:fld id="{4FF881C7-AF7C-44AA-913F-BD7D9CDE385F}" type="datetimeFigureOut">
              <a:rPr lang="es-ES" smtClean="0"/>
              <a:t>27/09/2022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666F29C-B558-4C31-9504-083D70A6EC2E}" type="slidenum">
              <a:rPr lang="es-ES" smtClean="0"/>
              <a:t>‹Nº›</a:t>
            </a:fld>
            <a:endParaRPr lang="es-ES"/>
          </a:p>
        </p:txBody>
      </p:sp>
    </p:spTree>
    <p:extLst>
      <p:ext uri="{BB962C8B-B14F-4D97-AF65-F5344CB8AC3E}">
        <p14:creationId xmlns:p14="http://schemas.microsoft.com/office/powerpoint/2010/main" val="3011392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4FF881C7-AF7C-44AA-913F-BD7D9CDE385F}" type="datetimeFigureOut">
              <a:rPr lang="es-ES" smtClean="0"/>
              <a:t>27/09/2022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666F29C-B558-4C31-9504-083D70A6EC2E}" type="slidenum">
              <a:rPr lang="es-ES" smtClean="0"/>
              <a:t>‹Nº›</a:t>
            </a:fld>
            <a:endParaRPr lang="es-ES"/>
          </a:p>
        </p:txBody>
      </p:sp>
    </p:spTree>
    <p:extLst>
      <p:ext uri="{BB962C8B-B14F-4D97-AF65-F5344CB8AC3E}">
        <p14:creationId xmlns:p14="http://schemas.microsoft.com/office/powerpoint/2010/main" val="3599805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4FF881C7-AF7C-44AA-913F-BD7D9CDE385F}" type="datetimeFigureOut">
              <a:rPr lang="es-ES" smtClean="0"/>
              <a:t>27/09/2022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666F29C-B558-4C31-9504-083D70A6EC2E}" type="slidenum">
              <a:rPr lang="es-ES" smtClean="0"/>
              <a:t>‹Nº›</a:t>
            </a:fld>
            <a:endParaRPr lang="es-ES"/>
          </a:p>
        </p:txBody>
      </p:sp>
    </p:spTree>
    <p:extLst>
      <p:ext uri="{BB962C8B-B14F-4D97-AF65-F5344CB8AC3E}">
        <p14:creationId xmlns:p14="http://schemas.microsoft.com/office/powerpoint/2010/main" val="347868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4FF881C7-AF7C-44AA-913F-BD7D9CDE385F}" type="datetimeFigureOut">
              <a:rPr lang="es-ES" smtClean="0"/>
              <a:t>27/09/2022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666F29C-B558-4C31-9504-083D70A6EC2E}" type="slidenum">
              <a:rPr lang="es-ES" smtClean="0"/>
              <a:t>‹Nº›</a:t>
            </a:fld>
            <a:endParaRPr lang="es-ES"/>
          </a:p>
        </p:txBody>
      </p:sp>
    </p:spTree>
    <p:extLst>
      <p:ext uri="{BB962C8B-B14F-4D97-AF65-F5344CB8AC3E}">
        <p14:creationId xmlns:p14="http://schemas.microsoft.com/office/powerpoint/2010/main" val="3505844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4FF881C7-AF7C-44AA-913F-BD7D9CDE385F}" type="datetimeFigureOut">
              <a:rPr lang="es-ES" smtClean="0"/>
              <a:t>27/09/2022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666F29C-B558-4C31-9504-083D70A6EC2E}" type="slidenum">
              <a:rPr lang="es-ES" smtClean="0"/>
              <a:t>‹Nº›</a:t>
            </a:fld>
            <a:endParaRPr lang="es-ES"/>
          </a:p>
        </p:txBody>
      </p:sp>
    </p:spTree>
    <p:extLst>
      <p:ext uri="{BB962C8B-B14F-4D97-AF65-F5344CB8AC3E}">
        <p14:creationId xmlns:p14="http://schemas.microsoft.com/office/powerpoint/2010/main" val="1737509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fld id="{4FF881C7-AF7C-44AA-913F-BD7D9CDE385F}" type="datetimeFigureOut">
              <a:rPr lang="es-ES" smtClean="0"/>
              <a:t>27/09/2022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666F29C-B558-4C31-9504-083D70A6EC2E}" type="slidenum">
              <a:rPr lang="es-ES" smtClean="0"/>
              <a:t>‹Nº›</a:t>
            </a:fld>
            <a:endParaRPr lang="es-ES"/>
          </a:p>
        </p:txBody>
      </p:sp>
    </p:spTree>
    <p:extLst>
      <p:ext uri="{BB962C8B-B14F-4D97-AF65-F5344CB8AC3E}">
        <p14:creationId xmlns:p14="http://schemas.microsoft.com/office/powerpoint/2010/main" val="3422262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fld id="{4FF881C7-AF7C-44AA-913F-BD7D9CDE385F}" type="datetimeFigureOut">
              <a:rPr lang="es-ES" smtClean="0"/>
              <a:t>27/09/2022</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4666F29C-B558-4C31-9504-083D70A6EC2E}" type="slidenum">
              <a:rPr lang="es-ES" smtClean="0"/>
              <a:t>‹Nº›</a:t>
            </a:fld>
            <a:endParaRPr lang="es-ES"/>
          </a:p>
        </p:txBody>
      </p:sp>
    </p:spTree>
    <p:extLst>
      <p:ext uri="{BB962C8B-B14F-4D97-AF65-F5344CB8AC3E}">
        <p14:creationId xmlns:p14="http://schemas.microsoft.com/office/powerpoint/2010/main" val="2110703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fld id="{4FF881C7-AF7C-44AA-913F-BD7D9CDE385F}" type="datetimeFigureOut">
              <a:rPr lang="es-ES" smtClean="0"/>
              <a:t>27/09/2022</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4666F29C-B558-4C31-9504-083D70A6EC2E}" type="slidenum">
              <a:rPr lang="es-ES" smtClean="0"/>
              <a:t>‹Nº›</a:t>
            </a:fld>
            <a:endParaRPr lang="es-ES"/>
          </a:p>
        </p:txBody>
      </p:sp>
    </p:spTree>
    <p:extLst>
      <p:ext uri="{BB962C8B-B14F-4D97-AF65-F5344CB8AC3E}">
        <p14:creationId xmlns:p14="http://schemas.microsoft.com/office/powerpoint/2010/main" val="3009794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FF881C7-AF7C-44AA-913F-BD7D9CDE385F}" type="datetimeFigureOut">
              <a:rPr lang="es-ES" smtClean="0"/>
              <a:t>27/09/2022</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4666F29C-B558-4C31-9504-083D70A6EC2E}" type="slidenum">
              <a:rPr lang="es-ES" smtClean="0"/>
              <a:t>‹Nº›</a:t>
            </a:fld>
            <a:endParaRPr lang="es-ES"/>
          </a:p>
        </p:txBody>
      </p:sp>
    </p:spTree>
    <p:extLst>
      <p:ext uri="{BB962C8B-B14F-4D97-AF65-F5344CB8AC3E}">
        <p14:creationId xmlns:p14="http://schemas.microsoft.com/office/powerpoint/2010/main" val="3114136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4FF881C7-AF7C-44AA-913F-BD7D9CDE385F}" type="datetimeFigureOut">
              <a:rPr lang="es-ES" smtClean="0"/>
              <a:t>27/09/2022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666F29C-B558-4C31-9504-083D70A6EC2E}" type="slidenum">
              <a:rPr lang="es-ES" smtClean="0"/>
              <a:t>‹Nº›</a:t>
            </a:fld>
            <a:endParaRPr lang="es-ES"/>
          </a:p>
        </p:txBody>
      </p:sp>
    </p:spTree>
    <p:extLst>
      <p:ext uri="{BB962C8B-B14F-4D97-AF65-F5344CB8AC3E}">
        <p14:creationId xmlns:p14="http://schemas.microsoft.com/office/powerpoint/2010/main" val="180584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4FF881C7-AF7C-44AA-913F-BD7D9CDE385F}" type="datetimeFigureOut">
              <a:rPr lang="es-ES" smtClean="0"/>
              <a:t>27/09/2022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666F29C-B558-4C31-9504-083D70A6EC2E}" type="slidenum">
              <a:rPr lang="es-ES" smtClean="0"/>
              <a:t>‹Nº›</a:t>
            </a:fld>
            <a:endParaRPr lang="es-ES"/>
          </a:p>
        </p:txBody>
      </p:sp>
    </p:spTree>
    <p:extLst>
      <p:ext uri="{BB962C8B-B14F-4D97-AF65-F5344CB8AC3E}">
        <p14:creationId xmlns:p14="http://schemas.microsoft.com/office/powerpoint/2010/main" val="3536972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F881C7-AF7C-44AA-913F-BD7D9CDE385F}" type="datetimeFigureOut">
              <a:rPr lang="es-ES" smtClean="0"/>
              <a:t>27/09/2022</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66F29C-B558-4C31-9504-083D70A6EC2E}" type="slidenum">
              <a:rPr lang="es-ES" smtClean="0"/>
              <a:t>‹Nº›</a:t>
            </a:fld>
            <a:endParaRPr lang="es-ES"/>
          </a:p>
        </p:txBody>
      </p:sp>
    </p:spTree>
    <p:extLst>
      <p:ext uri="{BB962C8B-B14F-4D97-AF65-F5344CB8AC3E}">
        <p14:creationId xmlns:p14="http://schemas.microsoft.com/office/powerpoint/2010/main" val="31276970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creg@creg.gov.co"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upo 16"/>
          <p:cNvGrpSpPr/>
          <p:nvPr/>
        </p:nvGrpSpPr>
        <p:grpSpPr>
          <a:xfrm>
            <a:off x="3320863" y="1291347"/>
            <a:ext cx="5872595" cy="4603693"/>
            <a:chOff x="2916129" y="1364914"/>
            <a:chExt cx="5872595" cy="4603693"/>
          </a:xfrm>
        </p:grpSpPr>
        <p:sp>
          <p:nvSpPr>
            <p:cNvPr id="8" name="Rectángulo redondeado 7"/>
            <p:cNvSpPr/>
            <p:nvPr/>
          </p:nvSpPr>
          <p:spPr>
            <a:xfrm>
              <a:off x="2919846" y="1364914"/>
              <a:ext cx="5865159" cy="866357"/>
            </a:xfrm>
            <a:prstGeom prst="roundRect">
              <a:avLst/>
            </a:prstGeom>
            <a:solidFill>
              <a:srgbClr val="D8DCF3"/>
            </a:solidFill>
            <a:ln w="38100">
              <a:solidFill>
                <a:srgbClr val="5E6D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a:solidFill>
                    <a:srgbClr val="5A69CD"/>
                  </a:solidFill>
                  <a:latin typeface="Arial" panose="020B0604020202020204" pitchFamily="34" charset="0"/>
                  <a:cs typeface="Arial" panose="020B0604020202020204" pitchFamily="34" charset="0"/>
                </a:rPr>
                <a:t>COMISIÓN DE REGULACIÓN DE ENERGÍA Y GAS</a:t>
              </a:r>
              <a:endParaRPr lang="es-ES" b="1" dirty="0">
                <a:solidFill>
                  <a:srgbClr val="5A69CD"/>
                </a:solidFill>
                <a:latin typeface="Arial" panose="020B0604020202020204" pitchFamily="34" charset="0"/>
                <a:cs typeface="Arial" panose="020B0604020202020204" pitchFamily="34" charset="0"/>
              </a:endParaRPr>
            </a:p>
          </p:txBody>
        </p:sp>
        <p:sp>
          <p:nvSpPr>
            <p:cNvPr id="10" name="Rectángulo redondeado 9"/>
            <p:cNvSpPr/>
            <p:nvPr/>
          </p:nvSpPr>
          <p:spPr>
            <a:xfrm>
              <a:off x="4281723" y="3819417"/>
              <a:ext cx="3141407" cy="866357"/>
            </a:xfrm>
            <a:prstGeom prst="roundRect">
              <a:avLst/>
            </a:prstGeom>
            <a:solidFill>
              <a:srgbClr val="D8DCF3"/>
            </a:solidFill>
            <a:ln w="38100">
              <a:solidFill>
                <a:srgbClr val="5E6D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a:solidFill>
                    <a:srgbClr val="5A69CD"/>
                  </a:solidFill>
                  <a:latin typeface="Arial" panose="020B0604020202020204" pitchFamily="34" charset="0"/>
                  <a:cs typeface="Arial" panose="020B0604020202020204" pitchFamily="34" charset="0"/>
                </a:rPr>
                <a:t>DIRECCIÓN EJECUTIVA</a:t>
              </a:r>
              <a:endParaRPr lang="es-ES" b="1" dirty="0">
                <a:solidFill>
                  <a:srgbClr val="5A69CD"/>
                </a:solidFill>
                <a:latin typeface="Arial" panose="020B0604020202020204" pitchFamily="34" charset="0"/>
                <a:cs typeface="Arial" panose="020B0604020202020204" pitchFamily="34" charset="0"/>
              </a:endParaRPr>
            </a:p>
          </p:txBody>
        </p:sp>
        <p:sp>
          <p:nvSpPr>
            <p:cNvPr id="9" name="Rectángulo redondeado 8"/>
            <p:cNvSpPr/>
            <p:nvPr/>
          </p:nvSpPr>
          <p:spPr>
            <a:xfrm>
              <a:off x="4275383" y="2565167"/>
              <a:ext cx="3154086" cy="866357"/>
            </a:xfrm>
            <a:prstGeom prst="roundRect">
              <a:avLst/>
            </a:prstGeom>
            <a:solidFill>
              <a:srgbClr val="D8DCF3"/>
            </a:solidFill>
            <a:ln w="38100">
              <a:solidFill>
                <a:srgbClr val="5E6D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a:solidFill>
                    <a:srgbClr val="5A69CD"/>
                  </a:solidFill>
                  <a:latin typeface="Arial" panose="020B0604020202020204" pitchFamily="34" charset="0"/>
                  <a:cs typeface="Arial" panose="020B0604020202020204" pitchFamily="34" charset="0"/>
                </a:rPr>
                <a:t>COMITÉ DE EXPERTOS</a:t>
              </a:r>
              <a:endParaRPr lang="es-ES" b="1" dirty="0">
                <a:solidFill>
                  <a:srgbClr val="5A69CD"/>
                </a:solidFill>
                <a:latin typeface="Arial" panose="020B0604020202020204" pitchFamily="34" charset="0"/>
                <a:cs typeface="Arial" panose="020B0604020202020204" pitchFamily="34" charset="0"/>
              </a:endParaRPr>
            </a:p>
          </p:txBody>
        </p:sp>
        <p:cxnSp>
          <p:nvCxnSpPr>
            <p:cNvPr id="13" name="Conector recto 12"/>
            <p:cNvCxnSpPr>
              <a:stCxn id="8" idx="2"/>
              <a:endCxn id="9" idx="0"/>
            </p:cNvCxnSpPr>
            <p:nvPr/>
          </p:nvCxnSpPr>
          <p:spPr>
            <a:xfrm>
              <a:off x="5852426" y="2231271"/>
              <a:ext cx="0" cy="333896"/>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1" name="Rectángulo redondeado 10"/>
            <p:cNvSpPr/>
            <p:nvPr/>
          </p:nvSpPr>
          <p:spPr>
            <a:xfrm>
              <a:off x="2916129" y="5102250"/>
              <a:ext cx="5872595" cy="866357"/>
            </a:xfrm>
            <a:prstGeom prst="roundRect">
              <a:avLst/>
            </a:prstGeom>
            <a:solidFill>
              <a:srgbClr val="D8DCF3"/>
            </a:solidFill>
            <a:ln w="38100">
              <a:solidFill>
                <a:srgbClr val="5E6D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a:solidFill>
                    <a:srgbClr val="5A69CD"/>
                  </a:solidFill>
                  <a:latin typeface="Arial" panose="020B0604020202020204" pitchFamily="34" charset="0"/>
                  <a:cs typeface="Arial" panose="020B0604020202020204" pitchFamily="34" charset="0"/>
                </a:rPr>
                <a:t>SUBDIRECCIÓN ADMINISTRATIVA Y FINANCIERA </a:t>
              </a:r>
              <a:endParaRPr lang="es-ES" b="1" dirty="0">
                <a:solidFill>
                  <a:srgbClr val="5A69CD"/>
                </a:solidFill>
                <a:latin typeface="Arial" panose="020B0604020202020204" pitchFamily="34" charset="0"/>
                <a:cs typeface="Arial" panose="020B0604020202020204" pitchFamily="34" charset="0"/>
              </a:endParaRPr>
            </a:p>
          </p:txBody>
        </p:sp>
        <p:cxnSp>
          <p:nvCxnSpPr>
            <p:cNvPr id="15" name="Conector recto 14"/>
            <p:cNvCxnSpPr/>
            <p:nvPr/>
          </p:nvCxnSpPr>
          <p:spPr>
            <a:xfrm flipH="1">
              <a:off x="5852426" y="3402941"/>
              <a:ext cx="1" cy="36247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 name="Conector recto 15"/>
            <p:cNvCxnSpPr/>
            <p:nvPr/>
          </p:nvCxnSpPr>
          <p:spPr>
            <a:xfrm flipH="1">
              <a:off x="5852425" y="4702379"/>
              <a:ext cx="1" cy="362479"/>
            </a:xfrm>
            <a:prstGeom prst="line">
              <a:avLst/>
            </a:prstGeom>
            <a:ln w="38100"/>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16079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88880CF-FB97-8FC8-01F0-9A764AAFCDB1}"/>
              </a:ext>
            </a:extLst>
          </p:cNvPr>
          <p:cNvSpPr>
            <a:spLocks noGrp="1"/>
          </p:cNvSpPr>
          <p:nvPr>
            <p:ph idx="1"/>
          </p:nvPr>
        </p:nvSpPr>
        <p:spPr/>
        <p:txBody>
          <a:bodyPr/>
          <a:lstStyle/>
          <a:p>
            <a:r>
              <a:rPr lang="es-CO" dirty="0"/>
              <a:t>Director Ejecutivo:</a:t>
            </a:r>
          </a:p>
          <a:p>
            <a:r>
              <a:rPr lang="es-CO" dirty="0"/>
              <a:t>Jorge Alberto Valencia Marín</a:t>
            </a:r>
          </a:p>
          <a:p>
            <a:pPr marL="0" indent="0">
              <a:buNone/>
            </a:pPr>
            <a:r>
              <a:rPr lang="es-CO" dirty="0">
                <a:hlinkClick r:id="rId2"/>
              </a:rPr>
              <a:t>creg@creg.gov.co</a:t>
            </a:r>
            <a:endParaRPr lang="es-CO" dirty="0"/>
          </a:p>
          <a:p>
            <a:r>
              <a:rPr lang="es-CO" dirty="0"/>
              <a:t>Subdirector administrativo y financiero (encargado):</a:t>
            </a:r>
          </a:p>
          <a:p>
            <a:r>
              <a:rPr lang="es-CO" dirty="0"/>
              <a:t>Hugo Pacheco de león</a:t>
            </a:r>
          </a:p>
          <a:p>
            <a:pPr marL="0" indent="0">
              <a:buNone/>
            </a:pPr>
            <a:r>
              <a:rPr lang="es-CO" dirty="0">
                <a:hlinkClick r:id="rId2"/>
              </a:rPr>
              <a:t>creg@creg.gov.co</a:t>
            </a:r>
            <a:endParaRPr lang="es-CO" dirty="0"/>
          </a:p>
          <a:p>
            <a:endParaRPr lang="es-CO" dirty="0"/>
          </a:p>
          <a:p>
            <a:pPr marL="0" indent="0">
              <a:buNone/>
            </a:pPr>
            <a:endParaRPr lang="es-CO" dirty="0"/>
          </a:p>
        </p:txBody>
      </p:sp>
      <p:sp>
        <p:nvSpPr>
          <p:cNvPr id="4" name="Rectángulo redondeado 8">
            <a:extLst>
              <a:ext uri="{FF2B5EF4-FFF2-40B4-BE49-F238E27FC236}">
                <a16:creationId xmlns:a16="http://schemas.microsoft.com/office/drawing/2014/main" id="{CC4A8870-EDED-59C3-7FBF-D554F9118C72}"/>
              </a:ext>
            </a:extLst>
          </p:cNvPr>
          <p:cNvSpPr>
            <a:spLocks noGrp="1"/>
          </p:cNvSpPr>
          <p:nvPr>
            <p:ph type="title"/>
          </p:nvPr>
        </p:nvSpPr>
        <p:spPr>
          <a:xfrm>
            <a:off x="838200" y="365125"/>
            <a:ext cx="10515600" cy="1325563"/>
          </a:xfrm>
          <a:prstGeom prst="roundRect">
            <a:avLst/>
          </a:prstGeom>
          <a:solidFill>
            <a:srgbClr val="D8DCF3"/>
          </a:solidFill>
          <a:ln w="38100">
            <a:solidFill>
              <a:srgbClr val="5E6D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a:solidFill>
                  <a:srgbClr val="5A69CD"/>
                </a:solidFill>
                <a:latin typeface="Arial" panose="020B0604020202020204" pitchFamily="34" charset="0"/>
                <a:cs typeface="Arial" panose="020B0604020202020204" pitchFamily="34" charset="0"/>
              </a:rPr>
              <a:t>COMITÉ DE EXPERTOS</a:t>
            </a:r>
            <a:endParaRPr lang="es-ES" b="1" dirty="0">
              <a:solidFill>
                <a:srgbClr val="5A69C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78704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426</Words>
  <Application>Microsoft Office PowerPoint</Application>
  <PresentationFormat>Panorámica</PresentationFormat>
  <Paragraphs>28</Paragraphs>
  <Slides>2</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Arial</vt:lpstr>
      <vt:lpstr>Calibri</vt:lpstr>
      <vt:lpstr>Calibri Light</vt:lpstr>
      <vt:lpstr>Tema de Office</vt:lpstr>
      <vt:lpstr>Presentación de PowerPoint</vt:lpstr>
      <vt:lpstr>COMITÉ DE EXPERTOS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Anpiesca</dc:creator>
  <cp:lastModifiedBy>Elizabeth Villanueva</cp:lastModifiedBy>
  <cp:revision>3</cp:revision>
  <dcterms:created xsi:type="dcterms:W3CDTF">2020-12-24T16:26:03Z</dcterms:created>
  <dcterms:modified xsi:type="dcterms:W3CDTF">2022-09-27T22:19:01Z</dcterms:modified>
</cp:coreProperties>
</file>