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9" r:id="rId4"/>
    <p:sldId id="1432" r:id="rId5"/>
    <p:sldId id="267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13737"/>
    <a:srgbClr val="93BB54"/>
    <a:srgbClr val="E1B03B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4/12/2024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AEBD0-CB71-457E-A6CF-EB3C4D6D90A8}" type="datetimeFigureOut">
              <a:rPr lang="es-CO" smtClean="0"/>
              <a:t>4/12/2024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8194-C635-4B4E-B245-18FE2A0F18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1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E427-8869-4A0E-8FCE-8D8976EDE4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595" y="2139929"/>
            <a:ext cx="1636808" cy="17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1B0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08AD07E-BFD8-4B3B-1D9F-A75A34EF9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115" y="159440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9882353-2939-57F5-1B7A-D28C06D23FE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/>
          <a:lstStyle>
            <a:lvl1pPr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643B17-92F7-E881-F3AC-6DB1741E7B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87207" y="1020343"/>
            <a:ext cx="879751" cy="879751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2C3884-CB22-6DBE-DFE3-F8D2B940CF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65390" y="1015208"/>
            <a:ext cx="879751" cy="879751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965CA9-4FEB-B58F-2290-CF297788C0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5390" y="4161479"/>
            <a:ext cx="879751" cy="879751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E12EED-7F27-3711-F7EB-0AF8599332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87207" y="4151316"/>
            <a:ext cx="879751" cy="879751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15293E-6828-D00F-8051-58585E68CB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62070" y="1015208"/>
            <a:ext cx="879751" cy="879751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237BE7-C9D5-21F8-701E-F86F7926B2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62070" y="4161479"/>
            <a:ext cx="879751" cy="879751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0BB3AA-2994-6591-CFD7-5710466C2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115" y="159440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6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E1B0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1B0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315" y="159440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15" y="159440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115" y="159440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315" y="6251575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15" y="6251575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115" y="6251575"/>
            <a:ext cx="431369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4/12/2024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36478" y="1666658"/>
            <a:ext cx="12055522" cy="35246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3800" b="1" dirty="0">
                <a:solidFill>
                  <a:schemeClr val="bg1"/>
                </a:solidFill>
                <a:latin typeface="Nunito Sans black" pitchFamily="2" charset="0"/>
              </a:rPr>
              <a:t>Organigrama</a:t>
            </a:r>
          </a:p>
          <a:p>
            <a:endParaRPr lang="es-ES" sz="3800" b="1" dirty="0">
              <a:solidFill>
                <a:schemeClr val="bg1"/>
              </a:solidFill>
              <a:latin typeface="Nunito Sans black" pitchFamily="2" charset="0"/>
            </a:endParaRPr>
          </a:p>
          <a:p>
            <a:r>
              <a:rPr lang="es-ES" sz="3800" b="1" dirty="0">
                <a:solidFill>
                  <a:schemeClr val="bg1"/>
                </a:solidFill>
                <a:latin typeface="Nunito Sans ExtraBold" panose="020F0502020204030204" pitchFamily="2" charset="0"/>
              </a:rPr>
              <a:t>Comisión de Regulación de Energía y Gas - CREG </a:t>
            </a:r>
          </a:p>
          <a:p>
            <a:endParaRPr lang="es-ES" sz="3800" b="1" dirty="0">
              <a:solidFill>
                <a:schemeClr val="bg1"/>
              </a:solidFill>
              <a:latin typeface="Nunito Sans ExtraBold" panose="020F0502020204030204" pitchFamily="2" charset="0"/>
            </a:endParaRPr>
          </a:p>
          <a:p>
            <a:r>
              <a:rPr lang="es-ES" sz="3800" b="1" dirty="0">
                <a:solidFill>
                  <a:schemeClr val="bg1"/>
                </a:solidFill>
                <a:latin typeface="Nunito Light" pitchFamily="2" charset="0"/>
              </a:rPr>
              <a:t>Decreto 1895 de 1999</a:t>
            </a:r>
          </a:p>
          <a:p>
            <a:r>
              <a:rPr lang="es-ES" sz="3800" b="1" dirty="0">
                <a:solidFill>
                  <a:schemeClr val="bg1"/>
                </a:solidFill>
                <a:latin typeface="Nunito Light" pitchFamily="2" charset="0"/>
              </a:rPr>
              <a:t>Decreto 1261 de 2013</a:t>
            </a:r>
            <a:endParaRPr lang="es-CO" sz="3800" b="1" dirty="0">
              <a:solidFill>
                <a:schemeClr val="bg1"/>
              </a:solidFill>
              <a:latin typeface="Nunito Light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0CF02B-0B36-8909-2AF6-2D09E23A8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C8AC0-537B-5F2D-808C-94B8E1EC1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7876F11C-D6FD-CFDF-43EA-A59A0903E7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7806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E0773E-1D3F-77D9-96BA-9361253A8F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  <a:alpha val="64618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6" name="Organizational Structure">
            <a:extLst>
              <a:ext uri="{FF2B5EF4-FFF2-40B4-BE49-F238E27FC236}">
                <a16:creationId xmlns:a16="http://schemas.microsoft.com/office/drawing/2014/main" id="{ED08E4E2-32E1-04F3-EE55-FCF9994A3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081" y="210259"/>
            <a:ext cx="8575837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n-US" altLang="es-C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  <a:ea typeface="OpenSans-Bold"/>
                <a:cs typeface="OpenSans-Bold"/>
              </a:rPr>
              <a:t>PRESENTACIÓN CONTEXTO ORGANIZACIONAL</a:t>
            </a:r>
            <a:endParaRPr lang="es-CO" altLang="es-CO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ExtraBold" pitchFamily="2" charset="0"/>
              <a:ea typeface="OpenSans-Bold"/>
              <a:cs typeface="OpenSans-Bold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F84C765B-F8B9-D07C-517B-D888CF42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8" y="1000155"/>
            <a:ext cx="11240269" cy="905557"/>
          </a:xfrm>
          <a:prstGeom prst="roundRect">
            <a:avLst>
              <a:gd name="adj" fmla="val 15000"/>
            </a:avLst>
          </a:prstGeom>
          <a:solidFill>
            <a:srgbClr val="E1B03B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endParaRPr lang="es-CO" altLang="es-CO" sz="3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F2E41678-3223-DDB2-4BD9-776393D2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54" y="3637824"/>
            <a:ext cx="6159783" cy="728663"/>
          </a:xfrm>
          <a:prstGeom prst="roundRect">
            <a:avLst>
              <a:gd name="adj" fmla="val 15000"/>
            </a:avLst>
          </a:prstGeom>
          <a:solidFill>
            <a:srgbClr val="E1B0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endParaRPr lang="es-CO" altLang="es-CO" sz="3200">
              <a:solidFill>
                <a:srgbClr val="FFFFFF"/>
              </a:solidFill>
              <a:sym typeface="Helvetica Neue Medium"/>
            </a:endParaRPr>
          </a:p>
        </p:txBody>
      </p:sp>
      <p:sp>
        <p:nvSpPr>
          <p:cNvPr id="17" name="Rounded Rectangle">
            <a:extLst>
              <a:ext uri="{FF2B5EF4-FFF2-40B4-BE49-F238E27FC236}">
                <a16:creationId xmlns:a16="http://schemas.microsoft.com/office/drawing/2014/main" id="{542F41D1-D645-0694-72F2-11BEF371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54" y="2538613"/>
            <a:ext cx="6159783" cy="728662"/>
          </a:xfrm>
          <a:prstGeom prst="roundRect">
            <a:avLst>
              <a:gd name="adj" fmla="val 15000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endParaRPr lang="es-CO" altLang="es-CO" sz="3200">
              <a:solidFill>
                <a:srgbClr val="FFFFFF"/>
              </a:solidFill>
            </a:endParaRPr>
          </a:p>
        </p:txBody>
      </p:sp>
      <p:sp>
        <p:nvSpPr>
          <p:cNvPr id="18" name="Rounded Rectangle">
            <a:extLst>
              <a:ext uri="{FF2B5EF4-FFF2-40B4-BE49-F238E27FC236}">
                <a16:creationId xmlns:a16="http://schemas.microsoft.com/office/drawing/2014/main" id="{9DD3D6C9-F0AB-8696-B36F-B5E3589697B5}"/>
              </a:ext>
            </a:extLst>
          </p:cNvPr>
          <p:cNvSpPr/>
          <p:nvPr/>
        </p:nvSpPr>
        <p:spPr>
          <a:xfrm>
            <a:off x="2942754" y="4737042"/>
            <a:ext cx="6159783" cy="728662"/>
          </a:xfrm>
          <a:prstGeom prst="roundRect">
            <a:avLst>
              <a:gd name="adj" fmla="val 15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Rounded Rectangle">
            <a:extLst>
              <a:ext uri="{FF2B5EF4-FFF2-40B4-BE49-F238E27FC236}">
                <a16:creationId xmlns:a16="http://schemas.microsoft.com/office/drawing/2014/main" id="{D891B1A6-4F85-5E85-610F-010D0BF5DAD3}"/>
              </a:ext>
            </a:extLst>
          </p:cNvPr>
          <p:cNvSpPr/>
          <p:nvPr/>
        </p:nvSpPr>
        <p:spPr>
          <a:xfrm>
            <a:off x="2942754" y="5827715"/>
            <a:ext cx="6159783" cy="728663"/>
          </a:xfrm>
          <a:prstGeom prst="roundRect">
            <a:avLst>
              <a:gd name="adj" fmla="val 15000"/>
            </a:avLst>
          </a:prstGeom>
          <a:solidFill>
            <a:srgbClr val="93BB54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32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4435B764-1F5D-C451-81CD-164423C5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798" y="2725972"/>
            <a:ext cx="507542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s-ES" altLang="es-CO" sz="1700" dirty="0">
                <a:solidFill>
                  <a:schemeClr val="bg1"/>
                </a:solidFill>
                <a:latin typeface="Nunito Sans Normal" pitchFamily="2" charset="0"/>
              </a:rPr>
              <a:t>COMISIÓN DE REGULACIÓN DE ENERGÍA Y GAS</a:t>
            </a:r>
            <a:endParaRPr lang="en-US" altLang="es-CO" sz="1700" dirty="0">
              <a:solidFill>
                <a:schemeClr val="bg1"/>
              </a:solidFill>
              <a:latin typeface="Nunito Sans Normal" pitchFamily="2" charset="0"/>
            </a:endParaRPr>
          </a:p>
        </p:txBody>
      </p:sp>
      <p:sp>
        <p:nvSpPr>
          <p:cNvPr id="21" name="TextBox 55">
            <a:extLst>
              <a:ext uri="{FF2B5EF4-FFF2-40B4-BE49-F238E27FC236}">
                <a16:creationId xmlns:a16="http://schemas.microsoft.com/office/drawing/2014/main" id="{E901E2BD-6B26-4510-766D-7115E26B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752" y="3825183"/>
            <a:ext cx="248978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n-US" altLang="es-CO" sz="1700" dirty="0">
                <a:solidFill>
                  <a:schemeClr val="bg1"/>
                </a:solidFill>
                <a:latin typeface="Nunito Sans Normal" pitchFamily="2" charset="0"/>
              </a:rPr>
              <a:t>COMITÉ DE EXPERTOS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DA6F6960-2E5A-3107-DE35-CDF49AD2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722" y="4924401"/>
            <a:ext cx="2521844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n-US" altLang="es-CO" sz="1700" dirty="0">
                <a:solidFill>
                  <a:schemeClr val="bg1"/>
                </a:solidFill>
                <a:latin typeface="Nunito Sans Normal" pitchFamily="2" charset="0"/>
              </a:rPr>
              <a:t>DIRECCIÓN EJECUTIVA</a:t>
            </a:r>
          </a:p>
        </p:txBody>
      </p:sp>
      <p:sp>
        <p:nvSpPr>
          <p:cNvPr id="23" name="TextBox 57">
            <a:extLst>
              <a:ext uri="{FF2B5EF4-FFF2-40B4-BE49-F238E27FC236}">
                <a16:creationId xmlns:a16="http://schemas.microsoft.com/office/drawing/2014/main" id="{8857A6B7-5499-08B5-E7B3-7DAC7E96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623" y="6015074"/>
            <a:ext cx="539475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n-US" altLang="es-CO" sz="1700" dirty="0">
                <a:solidFill>
                  <a:schemeClr val="bg1"/>
                </a:solidFill>
                <a:latin typeface="Nunito Sans Normal" pitchFamily="2" charset="0"/>
              </a:rPr>
              <a:t>SUBDIRECCIÓN ADMINISTRATIVA Y FINANCIERA </a:t>
            </a: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A4535683-62D5-1A1B-0D67-B4E7A86C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731" y="903700"/>
            <a:ext cx="4825827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s-ES" altLang="es-CO" sz="2000" b="1" dirty="0">
                <a:solidFill>
                  <a:schemeClr val="bg1"/>
                </a:solidFill>
                <a:latin typeface="Nunito Light" pitchFamily="2" charset="0"/>
              </a:rPr>
              <a:t>Organigrama</a:t>
            </a:r>
          </a:p>
          <a:p>
            <a:pPr algn="ctr" eaLnBrk="1" hangingPunct="1">
              <a:lnSpc>
                <a:spcPct val="150000"/>
              </a:lnSpc>
            </a:pPr>
            <a:r>
              <a:rPr lang="es-ES" altLang="es-CO" sz="2000" b="1" dirty="0">
                <a:solidFill>
                  <a:schemeClr val="bg1"/>
                </a:solidFill>
                <a:latin typeface="Nunito Light" pitchFamily="2" charset="0"/>
              </a:rPr>
              <a:t>Comisión de Regulación de Energía y Gas</a:t>
            </a:r>
            <a:endParaRPr lang="id-ID" altLang="es-CO" sz="2000" b="1" dirty="0">
              <a:solidFill>
                <a:schemeClr val="bg1"/>
              </a:solidFill>
              <a:latin typeface="Nunito Light" pitchFamily="2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5877DE0-5C48-27D4-9043-D0A1716FC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115" y="159440"/>
            <a:ext cx="431369" cy="469900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4EE42A0-290C-5080-BA97-0BF79C09AD6B}"/>
              </a:ext>
            </a:extLst>
          </p:cNvPr>
          <p:cNvCxnSpPr>
            <a:cxnSpLocks/>
          </p:cNvCxnSpPr>
          <p:nvPr/>
        </p:nvCxnSpPr>
        <p:spPr>
          <a:xfrm>
            <a:off x="5945732" y="3267275"/>
            <a:ext cx="0" cy="376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A02C5EE-31BD-8C64-B3E4-E3C63361FD67}"/>
              </a:ext>
            </a:extLst>
          </p:cNvPr>
          <p:cNvCxnSpPr>
            <a:cxnSpLocks/>
          </p:cNvCxnSpPr>
          <p:nvPr/>
        </p:nvCxnSpPr>
        <p:spPr>
          <a:xfrm>
            <a:off x="5933621" y="4366487"/>
            <a:ext cx="0" cy="362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90A0C08-82E1-5C71-C57E-ECD7C4B67952}"/>
              </a:ext>
            </a:extLst>
          </p:cNvPr>
          <p:cNvCxnSpPr>
            <a:cxnSpLocks/>
          </p:cNvCxnSpPr>
          <p:nvPr/>
        </p:nvCxnSpPr>
        <p:spPr>
          <a:xfrm>
            <a:off x="5917945" y="5465704"/>
            <a:ext cx="0" cy="362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41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4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81D76FCF-5D3C-525A-1D45-019C4DFD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6" b="780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66318BEF-DF9B-E0D9-ADD4-2D12105B6D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  <a:alpha val="64618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F4ABE2F-8BBA-C370-B1C3-F23862C36FC4}"/>
              </a:ext>
            </a:extLst>
          </p:cNvPr>
          <p:cNvSpPr/>
          <p:nvPr/>
        </p:nvSpPr>
        <p:spPr>
          <a:xfrm>
            <a:off x="466425" y="1454857"/>
            <a:ext cx="2688552" cy="1129664"/>
          </a:xfrm>
          <a:prstGeom prst="roundRect">
            <a:avLst>
              <a:gd name="adj" fmla="val 7740"/>
            </a:avLst>
          </a:prstGeom>
          <a:solidFill>
            <a:srgbClr val="E1B03B"/>
          </a:soli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2043787-9BCD-0CA9-F5C9-213CB40427FE}"/>
              </a:ext>
            </a:extLst>
          </p:cNvPr>
          <p:cNvSpPr/>
          <p:nvPr/>
        </p:nvSpPr>
        <p:spPr>
          <a:xfrm>
            <a:off x="3292844" y="1454857"/>
            <a:ext cx="2688552" cy="1129664"/>
          </a:xfrm>
          <a:prstGeom prst="roundRect">
            <a:avLst>
              <a:gd name="adj" fmla="val 8378"/>
            </a:avLst>
          </a:prstGeom>
          <a:solidFill>
            <a:srgbClr val="002060"/>
          </a:soli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</p:txBody>
      </p:sp>
      <p:sp>
        <p:nvSpPr>
          <p:cNvPr id="30" name="Google Shape;22;p1">
            <a:extLst>
              <a:ext uri="{FF2B5EF4-FFF2-40B4-BE49-F238E27FC236}">
                <a16:creationId xmlns:a16="http://schemas.microsoft.com/office/drawing/2014/main" id="{CBFB478B-5704-6DB1-8CB0-29C991988E58}"/>
              </a:ext>
            </a:extLst>
          </p:cNvPr>
          <p:cNvSpPr txBox="1"/>
          <p:nvPr/>
        </p:nvSpPr>
        <p:spPr>
          <a:xfrm>
            <a:off x="468493" y="1597837"/>
            <a:ext cx="2482439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Experto</a:t>
            </a: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 </a:t>
            </a:r>
            <a:r>
              <a:rPr lang="en-ID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Comisionado</a:t>
            </a:r>
            <a:endParaRPr lang="en-ID" sz="1300" b="1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Antonio Jimenez Rivera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baisser.jimenez@creg.gov.co</a:t>
            </a:r>
            <a:endParaRPr sz="1300" b="1" i="0" u="none" strike="noStrike" cap="none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</p:txBody>
      </p:sp>
      <p:sp>
        <p:nvSpPr>
          <p:cNvPr id="31" name="Google Shape;22;p1">
            <a:extLst>
              <a:ext uri="{FF2B5EF4-FFF2-40B4-BE49-F238E27FC236}">
                <a16:creationId xmlns:a16="http://schemas.microsoft.com/office/drawing/2014/main" id="{0EC8C664-91B9-9F8F-1091-86A602E328A3}"/>
              </a:ext>
            </a:extLst>
          </p:cNvPr>
          <p:cNvSpPr txBox="1"/>
          <p:nvPr/>
        </p:nvSpPr>
        <p:spPr>
          <a:xfrm>
            <a:off x="3318640" y="1597837"/>
            <a:ext cx="2575474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Experto </a:t>
            </a:r>
            <a:r>
              <a:rPr lang="pt-BR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Comisionado</a:t>
            </a:r>
            <a:r>
              <a:rPr lang="pt-BR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 (E)  Orlando </a:t>
            </a:r>
            <a:r>
              <a:rPr lang="pt-BR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Velandia</a:t>
            </a:r>
            <a:r>
              <a:rPr lang="pt-BR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 Sepúlveda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orlando.velandia@creg.gov.co</a:t>
            </a:r>
            <a:endParaRPr sz="1300" b="1" i="0" u="none" strike="noStrike" cap="none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8AA5DB5-7520-8C1F-26DE-6E5EFD3E92EB}"/>
              </a:ext>
            </a:extLst>
          </p:cNvPr>
          <p:cNvSpPr/>
          <p:nvPr/>
        </p:nvSpPr>
        <p:spPr>
          <a:xfrm>
            <a:off x="1369281" y="568947"/>
            <a:ext cx="1054484" cy="1054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A9E737F-6674-B99A-59BE-2D9271C7DAC8}"/>
              </a:ext>
            </a:extLst>
          </p:cNvPr>
          <p:cNvSpPr/>
          <p:nvPr/>
        </p:nvSpPr>
        <p:spPr>
          <a:xfrm>
            <a:off x="4069093" y="565731"/>
            <a:ext cx="1054484" cy="1054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BB48F50-AE43-8B6E-CA51-ED51FC67BE9A}"/>
              </a:ext>
            </a:extLst>
          </p:cNvPr>
          <p:cNvSpPr/>
          <p:nvPr/>
        </p:nvSpPr>
        <p:spPr>
          <a:xfrm>
            <a:off x="6120433" y="1454857"/>
            <a:ext cx="2688552" cy="1129664"/>
          </a:xfrm>
          <a:prstGeom prst="roundRect">
            <a:avLst>
              <a:gd name="adj" fmla="val 8378"/>
            </a:avLst>
          </a:prstGeom>
          <a:solidFill>
            <a:schemeClr val="accent3"/>
          </a:soli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</p:txBody>
      </p:sp>
      <p:sp>
        <p:nvSpPr>
          <p:cNvPr id="74" name="Google Shape;22;p1">
            <a:extLst>
              <a:ext uri="{FF2B5EF4-FFF2-40B4-BE49-F238E27FC236}">
                <a16:creationId xmlns:a16="http://schemas.microsoft.com/office/drawing/2014/main" id="{FE277365-EA6D-0621-F8BC-0A3B9916FBF5}"/>
              </a:ext>
            </a:extLst>
          </p:cNvPr>
          <p:cNvSpPr txBox="1"/>
          <p:nvPr/>
        </p:nvSpPr>
        <p:spPr>
          <a:xfrm>
            <a:off x="6146228" y="1601249"/>
            <a:ext cx="2700869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Experta</a:t>
            </a: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 </a:t>
            </a:r>
            <a:r>
              <a:rPr lang="en-ID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Comisionada</a:t>
            </a:r>
            <a:endParaRPr lang="en-ID" sz="1300" b="1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Fanny Elizabeth Guerrero Maya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fanny.guerrero@creg.gov.co</a:t>
            </a:r>
            <a:endParaRPr sz="1300" b="1" i="0" u="none" strike="noStrike" cap="none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4700A64-AFB6-7170-46A4-D87268DCCD81}"/>
              </a:ext>
            </a:extLst>
          </p:cNvPr>
          <p:cNvSpPr/>
          <p:nvPr/>
        </p:nvSpPr>
        <p:spPr>
          <a:xfrm>
            <a:off x="6893666" y="565731"/>
            <a:ext cx="1054484" cy="1054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7B6C05A-FD9D-9EAE-4656-B91CE86496DA}"/>
              </a:ext>
            </a:extLst>
          </p:cNvPr>
          <p:cNvSpPr/>
          <p:nvPr/>
        </p:nvSpPr>
        <p:spPr>
          <a:xfrm>
            <a:off x="8950396" y="1454857"/>
            <a:ext cx="2688552" cy="1129664"/>
          </a:xfrm>
          <a:prstGeom prst="roundRect">
            <a:avLst>
              <a:gd name="adj" fmla="val 7740"/>
            </a:avLst>
          </a:prstGeom>
          <a:solidFill>
            <a:schemeClr val="tx2"/>
          </a:soli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Urbanist" panose="020B0A04040200000203" pitchFamily="34" charset="0"/>
              <a:ea typeface="Urbanist" panose="020B0A04040200000203" pitchFamily="34" charset="0"/>
              <a:cs typeface="Urbanist" panose="020B0A04040200000203" pitchFamily="34" charset="0"/>
            </a:endParaRPr>
          </a:p>
        </p:txBody>
      </p:sp>
      <p:sp>
        <p:nvSpPr>
          <p:cNvPr id="80" name="Google Shape;22;p1">
            <a:extLst>
              <a:ext uri="{FF2B5EF4-FFF2-40B4-BE49-F238E27FC236}">
                <a16:creationId xmlns:a16="http://schemas.microsoft.com/office/drawing/2014/main" id="{91CC1821-F967-8426-0469-D4A6E32796F5}"/>
              </a:ext>
            </a:extLst>
          </p:cNvPr>
          <p:cNvSpPr txBox="1"/>
          <p:nvPr/>
        </p:nvSpPr>
        <p:spPr>
          <a:xfrm>
            <a:off x="8976193" y="1597836"/>
            <a:ext cx="2804166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Experto</a:t>
            </a: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 </a:t>
            </a:r>
            <a:r>
              <a:rPr lang="en-ID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Comisionado</a:t>
            </a:r>
            <a:endParaRPr lang="en-ID" sz="1300" b="1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William Abel Mercado Redondo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william.mercado@creg.gov.co</a:t>
            </a:r>
            <a:endParaRPr sz="1300" b="1" i="0" u="none" strike="noStrike" cap="none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68AF1BC-B5A3-7740-19E1-3900A063C463}"/>
              </a:ext>
            </a:extLst>
          </p:cNvPr>
          <p:cNvSpPr/>
          <p:nvPr/>
        </p:nvSpPr>
        <p:spPr>
          <a:xfrm>
            <a:off x="9726645" y="543352"/>
            <a:ext cx="1054484" cy="1054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arcador de posición de imagen 13" descr="Hombre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4585F48C-F3A7-997C-683F-3E7360C1CA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r="16820"/>
          <a:stretch>
            <a:fillRect/>
          </a:stretch>
        </p:blipFill>
        <p:spPr>
          <a:xfrm>
            <a:off x="1455911" y="656345"/>
            <a:ext cx="881063" cy="879475"/>
          </a:xfrm>
        </p:spPr>
      </p:pic>
      <p:pic>
        <p:nvPicPr>
          <p:cNvPr id="16" name="Marcador de posición de imagen 15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4002A99D-2CA2-BC91-83B4-508E065B64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4156249" y="651582"/>
            <a:ext cx="879475" cy="879475"/>
          </a:xfrm>
        </p:spPr>
      </p:pic>
      <p:pic>
        <p:nvPicPr>
          <p:cNvPr id="18" name="Marcador de posición de imagen 17" descr="Mujer sonriendo mostrando sus dientes&#10;&#10;Descripción generada automáticamente">
            <a:extLst>
              <a:ext uri="{FF2B5EF4-FFF2-40B4-BE49-F238E27FC236}">
                <a16:creationId xmlns:a16="http://schemas.microsoft.com/office/drawing/2014/main" id="{7C60B118-74C7-6C9D-EA31-6C66EE53C49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r="2410"/>
          <a:stretch>
            <a:fillRect/>
          </a:stretch>
        </p:blipFill>
        <p:spPr>
          <a:xfrm>
            <a:off x="6972633" y="651582"/>
            <a:ext cx="879475" cy="879475"/>
          </a:xfrm>
        </p:spPr>
      </p:pic>
      <p:pic>
        <p:nvPicPr>
          <p:cNvPr id="20" name="Marcador de posición de imagen 19" descr="Un hombre con lentes y traje sonriendo&#10;&#10;Descripción generada automáticamente">
            <a:extLst>
              <a:ext uri="{FF2B5EF4-FFF2-40B4-BE49-F238E27FC236}">
                <a16:creationId xmlns:a16="http://schemas.microsoft.com/office/drawing/2014/main" id="{CB2F8971-2779-DA02-6E22-F70C62BFE76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 b="12496"/>
          <a:stretch>
            <a:fillRect/>
          </a:stretch>
        </p:blipFill>
        <p:spPr>
          <a:xfrm>
            <a:off x="9802986" y="630714"/>
            <a:ext cx="879475" cy="879475"/>
          </a:xfrm>
        </p:spPr>
      </p:pic>
      <p:sp>
        <p:nvSpPr>
          <p:cNvPr id="6" name="Organizational Structure">
            <a:extLst>
              <a:ext uri="{FF2B5EF4-FFF2-40B4-BE49-F238E27FC236}">
                <a16:creationId xmlns:a16="http://schemas.microsoft.com/office/drawing/2014/main" id="{562AC46C-6771-71BE-2DCC-DE60A40B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7" y="2658590"/>
            <a:ext cx="2852215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n-US" alt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  <a:ea typeface="OpenSans-Bold"/>
                <a:cs typeface="OpenSans-Bold"/>
              </a:rPr>
              <a:t>COMITÉ DE EXPERTOS</a:t>
            </a:r>
            <a:endParaRPr lang="es-CO" alt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ExtraBold" pitchFamily="2" charset="0"/>
              <a:ea typeface="OpenSans-Bold"/>
              <a:cs typeface="OpenSans-Bold"/>
            </a:endParaRPr>
          </a:p>
        </p:txBody>
      </p:sp>
      <p:sp>
        <p:nvSpPr>
          <p:cNvPr id="48" name="Rectangle: Rounded Corners 21">
            <a:extLst>
              <a:ext uri="{FF2B5EF4-FFF2-40B4-BE49-F238E27FC236}">
                <a16:creationId xmlns:a16="http://schemas.microsoft.com/office/drawing/2014/main" id="{960B9EE1-932B-7650-F10A-A5ECF2145CCF}"/>
              </a:ext>
            </a:extLst>
          </p:cNvPr>
          <p:cNvSpPr/>
          <p:nvPr/>
        </p:nvSpPr>
        <p:spPr>
          <a:xfrm>
            <a:off x="4251499" y="3299927"/>
            <a:ext cx="3600609" cy="1397678"/>
          </a:xfrm>
          <a:prstGeom prst="roundRect">
            <a:avLst>
              <a:gd name="adj" fmla="val 7740"/>
            </a:avLst>
          </a:prstGeom>
          <a:solidFill>
            <a:srgbClr val="B13737"/>
          </a:soli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Google Shape;22;p1">
            <a:extLst>
              <a:ext uri="{FF2B5EF4-FFF2-40B4-BE49-F238E27FC236}">
                <a16:creationId xmlns:a16="http://schemas.microsoft.com/office/drawing/2014/main" id="{F289ABD4-8386-8D4A-C348-0BDCA7877F2F}"/>
              </a:ext>
            </a:extLst>
          </p:cNvPr>
          <p:cNvSpPr txBox="1"/>
          <p:nvPr/>
        </p:nvSpPr>
        <p:spPr>
          <a:xfrm>
            <a:off x="4253568" y="3705065"/>
            <a:ext cx="2482439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Director Ejecutivo </a:t>
            </a:r>
            <a:r>
              <a:rPr lang="es-ES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Baisser</a:t>
            </a:r>
            <a:r>
              <a:rPr lang="es-ES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 Antonio </a:t>
            </a:r>
            <a:r>
              <a:rPr lang="es-ES" sz="1300" b="1" i="0" u="none" strike="noStrike" cap="none" dirty="0" err="1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Jimenez</a:t>
            </a:r>
            <a:r>
              <a:rPr lang="es-ES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 Rivera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baisser.jimenez@creg.gov.co</a:t>
            </a:r>
            <a:endParaRPr sz="1300" b="1" i="0" u="none" strike="noStrike" cap="none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</p:txBody>
      </p:sp>
      <p:sp>
        <p:nvSpPr>
          <p:cNvPr id="50" name="Rectangle: Rounded Corners 43">
            <a:extLst>
              <a:ext uri="{FF2B5EF4-FFF2-40B4-BE49-F238E27FC236}">
                <a16:creationId xmlns:a16="http://schemas.microsoft.com/office/drawing/2014/main" id="{48011263-81EB-FF04-28B8-B470E4ACC9B2}"/>
              </a:ext>
            </a:extLst>
          </p:cNvPr>
          <p:cNvSpPr/>
          <p:nvPr/>
        </p:nvSpPr>
        <p:spPr>
          <a:xfrm>
            <a:off x="5541542" y="2687247"/>
            <a:ext cx="1054484" cy="1054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Marcador de posición de imagen 13" descr="Hombre sentado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FF1165A3-9BC9-618E-2551-EB098E132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r="16820"/>
          <a:stretch>
            <a:fillRect/>
          </a:stretch>
        </p:blipFill>
        <p:spPr>
          <a:xfrm>
            <a:off x="5628172" y="2774645"/>
            <a:ext cx="881063" cy="879475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</p:pic>
      <p:sp>
        <p:nvSpPr>
          <p:cNvPr id="52" name="Rectangle: Rounded Corners 21">
            <a:extLst>
              <a:ext uri="{FF2B5EF4-FFF2-40B4-BE49-F238E27FC236}">
                <a16:creationId xmlns:a16="http://schemas.microsoft.com/office/drawing/2014/main" id="{A8ACE385-6903-FBF4-BCCA-C1C8002D3A50}"/>
              </a:ext>
            </a:extLst>
          </p:cNvPr>
          <p:cNvSpPr/>
          <p:nvPr/>
        </p:nvSpPr>
        <p:spPr>
          <a:xfrm>
            <a:off x="4251499" y="5626117"/>
            <a:ext cx="3600609" cy="1184670"/>
          </a:xfrm>
          <a:prstGeom prst="roundRect">
            <a:avLst>
              <a:gd name="adj" fmla="val 7740"/>
            </a:avLst>
          </a:prstGeom>
          <a:solidFill>
            <a:srgbClr val="93BB54"/>
          </a:solidFill>
          <a:ln w="3956" cap="flat">
            <a:noFill/>
            <a:prstDash val="solid"/>
            <a:miter/>
          </a:ln>
          <a:effectLst>
            <a:outerShdw blurRad="508000" dist="127000" dir="54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Google Shape;22;p1">
            <a:extLst>
              <a:ext uri="{FF2B5EF4-FFF2-40B4-BE49-F238E27FC236}">
                <a16:creationId xmlns:a16="http://schemas.microsoft.com/office/drawing/2014/main" id="{16C119BB-4BEE-4950-3DA4-8CEA92EB9B50}"/>
              </a:ext>
            </a:extLst>
          </p:cNvPr>
          <p:cNvSpPr txBox="1"/>
          <p:nvPr/>
        </p:nvSpPr>
        <p:spPr>
          <a:xfrm>
            <a:off x="4253567" y="5818247"/>
            <a:ext cx="3502499" cy="992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i="0" u="none" strike="noStrike" cap="none" dirty="0">
                <a:solidFill>
                  <a:schemeClr val="bg1"/>
                </a:solidFill>
                <a:latin typeface="Nunito Sans Normal" pitchFamily="2" charset="0"/>
                <a:ea typeface="Urbanist" panose="020B0A04040200000203" pitchFamily="34" charset="0"/>
                <a:cs typeface="Urbanist" panose="020B0A04040200000203" pitchFamily="34" charset="0"/>
                <a:sym typeface="Arial"/>
              </a:rPr>
              <a:t>Subdirectora Administrativa y Financiera Verónica Ponce Vallejo veronica.ponce@creg.gov.co</a:t>
            </a:r>
            <a:endParaRPr sz="1300" b="1" i="0" u="none" strike="noStrike" cap="none" dirty="0">
              <a:solidFill>
                <a:schemeClr val="bg1"/>
              </a:solidFill>
              <a:latin typeface="Nunito Sans Normal" pitchFamily="2" charset="0"/>
              <a:ea typeface="Urbanist" panose="020B0A04040200000203" pitchFamily="34" charset="0"/>
              <a:cs typeface="Urbanist" panose="020B0A04040200000203" pitchFamily="34" charset="0"/>
              <a:sym typeface="Arial"/>
            </a:endParaRPr>
          </a:p>
        </p:txBody>
      </p:sp>
      <p:sp>
        <p:nvSpPr>
          <p:cNvPr id="54" name="Rectangle: Rounded Corners 43">
            <a:extLst>
              <a:ext uri="{FF2B5EF4-FFF2-40B4-BE49-F238E27FC236}">
                <a16:creationId xmlns:a16="http://schemas.microsoft.com/office/drawing/2014/main" id="{88FF80AF-F077-F6D6-C3D5-9051CFB5DF51}"/>
              </a:ext>
            </a:extLst>
          </p:cNvPr>
          <p:cNvSpPr/>
          <p:nvPr/>
        </p:nvSpPr>
        <p:spPr>
          <a:xfrm>
            <a:off x="5715803" y="5106473"/>
            <a:ext cx="793432" cy="7521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Marcador de posición de imagen 13">
            <a:extLst>
              <a:ext uri="{FF2B5EF4-FFF2-40B4-BE49-F238E27FC236}">
                <a16:creationId xmlns:a16="http://schemas.microsoft.com/office/drawing/2014/main" id="{504366B0-FAED-0534-4E1B-547F7E3D1C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32324"/>
          <a:stretch/>
        </p:blipFill>
        <p:spPr>
          <a:xfrm>
            <a:off x="5759500" y="5109285"/>
            <a:ext cx="662944" cy="661749"/>
          </a:xfrm>
          <a:custGeom>
            <a:avLst/>
            <a:gdLst>
              <a:gd name="connsiteX0" fmla="*/ 146628 w 879751"/>
              <a:gd name="connsiteY0" fmla="*/ 0 h 879751"/>
              <a:gd name="connsiteX1" fmla="*/ 733123 w 879751"/>
              <a:gd name="connsiteY1" fmla="*/ 0 h 879751"/>
              <a:gd name="connsiteX2" fmla="*/ 879751 w 879751"/>
              <a:gd name="connsiteY2" fmla="*/ 146628 h 879751"/>
              <a:gd name="connsiteX3" fmla="*/ 879751 w 879751"/>
              <a:gd name="connsiteY3" fmla="*/ 733123 h 879751"/>
              <a:gd name="connsiteX4" fmla="*/ 733123 w 879751"/>
              <a:gd name="connsiteY4" fmla="*/ 879751 h 879751"/>
              <a:gd name="connsiteX5" fmla="*/ 146628 w 879751"/>
              <a:gd name="connsiteY5" fmla="*/ 879751 h 879751"/>
              <a:gd name="connsiteX6" fmla="*/ 0 w 879751"/>
              <a:gd name="connsiteY6" fmla="*/ 733123 h 879751"/>
              <a:gd name="connsiteX7" fmla="*/ 0 w 879751"/>
              <a:gd name="connsiteY7" fmla="*/ 146628 h 879751"/>
              <a:gd name="connsiteX8" fmla="*/ 146628 w 879751"/>
              <a:gd name="connsiteY8" fmla="*/ 0 h 8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51" h="879751">
                <a:moveTo>
                  <a:pt x="146628" y="0"/>
                </a:moveTo>
                <a:lnTo>
                  <a:pt x="733123" y="0"/>
                </a:lnTo>
                <a:cubicBezTo>
                  <a:pt x="814103" y="0"/>
                  <a:pt x="879751" y="65648"/>
                  <a:pt x="879751" y="146628"/>
                </a:cubicBezTo>
                <a:lnTo>
                  <a:pt x="879751" y="733123"/>
                </a:lnTo>
                <a:cubicBezTo>
                  <a:pt x="879751" y="814103"/>
                  <a:pt x="814103" y="879751"/>
                  <a:pt x="733123" y="879751"/>
                </a:cubicBezTo>
                <a:lnTo>
                  <a:pt x="146628" y="879751"/>
                </a:lnTo>
                <a:cubicBezTo>
                  <a:pt x="65648" y="879751"/>
                  <a:pt x="0" y="814103"/>
                  <a:pt x="0" y="733123"/>
                </a:cubicBezTo>
                <a:lnTo>
                  <a:pt x="0" y="146628"/>
                </a:lnTo>
                <a:cubicBezTo>
                  <a:pt x="0" y="65648"/>
                  <a:pt x="65648" y="0"/>
                  <a:pt x="1466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</p:pic>
      <p:sp>
        <p:nvSpPr>
          <p:cNvPr id="56" name="Organizational Structure">
            <a:extLst>
              <a:ext uri="{FF2B5EF4-FFF2-40B4-BE49-F238E27FC236}">
                <a16:creationId xmlns:a16="http://schemas.microsoft.com/office/drawing/2014/main" id="{B698EE88-20DB-5C65-90D8-4D005594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7" y="4488758"/>
            <a:ext cx="2852215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n-US" alt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  <a:ea typeface="OpenSans-Bold"/>
                <a:cs typeface="OpenSans-Bold"/>
              </a:rPr>
              <a:t>DIRECCIÓN EJECUTIVA</a:t>
            </a:r>
            <a:endParaRPr lang="es-CO" alt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ExtraBold" pitchFamily="2" charset="0"/>
              <a:ea typeface="OpenSans-Bold"/>
              <a:cs typeface="OpenSans-Bold"/>
            </a:endParaRPr>
          </a:p>
        </p:txBody>
      </p:sp>
      <p:sp>
        <p:nvSpPr>
          <p:cNvPr id="57" name="Organizational Structure">
            <a:extLst>
              <a:ext uri="{FF2B5EF4-FFF2-40B4-BE49-F238E27FC236}">
                <a16:creationId xmlns:a16="http://schemas.microsoft.com/office/drawing/2014/main" id="{3586CDB8-E35C-3B9C-98C9-A8B03065B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7" y="5996646"/>
            <a:ext cx="405674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n-US" alt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  <a:ea typeface="OpenSans-Bold"/>
                <a:cs typeface="OpenSans-Bold"/>
              </a:rPr>
              <a:t>SUBDIRECCIÓN ADMINISTRATIVA Y FINANCIERA </a:t>
            </a:r>
            <a:endParaRPr lang="es-CO" alt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ExtraBold" pitchFamily="2" charset="0"/>
              <a:ea typeface="OpenSans-Bold"/>
              <a:cs typeface="OpenSans-Bold"/>
            </a:endParaRPr>
          </a:p>
        </p:txBody>
      </p:sp>
      <p:sp>
        <p:nvSpPr>
          <p:cNvPr id="58" name="Organizational Structure">
            <a:extLst>
              <a:ext uri="{FF2B5EF4-FFF2-40B4-BE49-F238E27FC236}">
                <a16:creationId xmlns:a16="http://schemas.microsoft.com/office/drawing/2014/main" id="{78397784-F3DB-D07C-6B8C-B096BC997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7" y="64572"/>
            <a:ext cx="7197433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2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2" charset="0"/>
              </a:defRPr>
            </a:lvl9pPr>
          </a:lstStyle>
          <a:p>
            <a:pPr eaLnBrk="1" hangingPunct="1"/>
            <a:r>
              <a:rPr lang="es-ES" altLang="es-CO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Bold" pitchFamily="2" charset="0"/>
                <a:ea typeface="OpenSans-Bold"/>
                <a:cs typeface="OpenSans-Bold"/>
              </a:rPr>
              <a:t>COMISIÓN DE REGULACIÓN DE ENERGÍA Y GAS</a:t>
            </a:r>
            <a:endParaRPr lang="es-CO" alt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ExtraBold" pitchFamily="2" charset="0"/>
              <a:ea typeface="OpenSans-Bold"/>
              <a:cs typeface="OpenSans-Bold"/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915EEFA1-DF4D-1030-ADDF-AC8E56FD40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8115" y="159440"/>
            <a:ext cx="431369" cy="46990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D2A58B7-606C-F00D-B393-B383AB0050FF}"/>
              </a:ext>
            </a:extLst>
          </p:cNvPr>
          <p:cNvCxnSpPr>
            <a:cxnSpLocks/>
          </p:cNvCxnSpPr>
          <p:nvPr/>
        </p:nvCxnSpPr>
        <p:spPr>
          <a:xfrm>
            <a:off x="3154977" y="2009512"/>
            <a:ext cx="137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3ECA0AC-045E-6979-8B5F-8DAF0C90746A}"/>
              </a:ext>
            </a:extLst>
          </p:cNvPr>
          <p:cNvCxnSpPr>
            <a:cxnSpLocks/>
          </p:cNvCxnSpPr>
          <p:nvPr/>
        </p:nvCxnSpPr>
        <p:spPr>
          <a:xfrm>
            <a:off x="5982218" y="2008087"/>
            <a:ext cx="137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EF02DF-F4F2-B527-D038-701BD8A3E6B2}"/>
              </a:ext>
            </a:extLst>
          </p:cNvPr>
          <p:cNvCxnSpPr>
            <a:cxnSpLocks/>
          </p:cNvCxnSpPr>
          <p:nvPr/>
        </p:nvCxnSpPr>
        <p:spPr>
          <a:xfrm>
            <a:off x="8800915" y="2015205"/>
            <a:ext cx="1378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A29BA92-D96C-3D0B-546F-9C01DB79014C}"/>
              </a:ext>
            </a:extLst>
          </p:cNvPr>
          <p:cNvCxnSpPr>
            <a:cxnSpLocks/>
          </p:cNvCxnSpPr>
          <p:nvPr/>
        </p:nvCxnSpPr>
        <p:spPr>
          <a:xfrm>
            <a:off x="2938508" y="2584521"/>
            <a:ext cx="1312991" cy="798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5C06BD9F-A9A1-1EE1-524E-F22B7093AA2A}"/>
              </a:ext>
            </a:extLst>
          </p:cNvPr>
          <p:cNvCxnSpPr>
            <a:cxnSpLocks/>
          </p:cNvCxnSpPr>
          <p:nvPr/>
        </p:nvCxnSpPr>
        <p:spPr>
          <a:xfrm>
            <a:off x="4556134" y="2584521"/>
            <a:ext cx="432356" cy="706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11E88A7-8821-F863-FA34-92E83652107D}"/>
              </a:ext>
            </a:extLst>
          </p:cNvPr>
          <p:cNvCxnSpPr>
            <a:cxnSpLocks/>
          </p:cNvCxnSpPr>
          <p:nvPr/>
        </p:nvCxnSpPr>
        <p:spPr>
          <a:xfrm flipH="1">
            <a:off x="7139134" y="2582260"/>
            <a:ext cx="371592" cy="70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077BC0E3-671D-DB2A-B25F-C01B453951D0}"/>
              </a:ext>
            </a:extLst>
          </p:cNvPr>
          <p:cNvCxnSpPr>
            <a:cxnSpLocks/>
          </p:cNvCxnSpPr>
          <p:nvPr/>
        </p:nvCxnSpPr>
        <p:spPr>
          <a:xfrm flipH="1">
            <a:off x="7841046" y="2580508"/>
            <a:ext cx="1322605" cy="80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154B776D-9877-D7CB-A36E-C1AD4E96FDE8}"/>
              </a:ext>
            </a:extLst>
          </p:cNvPr>
          <p:cNvCxnSpPr>
            <a:cxnSpLocks/>
          </p:cNvCxnSpPr>
          <p:nvPr/>
        </p:nvCxnSpPr>
        <p:spPr>
          <a:xfrm>
            <a:off x="6096000" y="4697604"/>
            <a:ext cx="0" cy="408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29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154</Words>
  <Application>Microsoft Office PowerPoint</Application>
  <PresentationFormat>Panorámica</PresentationFormat>
  <Paragraphs>32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6" baseType="lpstr">
      <vt:lpstr>Aptos</vt:lpstr>
      <vt:lpstr>Arial</vt:lpstr>
      <vt:lpstr>Calibri</vt:lpstr>
      <vt:lpstr>Helvetica Neue Medium</vt:lpstr>
      <vt:lpstr>Nunito Light</vt:lpstr>
      <vt:lpstr>Nunito Sans black</vt:lpstr>
      <vt:lpstr>Nunito Sans ExtraBold</vt:lpstr>
      <vt:lpstr>Nunito Sans Normal</vt:lpstr>
      <vt:lpstr>Urbanist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Fabian Ricardo Romero Suarez</cp:lastModifiedBy>
  <cp:revision>18</cp:revision>
  <dcterms:created xsi:type="dcterms:W3CDTF">2023-05-08T00:34:42Z</dcterms:created>
  <dcterms:modified xsi:type="dcterms:W3CDTF">2024-12-04T16:26:46Z</dcterms:modified>
</cp:coreProperties>
</file>