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62" r:id="rId4"/>
    <p:sldId id="259" r:id="rId5"/>
    <p:sldId id="263" r:id="rId6"/>
    <p:sldId id="264" r:id="rId7"/>
    <p:sldId id="265" r:id="rId8"/>
    <p:sldId id="266" r:id="rId9"/>
    <p:sldId id="267" r:id="rId10"/>
    <p:sldId id="268" r:id="rId11"/>
    <p:sldId id="261" r:id="rId12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5" d="100"/>
          <a:sy n="55" d="100"/>
        </p:scale>
        <p:origin x="288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baseline="0" dirty="0"/>
              <a:t>ENERO – MARZO DE 2024</a:t>
            </a:r>
            <a:endParaRPr lang="en-US" dirty="0"/>
          </a:p>
        </c:rich>
      </c:tx>
      <c:layout>
        <c:manualLayout>
          <c:xMode val="edge"/>
          <c:yMode val="edge"/>
          <c:x val="0.12387871487627024"/>
          <c:y val="3.2291483048719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4804545906331326"/>
          <c:w val="0.950820628092788"/>
          <c:h val="0.55241542283772049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Ii trimestre de 2022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1-655E-4673-92FA-E3CA1E63DE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3-655E-4673-92FA-E3CA1E63DE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5-655E-4673-92FA-E3CA1E63DE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7-655E-4673-92FA-E3CA1E63DE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9-655E-4673-92FA-E3CA1E63DE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B-655E-4673-92FA-E3CA1E63DEB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D-655E-4673-92FA-E3CA1E63DEB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F-655E-4673-92FA-E3CA1E63DEB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11-655E-4673-92FA-E3CA1E63DEBC}"/>
              </c:ext>
            </c:extLst>
          </c:dPt>
          <c:dLbls>
            <c:dLbl>
              <c:idx val="0"/>
              <c:layout>
                <c:manualLayout>
                  <c:x val="-0.29099366582443292"/>
                  <c:y val="2.38792286380869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55E-4673-92FA-E3CA1E63DEBC}"/>
                </c:ext>
              </c:extLst>
            </c:dLbl>
            <c:dLbl>
              <c:idx val="1"/>
              <c:layout>
                <c:manualLayout>
                  <c:x val="0.17785037900517833"/>
                  <c:y val="-0.20992709244677749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374786428733914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55E-4673-92FA-E3CA1E63DEBC}"/>
                </c:ext>
              </c:extLst>
            </c:dLbl>
            <c:dLbl>
              <c:idx val="2"/>
              <c:layout>
                <c:manualLayout>
                  <c:x val="0.16481636585069431"/>
                  <c:y val="9.4304097404491107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650273846414575E-2"/>
                      <c:h val="4.96389374671951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655E-4673-92FA-E3CA1E63DEBC}"/>
                </c:ext>
              </c:extLst>
            </c:dLbl>
            <c:dLbl>
              <c:idx val="3"/>
              <c:layout>
                <c:manualLayout>
                  <c:x val="5.63518956208095E-2"/>
                  <c:y val="5.351924759405074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5E-4673-92FA-E3CA1E63DEBC}"/>
                </c:ext>
              </c:extLst>
            </c:dLbl>
            <c:dLbl>
              <c:idx val="4"/>
              <c:layout>
                <c:manualLayout>
                  <c:x val="3.6918690874724693E-2"/>
                  <c:y val="5.3220144356955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55E-4673-92FA-E3CA1E63DEBC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55E-4673-92FA-E3CA1E63DEBC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55E-4673-92FA-E3CA1E63DEBC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55E-4673-92FA-E3CA1E63DEBC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55E-4673-92FA-E3CA1E63DEBC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estFit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Consulta general</c:v>
                </c:pt>
                <c:pt idx="1">
                  <c:v>Petición en Interés General o Particular </c:v>
                </c:pt>
                <c:pt idx="2">
                  <c:v>Quejas por prestación del servicio de energía y gas </c:v>
                </c:pt>
                <c:pt idx="3">
                  <c:v>Petición Congreso, DIAN, secretarias y organismos de control</c:v>
                </c:pt>
                <c:pt idx="4">
                  <c:v>Solicitud de información </c:v>
                </c:pt>
                <c:pt idx="5">
                  <c:v>Concepto de legalidad CCU</c:v>
                </c:pt>
                <c:pt idx="6">
                  <c:v>Petición de autoridad pública</c:v>
                </c:pt>
                <c:pt idx="7">
                  <c:v>Quejas y reclamos a la CREG</c:v>
                </c:pt>
                <c:pt idx="8">
                  <c:v>Solicitud de copia de documentos y constancias de ejecutoria 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323</c:v>
                </c:pt>
                <c:pt idx="1">
                  <c:v>283</c:v>
                </c:pt>
                <c:pt idx="2">
                  <c:v>151</c:v>
                </c:pt>
                <c:pt idx="3">
                  <c:v>51</c:v>
                </c:pt>
                <c:pt idx="4">
                  <c:v>25</c:v>
                </c:pt>
                <c:pt idx="5">
                  <c:v>4</c:v>
                </c:pt>
                <c:pt idx="6">
                  <c:v>3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655E-4673-92FA-E3CA1E63DEB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733835498987256"/>
          <c:y val="0.66100314239036351"/>
          <c:w val="0.86903028611799138"/>
          <c:h val="0.338996857609636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ENERO 2024</a:t>
            </a:r>
          </a:p>
        </c:rich>
      </c:tx>
      <c:layout>
        <c:manualLayout>
          <c:xMode val="edge"/>
          <c:yMode val="edge"/>
          <c:x val="0.33459074237669512"/>
          <c:y val="2.643967778380063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6429006511909584E-2"/>
          <c:y val="0.12741373792487987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9B21-43BE-A603-8558225DDF9F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9B21-43BE-A603-8558225DDF9F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9B21-43BE-A603-8558225DDF9F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9B21-43BE-A603-8558225DDF9F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9B21-43BE-A603-8558225DDF9F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9B21-43BE-A603-8558225DDF9F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9B21-43BE-A603-8558225DDF9F}"/>
              </c:ext>
            </c:extLst>
          </c:dPt>
          <c:dLbls>
            <c:dLbl>
              <c:idx val="2"/>
              <c:layout>
                <c:manualLayout>
                  <c:x val="0.15941899068396428"/>
                  <c:y val="8.0129862651798101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B21-43BE-A603-8558225DDF9F}"/>
                </c:ext>
              </c:extLst>
            </c:dLbl>
            <c:dLbl>
              <c:idx val="3"/>
              <c:layout>
                <c:manualLayout>
                  <c:x val="4.4122643752257849E-2"/>
                  <c:y val="4.255842998032313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B21-43BE-A603-8558225DDF9F}"/>
                </c:ext>
              </c:extLst>
            </c:dLbl>
            <c:dLbl>
              <c:idx val="4"/>
              <c:layout>
                <c:manualLayout>
                  <c:x val="1.8092149087140862E-2"/>
                  <c:y val="-1.2070923376089598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B21-43BE-A603-8558225DDF9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B21-43BE-A603-8558225DDF9F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B21-43BE-A603-8558225DDF9F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Hoja1!$A$2:$A$8</c:f>
              <c:strCache>
                <c:ptCount val="7"/>
                <c:pt idx="0">
                  <c:v>Consulta general</c:v>
                </c:pt>
                <c:pt idx="1">
                  <c:v>Quejas por prestación del servicio de energía y gas </c:v>
                </c:pt>
                <c:pt idx="2">
                  <c:v>Petición en Interés General o Particular </c:v>
                </c:pt>
                <c:pt idx="3">
                  <c:v>Petición Congreso, DIAN, secretarias y organismos de control</c:v>
                </c:pt>
                <c:pt idx="4">
                  <c:v>Solicitud de información </c:v>
                </c:pt>
                <c:pt idx="5">
                  <c:v>Petición de autoridad pública</c:v>
                </c:pt>
                <c:pt idx="6">
                  <c:v>Consulta concepto de legalidad </c:v>
                </c:pt>
              </c:strCache>
            </c:strRef>
          </c:cat>
          <c:val>
            <c:numRef>
              <c:f>Hoja1!$B$2:$B$8</c:f>
              <c:numCache>
                <c:formatCode>General</c:formatCode>
                <c:ptCount val="7"/>
                <c:pt idx="0">
                  <c:v>126</c:v>
                </c:pt>
                <c:pt idx="1">
                  <c:v>71</c:v>
                </c:pt>
                <c:pt idx="2">
                  <c:v>54</c:v>
                </c:pt>
                <c:pt idx="3">
                  <c:v>9</c:v>
                </c:pt>
                <c:pt idx="4">
                  <c:v>4</c:v>
                </c:pt>
                <c:pt idx="5">
                  <c:v>2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9B21-43BE-A603-8558225DDF9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6130235713074433E-2"/>
          <c:y val="0.66085295560095869"/>
          <c:w val="0.94386976428692559"/>
          <c:h val="0.336854628523032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FEBRERO 2024</a:t>
            </a:r>
          </a:p>
        </c:rich>
      </c:tx>
      <c:layout>
        <c:manualLayout>
          <c:xMode val="edge"/>
          <c:yMode val="edge"/>
          <c:x val="0.31074491843558355"/>
          <c:y val="0.1230695109620084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7414456219223985E-2"/>
          <c:y val="0.19280461162919246"/>
          <c:w val="0.85069534903681476"/>
          <c:h val="0.4803387876374726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explosion val="1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F874-4DA8-AD6F-CABBAD6B77B2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F874-4DA8-AD6F-CABBAD6B77B2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F874-4DA8-AD6F-CABBAD6B77B2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F874-4DA8-AD6F-CABBAD6B77B2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F874-4DA8-AD6F-CABBAD6B77B2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F874-4DA8-AD6F-CABBAD6B77B2}"/>
              </c:ext>
            </c:extLst>
          </c:dPt>
          <c:dLbls>
            <c:dLbl>
              <c:idx val="1"/>
              <c:layout>
                <c:manualLayout>
                  <c:x val="0.17277859008198979"/>
                  <c:y val="-0.12401617275811155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74-4DA8-AD6F-CABBAD6B77B2}"/>
                </c:ext>
              </c:extLst>
            </c:dLbl>
            <c:dLbl>
              <c:idx val="2"/>
              <c:layout>
                <c:manualLayout>
                  <c:x val="0.14571531264701765"/>
                  <c:y val="1.9761031518352894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74-4DA8-AD6F-CABBAD6B77B2}"/>
                </c:ext>
              </c:extLst>
            </c:dLbl>
            <c:dLbl>
              <c:idx val="3"/>
              <c:layout>
                <c:manualLayout>
                  <c:x val="6.1610658728085028E-2"/>
                  <c:y val="5.130609769379023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74-4DA8-AD6F-CABBAD6B77B2}"/>
                </c:ext>
              </c:extLst>
            </c:dLbl>
            <c:dLbl>
              <c:idx val="4"/>
              <c:layout>
                <c:manualLayout>
                  <c:x val="3.2102258247813938E-2"/>
                  <c:y val="4.6373940735399258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F874-4DA8-AD6F-CABBAD6B77B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F874-4DA8-AD6F-CABBAD6B77B2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Hoja1!$A$3:$A$8</c:f>
              <c:strCache>
                <c:ptCount val="6"/>
                <c:pt idx="0">
                  <c:v>Consulta general</c:v>
                </c:pt>
                <c:pt idx="1">
                  <c:v>Petición en Interés General o Particular </c:v>
                </c:pt>
                <c:pt idx="2">
                  <c:v>Quejas por prestación del servicio de energía y gas </c:v>
                </c:pt>
                <c:pt idx="3">
                  <c:v>Petición Congreso, DIAN, secretarias y organismos de control</c:v>
                </c:pt>
                <c:pt idx="4">
                  <c:v>Solicitud de información </c:v>
                </c:pt>
                <c:pt idx="5">
                  <c:v>Concepto de legalidad CCU</c:v>
                </c:pt>
              </c:strCache>
            </c:strRef>
          </c:cat>
          <c:val>
            <c:numRef>
              <c:f>Hoja1!$B$3:$B$8</c:f>
              <c:numCache>
                <c:formatCode>General</c:formatCode>
                <c:ptCount val="6"/>
                <c:pt idx="0">
                  <c:v>162</c:v>
                </c:pt>
                <c:pt idx="1">
                  <c:v>75</c:v>
                </c:pt>
                <c:pt idx="2">
                  <c:v>42</c:v>
                </c:pt>
                <c:pt idx="3">
                  <c:v>19</c:v>
                </c:pt>
                <c:pt idx="4">
                  <c:v>10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F874-4DA8-AD6F-CABBAD6B77B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597028564456039E-2"/>
          <c:y val="0.6399489065020918"/>
          <c:w val="0.85064191821939716"/>
          <c:h val="0.2998276598169492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MARZO 2024</a:t>
            </a:r>
          </a:p>
        </c:rich>
      </c:tx>
      <c:layout>
        <c:manualLayout>
          <c:xMode val="edge"/>
          <c:yMode val="edge"/>
          <c:x val="0.28212698006810788"/>
          <c:y val="3.2469123147189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7153655669497483E-4"/>
          <c:y val="0.13336622064776585"/>
          <c:w val="0.96023884522196512"/>
          <c:h val="0.54167680879850222"/>
        </c:manualLayout>
      </c:layout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abr-21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C24E-4B06-BB19-B16373E1469E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C24E-4B06-BB19-B16373E1469E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C24E-4B06-BB19-B16373E1469E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C24E-4B06-BB19-B16373E1469E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C24E-4B06-BB19-B16373E1469E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C24E-4B06-BB19-B16373E1469E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C24E-4B06-BB19-B16373E1469E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C24E-4B06-BB19-B16373E1469E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C24E-4B06-BB19-B16373E1469E}"/>
              </c:ext>
            </c:extLst>
          </c:dPt>
          <c:dLbls>
            <c:dLbl>
              <c:idx val="1"/>
              <c:layout>
                <c:manualLayout>
                  <c:x val="0.21439278828404679"/>
                  <c:y val="-0.12154374989179886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4E-4B06-BB19-B16373E1469E}"/>
                </c:ext>
              </c:extLst>
            </c:dLbl>
            <c:dLbl>
              <c:idx val="2"/>
              <c:layout>
                <c:manualLayout>
                  <c:x val="0.15091879794450083"/>
                  <c:y val="8.6511940071175384E-3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4E-4B06-BB19-B16373E1469E}"/>
                </c:ext>
              </c:extLst>
            </c:dLbl>
            <c:dLbl>
              <c:idx val="3"/>
              <c:layout>
                <c:manualLayout>
                  <c:x val="0.11119580378325745"/>
                  <c:y val="5.2194476295165299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3294541703781219E-2"/>
                      <c:h val="4.577183210262381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C24E-4B06-BB19-B16373E1469E}"/>
                </c:ext>
              </c:extLst>
            </c:dLbl>
            <c:dLbl>
              <c:idx val="4"/>
              <c:layout>
                <c:manualLayout>
                  <c:x val="4.0684724446085258E-2"/>
                  <c:y val="4.7692784685260142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24E-4B06-BB19-B16373E1469E}"/>
                </c:ext>
              </c:extLst>
            </c:dLbl>
            <c:dLbl>
              <c:idx val="5"/>
              <c:layout>
                <c:manualLayout>
                  <c:x val="-6.5435599092203173E-4"/>
                  <c:y val="-1.9304305644278052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24E-4B06-BB19-B16373E1469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24E-4B06-BB19-B16373E1469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24E-4B06-BB19-B16373E1469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24E-4B06-BB19-B16373E1469E}"/>
                </c:ext>
              </c:extLst>
            </c:dLbl>
            <c:spPr>
              <a:solidFill>
                <a:schemeClr val="lt1"/>
              </a:solidFill>
              <a:ln>
                <a:solidFill>
                  <a:schemeClr val="dk1">
                    <a:lumMod val="25000"/>
                    <a:lumOff val="75000"/>
                  </a:scheme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Hoja1!$A$2:$A$10</c:f>
              <c:strCache>
                <c:ptCount val="9"/>
                <c:pt idx="0">
                  <c:v>Petición en Interés General o Particular </c:v>
                </c:pt>
                <c:pt idx="1">
                  <c:v>Quejas por prestación del servicio de energía y gas </c:v>
                </c:pt>
                <c:pt idx="2">
                  <c:v>Consulta general</c:v>
                </c:pt>
                <c:pt idx="3">
                  <c:v>Petición Congreso, DIAN, secretarias y organismos de control</c:v>
                </c:pt>
                <c:pt idx="4">
                  <c:v>Solicitud de información </c:v>
                </c:pt>
                <c:pt idx="5">
                  <c:v>Petición de autoridad pública</c:v>
                </c:pt>
                <c:pt idx="6">
                  <c:v>Concepto de legalidad CCU</c:v>
                </c:pt>
                <c:pt idx="7">
                  <c:v>Quejas y reclamos a la CREG</c:v>
                </c:pt>
                <c:pt idx="8">
                  <c:v>Solicitud de copia de documentos y constancias de ejecutoria </c:v>
                </c:pt>
              </c:strCache>
            </c:strRef>
          </c:cat>
          <c:val>
            <c:numRef>
              <c:f>Hoja1!$B$2:$B$10</c:f>
              <c:numCache>
                <c:formatCode>General</c:formatCode>
                <c:ptCount val="9"/>
                <c:pt idx="0">
                  <c:v>154</c:v>
                </c:pt>
                <c:pt idx="1">
                  <c:v>38</c:v>
                </c:pt>
                <c:pt idx="2">
                  <c:v>35</c:v>
                </c:pt>
                <c:pt idx="3">
                  <c:v>23</c:v>
                </c:pt>
                <c:pt idx="4">
                  <c:v>11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C24E-4B06-BB19-B16373E1469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1731543940348747E-2"/>
          <c:y val="0.63323882747922222"/>
          <c:w val="0.88960707996922295"/>
          <c:h val="0.346773472912645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0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30926476967894206"/>
          <c:y val="0.15923942209548261"/>
          <c:w val="0.92134791144697559"/>
          <c:h val="0.583598779343735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lumMod val="110000"/>
                    <a:satMod val="105000"/>
                    <a:tint val="67000"/>
                  </a:schemeClr>
                </a:gs>
                <a:gs pos="50000">
                  <a:schemeClr val="accent5">
                    <a:lumMod val="105000"/>
                    <a:satMod val="103000"/>
                    <a:tint val="73000"/>
                  </a:schemeClr>
                </a:gs>
                <a:gs pos="100000">
                  <a:schemeClr val="accent5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5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5">
                  <a:shade val="95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936CFE4-FFA5-4CC6-82C4-2AF8859B0927}" type="VALUE">
                      <a:rPr lang="en-US" b="0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>
                        <a:defRPr sz="1400">
                          <a:solidFill>
                            <a:srgbClr val="FF0000"/>
                          </a:solidFill>
                        </a:defRPr>
                      </a:pPr>
                      <a:t>[VALOR]</a:t>
                    </a:fld>
                    <a:endParaRPr lang="es-CO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rgbClr val="FF0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8C09-479D-A3D8-AD019981CE4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616E0EB-2AD1-4E6C-8239-0EB7AE6D2B1C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C09-479D-A3D8-AD019981CE4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763D4F85-3FE2-4141-8384-B703A34B6DE5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8C09-479D-A3D8-AD019981CE4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7FC2E01B-8CD8-4E32-B13E-0281514E3847}" type="VALUE">
                      <a:rPr lang="en-US" sz="1400" b="1">
                        <a:solidFill>
                          <a:schemeClr val="accent1">
                            <a:lumMod val="75000"/>
                          </a:schemeClr>
                        </a:solidFill>
                      </a:rPr>
                      <a:pPr/>
                      <a:t>[VALOR]</a:t>
                    </a:fld>
                    <a:endParaRPr lang="es-CO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C09-479D-A3D8-AD019981CE4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Hoja1!$A$2:$A$5</c:f>
              <c:strCache>
                <c:ptCount val="4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TOTAL </c:v>
                </c:pt>
              </c:strCache>
              <c:extLst/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4-8C09-479D-A3D8-AD019981CE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none" spc="2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s-MX" sz="1800" b="1" dirty="0">
                <a:latin typeface="+mn-lt"/>
                <a:cs typeface="Arial" panose="020B0604020202020204" pitchFamily="34" charset="0"/>
              </a:rPr>
              <a:t>Queja por la prestación del servicio de energía o gas y</a:t>
            </a:r>
            <a:r>
              <a:rPr lang="es-MX" sz="1800" b="1" baseline="0" dirty="0">
                <a:latin typeface="+mn-lt"/>
                <a:cs typeface="Arial" panose="020B0604020202020204" pitchFamily="34" charset="0"/>
              </a:rPr>
              <a:t> otros</a:t>
            </a:r>
          </a:p>
          <a:p>
            <a: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s-CO" sz="1800" b="1" dirty="0">
                <a:latin typeface="+mn-lt"/>
                <a:cs typeface="Arial" panose="020B0604020202020204" pitchFamily="34" charset="0"/>
              </a:rPr>
              <a:t>I</a:t>
            </a:r>
            <a:r>
              <a:rPr lang="es-CO" sz="1800" b="1" baseline="0" dirty="0">
                <a:latin typeface="+mn-lt"/>
                <a:cs typeface="Arial" panose="020B0604020202020204" pitchFamily="34" charset="0"/>
              </a:rPr>
              <a:t> </a:t>
            </a:r>
            <a:r>
              <a:rPr lang="es-CO" sz="1800" b="1" dirty="0">
                <a:latin typeface="+mn-lt"/>
                <a:cs typeface="Arial" panose="020B0604020202020204" pitchFamily="34" charset="0"/>
              </a:rPr>
              <a:t>trimestre 2024</a:t>
            </a:r>
          </a:p>
        </c:rich>
      </c:tx>
      <c:layout>
        <c:manualLayout>
          <c:xMode val="edge"/>
          <c:yMode val="edge"/>
          <c:x val="0.16795000694620077"/>
          <c:y val="7.1667031585410171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none" spc="20" baseline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lumMod val="110000"/>
                    <a:satMod val="105000"/>
                    <a:tint val="67000"/>
                  </a:schemeClr>
                </a:gs>
                <a:gs pos="50000">
                  <a:schemeClr val="accent1">
                    <a:lumMod val="105000"/>
                    <a:satMod val="103000"/>
                    <a:tint val="73000"/>
                  </a:schemeClr>
                </a:gs>
                <a:gs pos="100000">
                  <a:schemeClr val="accent1">
                    <a:lumMod val="105000"/>
                    <a:satMod val="109000"/>
                    <a:tint val="81000"/>
                  </a:schemeClr>
                </a:gs>
              </a:gsLst>
              <a:lin ang="5400000" scaled="0"/>
            </a:gradFill>
            <a:ln w="9525" cap="flat" cmpd="sng" algn="ctr">
              <a:solidFill>
                <a:schemeClr val="accent1">
                  <a:shade val="95000"/>
                </a:schemeClr>
              </a:solidFill>
              <a:round/>
            </a:ln>
            <a:effectLst/>
            <a:sp3d contourW="9525">
              <a:contourClr>
                <a:schemeClr val="accent1">
                  <a:shade val="95000"/>
                </a:schemeClr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Hoja1!$A$2:$A$4</c:f>
              <c:strCache>
                <c:ptCount val="3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71</c:v>
                </c:pt>
                <c:pt idx="1">
                  <c:v>42</c:v>
                </c:pt>
                <c:pt idx="2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3C-4755-AAAD-D362EEB911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18953064"/>
        <c:axId val="418949536"/>
        <c:axId val="0"/>
      </c:bar3DChart>
      <c:catAx>
        <c:axId val="418953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s-CO"/>
          </a:p>
        </c:txPr>
        <c:crossAx val="418949536"/>
        <c:crosses val="autoZero"/>
        <c:auto val="1"/>
        <c:lblAlgn val="ctr"/>
        <c:lblOffset val="100"/>
        <c:noMultiLvlLbl val="0"/>
      </c:catAx>
      <c:valAx>
        <c:axId val="418949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418953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4391347143177152E-2"/>
          <c:y val="1.547227326855371E-2"/>
          <c:w val="0.92790812568577785"/>
          <c:h val="0.462658534728462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Días promedio de respuesta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9929860266301711E-3"/>
                  <c:y val="7.792536644934511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6B7-4055-9FE9-0CD53012CC7E}"/>
                </c:ext>
              </c:extLst>
            </c:dLbl>
            <c:dLbl>
              <c:idx val="2"/>
              <c:layout>
                <c:manualLayout>
                  <c:x val="3.875226036424352E-4"/>
                  <c:y val="8.8857633342752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6B7-4055-9FE9-0CD53012CC7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bg2">
                        <a:lumMod val="9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Hoja1!$A$2:$A$10</c:f>
              <c:strCache>
                <c:ptCount val="9"/>
                <c:pt idx="0">
                  <c:v>Concepto de legalidad CCU</c:v>
                </c:pt>
                <c:pt idx="1">
                  <c:v>Consulta general</c:v>
                </c:pt>
                <c:pt idx="2">
                  <c:v>Petición en Interés General o Particular </c:v>
                </c:pt>
                <c:pt idx="3">
                  <c:v>Petición de autoridad pública</c:v>
                </c:pt>
                <c:pt idx="4">
                  <c:v>Solicitud de información </c:v>
                </c:pt>
                <c:pt idx="5">
                  <c:v>Quejas por prestación del servicio de energía y gas </c:v>
                </c:pt>
                <c:pt idx="6">
                  <c:v>Quejas y reclamos a la CREG</c:v>
                </c:pt>
                <c:pt idx="7">
                  <c:v>Petición Congreso, DIAN, secretarias y organismos de control</c:v>
                </c:pt>
                <c:pt idx="8">
                  <c:v>Solicitud de copia de documentos y constancias de ejecutoria </c:v>
                </c:pt>
              </c:strCache>
            </c:strRef>
          </c:cat>
          <c:val>
            <c:numRef>
              <c:f>Hoja1!$B$2:$B$10</c:f>
              <c:numCache>
                <c:formatCode>0</c:formatCode>
                <c:ptCount val="9"/>
                <c:pt idx="0">
                  <c:v>34</c:v>
                </c:pt>
                <c:pt idx="1">
                  <c:v>25.6</c:v>
                </c:pt>
                <c:pt idx="2">
                  <c:v>12.7</c:v>
                </c:pt>
                <c:pt idx="3">
                  <c:v>11.6</c:v>
                </c:pt>
                <c:pt idx="4">
                  <c:v>9.5</c:v>
                </c:pt>
                <c:pt idx="5">
                  <c:v>8.9</c:v>
                </c:pt>
                <c:pt idx="6">
                  <c:v>7</c:v>
                </c:pt>
                <c:pt idx="7">
                  <c:v>4.3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B7-4055-9FE9-0CD53012CC7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377564200"/>
        <c:axId val="377559104"/>
      </c:barChart>
      <c:catAx>
        <c:axId val="377564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b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59104"/>
        <c:crossesAt val="0"/>
        <c:auto val="1"/>
        <c:lblAlgn val="ctr"/>
        <c:lblOffset val="100"/>
        <c:noMultiLvlLbl val="0"/>
      </c:catAx>
      <c:valAx>
        <c:axId val="377559104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77564200"/>
        <c:crosses val="autoZero"/>
        <c:crossBetween val="between"/>
        <c:majorUnit val="5"/>
        <c:min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0758382000694021"/>
          <c:y val="0.95533644259461048"/>
          <c:w val="0.17135177455012304"/>
          <c:h val="4.466355740538947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 baseline="0"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withinLinear" id="18">
  <a:schemeClr val="accent5"/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9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158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4"/>
  <cs:dataPointWirefram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1862" kern="1200" cap="none" spc="20" baseline="0"/>
  </cs:title>
  <cs:trendline>
    <cs:lnRef idx="0">
      <cs:styleClr val="auto"/>
    </cs:lnRef>
    <cs:fillRef idx="2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0.05577</cdr:x>
      <cdr:y>0.04962</cdr:y>
    </cdr:from>
    <cdr:to>
      <cdr:x>0.29517</cdr:x>
      <cdr:y>0.33052</cdr:y>
    </cdr:to>
    <cdr:sp macro="" textlink="">
      <cdr:nvSpPr>
        <cdr:cNvPr id="3" name="CuadroTexto 2">
          <a:extLst xmlns:a="http://schemas.openxmlformats.org/drawingml/2006/main">
            <a:ext uri="{FF2B5EF4-FFF2-40B4-BE49-F238E27FC236}">
              <a16:creationId xmlns:a16="http://schemas.microsoft.com/office/drawing/2014/main" id="{CC83F64C-3B71-407F-B93E-6CD14AE573DB}"/>
            </a:ext>
          </a:extLst>
        </cdr:cNvPr>
        <cdr:cNvSpPr txBox="1"/>
      </cdr:nvSpPr>
      <cdr:spPr>
        <a:xfrm xmlns:a="http://schemas.openxmlformats.org/drawingml/2006/main">
          <a:off x="387430" y="160343"/>
          <a:ext cx="1663013" cy="9075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l"/>
          <a:endParaRPr lang="es-CO" sz="1800" b="1" dirty="0">
            <a:solidFill>
              <a:schemeClr val="tx1">
                <a:lumMod val="65000"/>
                <a:lumOff val="35000"/>
              </a:schemeClr>
            </a:solidFill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6805B226-F693-E23A-0AC6-0487A3BCF4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100"/>
            <a:ext cx="12191733" cy="685814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15255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911F9C-4982-DC10-47A7-6087D7976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A2D4D84-B18F-DC4C-91BD-C2D2452F67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4A5BCA-21FB-4F80-5D90-71B92FADA7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DC4DC66-6DB7-E14E-1352-1E2E2ED4E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AEA652-EF40-005F-FF90-AD253E40D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9AB725-99AA-BB55-8E39-F039EB14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5096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65C95-5503-7D88-003E-0E2E5F911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3AC4D1E-48F0-A1F3-F9C4-7B875CE88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1F0E517-DE99-33E7-2751-3A45597C8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9892408-C707-58E8-CE35-B1C506B77F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65293AC-92C2-E7E4-0ECB-1F609042D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AB57530-0A48-7CB0-27F9-91E065538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52666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05C3E2-E170-9268-25A1-AE60BCD4A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FDC4665-0C8C-E09A-7C93-4DB3CB0A64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63F176-85B0-9D54-437B-996F56A1D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9FF4C6-8C08-CBB4-3CE2-59E6FA53D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DD7E2D5-E6C7-D872-FB2D-BAF97048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5280545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BAB6635-A1FA-05FB-BAB0-2B865D5253C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6005000-C67B-39FC-C963-1BE222E2F7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277B06B-FF69-1B1F-5058-EED75F49A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1E3432-7CD9-B690-69AF-9AB3EC20FD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FBBF71-D1BB-B37A-0A5C-4B7A1432A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82265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56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C4201D2B-7635-B428-D717-5BAA3AF3A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62C092A5-DE25-767F-031F-CE0639AC53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1259010-DBE2-D34D-D879-AC7A1D283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28C31B2-286A-C9C4-E01D-E40D7257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1D1DDB-6CC7-9360-8F7F-08FF87C5D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C3D685-36E9-396E-8492-722E755FA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48622B45-69E8-E654-F840-BE4E7739D6B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07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3D0CCB-4FFD-D76C-2516-7E388FCAB9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E21056-E582-22D1-6201-8C5FC793E5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EB76F7-CED7-0277-AFCB-6886CB518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C8B0CA-24C5-6F63-CBFA-9062B6F26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3FA383-2ECC-136F-2454-358FD4FC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0AA5E922-FFBC-CB5C-4592-D312DD345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50"/>
            <a:ext cx="12192000" cy="685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7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A0128F-3548-EBBF-BD29-1EB1D2457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B611771-8F44-52FC-9741-53E17FE373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0D0EFA-890A-CDAE-F1B6-CDA7C84A4B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03C958-22C5-59D4-D584-C88407A5F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0441F80-8960-189A-2E8E-15505E6A0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3B05C927-FCF5-0132-3B83-3AA55DB686B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" y="0"/>
            <a:ext cx="12191733" cy="6858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97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31F210-8371-C703-B82E-47C593C78A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B15A348-98B3-3879-5E17-CB0127E648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8F33D3A-1132-9B1A-B962-CD60ABDB6F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1E0D49E-7178-69A3-8F58-4D4C48A6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5CC090-A935-39EC-1352-2703D7774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9F37035-180E-0152-1228-EECA44274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26693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CAB338-F339-66BE-83C6-7A3F6FECC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9935FC1-EFEA-9E70-C955-E0F46AFA9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52A0A90-FD8F-D098-9E3C-8B3903C7EA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0F47486-611C-6371-6BFF-C8AADB90A80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A5BFE2-9B56-F9FE-1317-1698B3D8A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758251A3-C7BF-3DF9-1006-6349C94FA1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44687DF-C287-0B90-0384-AC46566F9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B92D22D-0268-7F05-56E0-5963F89C2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733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5FE461-F01D-222B-4C7C-57D2AA86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CFB908D-19D2-F83C-4039-D58C06ECA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7D68EF-BFF2-A72E-07EE-5E72D7A4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38FE25A-BF2A-CF99-7E87-C956434B72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1424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B9DC9B7-1E4F-7D26-4BD7-745061F4E2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F5816B9-11D6-2A5A-0FD1-DB0FC94DB7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3A788D0-F4D3-2B6C-9239-17F58235B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62749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F842174-351A-5C35-E775-1CDC59E17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CO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5D2E68F-9A0D-D89E-ED06-73EDB9E63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0A95696-420C-C45E-6F3E-ED258E8D8B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A6FAC-9192-436B-870E-80DDE60983C7}" type="datetimeFigureOut">
              <a:rPr lang="es-CO" smtClean="0"/>
              <a:t>24/07/2024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BEF4216-2A8E-0656-28FD-6CAD51853C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FEC2FF-6B1B-D345-F657-95FAADED47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26068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1" r:id="rId4"/>
    <p:sldLayoutId id="2147483650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reg.gov.co/" TargetMode="External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7A29EC56-9059-B9C8-43D3-D65007F380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68" y="2807501"/>
            <a:ext cx="2218975" cy="124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5 Tabla">
            <a:extLst>
              <a:ext uri="{FF2B5EF4-FFF2-40B4-BE49-F238E27FC236}">
                <a16:creationId xmlns:a16="http://schemas.microsoft.com/office/drawing/2014/main" id="{A725CD20-0174-7A07-AA74-721A90EA24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0164603"/>
              </p:ext>
            </p:extLst>
          </p:nvPr>
        </p:nvGraphicFramePr>
        <p:xfrm>
          <a:off x="1714295" y="1537421"/>
          <a:ext cx="8997249" cy="3384377"/>
        </p:xfrm>
        <a:graphic>
          <a:graphicData uri="http://schemas.openxmlformats.org/drawingml/2006/table">
            <a:tbl>
              <a:tblPr/>
              <a:tblGrid>
                <a:gridCol w="15198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43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420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7320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215776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1199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Enero - Marzo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Abril - Junio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</a:rPr>
                        <a:t>Julio - Septiembre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400" b="1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Octubre - Diciembre</a:t>
                      </a:r>
                      <a:endParaRPr lang="es-CO" sz="11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6430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600" dirty="0"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600" dirty="0">
                        <a:effectLst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dirty="0">
                          <a:effectLst/>
                          <a:latin typeface="+mn-lt"/>
                          <a:ea typeface="+mn-ea"/>
                          <a:cs typeface="+mn-cs"/>
                        </a:rPr>
                        <a:t>Concedidas</a:t>
                      </a:r>
                      <a:endParaRPr lang="es-CO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24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25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2400" dirty="0">
                          <a:effectLst/>
                          <a:latin typeface="+mn-lt"/>
                        </a:rPr>
                        <a:t> </a:t>
                      </a:r>
                      <a:endParaRPr lang="es-CO" sz="2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MX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3442" marR="43442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0807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200" dirty="0">
                          <a:effectLst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b="1" dirty="0">
                          <a:effectLst/>
                        </a:rPr>
                        <a:t>Negadas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dirty="0">
                        <a:effectLst/>
                        <a:latin typeface="+mn-lt"/>
                      </a:endParaRPr>
                    </a:p>
                    <a:p>
                      <a:pPr marL="315595" marR="9525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CO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sz="18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43442" marR="43442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7FB4099-4AE7-7AE0-9758-FFC1E5D7A793}"/>
              </a:ext>
            </a:extLst>
          </p:cNvPr>
          <p:cNvSpPr txBox="1"/>
          <p:nvPr/>
        </p:nvSpPr>
        <p:spPr>
          <a:xfrm>
            <a:off x="1455310" y="5134290"/>
            <a:ext cx="92562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s-CO" b="1" kern="0" dirty="0">
                <a:solidFill>
                  <a:srgbClr val="002060"/>
                </a:solidFill>
              </a:rPr>
              <a:t>De las solicitudes de información interpuestas en la entidad,  ninguna fue negada por la CREG.</a:t>
            </a:r>
          </a:p>
        </p:txBody>
      </p:sp>
    </p:spTree>
    <p:extLst>
      <p:ext uri="{BB962C8B-B14F-4D97-AF65-F5344CB8AC3E}">
        <p14:creationId xmlns:p14="http://schemas.microsoft.com/office/powerpoint/2010/main" val="2312330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>
            <a:extLst>
              <a:ext uri="{FF2B5EF4-FFF2-40B4-BE49-F238E27FC236}">
                <a16:creationId xmlns:a16="http://schemas.microsoft.com/office/drawing/2014/main" id="{6440CC19-A346-EFCC-F151-035BF13F85B8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8877868" y="1581910"/>
            <a:ext cx="3314132" cy="3268254"/>
            <a:chOff x="8877868" y="1581910"/>
            <a:chExt cx="3314132" cy="3268254"/>
          </a:xfrm>
        </p:grpSpPr>
        <p:pic>
          <p:nvPicPr>
            <p:cNvPr id="5" name="Picture 48">
              <a:extLst>
                <a:ext uri="{FF2B5EF4-FFF2-40B4-BE49-F238E27FC236}">
                  <a16:creationId xmlns:a16="http://schemas.microsoft.com/office/drawing/2014/main" id="{3B89C910-44C7-1F3F-B342-E4847B52AFE8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8877868" y="4551288"/>
              <a:ext cx="431785" cy="298876"/>
            </a:xfrm>
            <a:prstGeom prst="rect">
              <a:avLst/>
            </a:prstGeom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011F4629-60A1-9FF8-AFBA-149F696835FD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093760" y="2917936"/>
              <a:ext cx="2266122" cy="9180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O" sz="3200"/>
            </a:p>
          </p:txBody>
        </p:sp>
        <p:sp>
          <p:nvSpPr>
            <p:cNvPr id="7" name="TextBox 50">
              <a:extLst>
                <a:ext uri="{FF2B5EF4-FFF2-40B4-BE49-F238E27FC236}">
                  <a16:creationId xmlns:a16="http://schemas.microsoft.com/office/drawing/2014/main" id="{6B0B8143-5883-5A30-DE9E-67CB083B3CF2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9506868" y="1581910"/>
              <a:ext cx="2685132" cy="3204595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ts val="6579"/>
                </a:lnSpc>
              </a:pPr>
              <a:r>
                <a:rPr lang="en-US" dirty="0">
                  <a:solidFill>
                    <a:srgbClr val="0F6A9D"/>
                  </a:solidFill>
                  <a:latin typeface="+mj-lt"/>
                  <a:hlinkClick r:id="rId3"/>
                </a:rPr>
                <a:t>www.creg.gov.co</a:t>
              </a:r>
              <a:endParaRPr lang="en-US" dirty="0">
                <a:solidFill>
                  <a:srgbClr val="0F6A9D"/>
                </a:solidFill>
                <a:latin typeface="+mj-lt"/>
              </a:endParaRPr>
            </a:p>
            <a:p>
              <a:pPr algn="just">
                <a:lnSpc>
                  <a:spcPts val="6579"/>
                </a:lnSpc>
              </a:pPr>
              <a:r>
                <a:rPr lang="en-US" dirty="0" err="1">
                  <a:solidFill>
                    <a:srgbClr val="0F6A9D"/>
                  </a:solidFill>
                  <a:latin typeface="+mj-lt"/>
                </a:rPr>
                <a:t>comisioncreg</a:t>
              </a:r>
              <a:endParaRPr lang="en-US" dirty="0">
                <a:solidFill>
                  <a:srgbClr val="0F6A9D"/>
                </a:solidFill>
                <a:latin typeface="+mj-lt"/>
              </a:endParaRPr>
            </a:p>
            <a:p>
              <a:pPr algn="just">
                <a:lnSpc>
                  <a:spcPts val="6579"/>
                </a:lnSpc>
              </a:pPr>
              <a:r>
                <a:rPr lang="en-US" dirty="0">
                  <a:solidFill>
                    <a:srgbClr val="0F6A9D"/>
                  </a:solidFill>
                  <a:latin typeface="+mj-lt"/>
                </a:rPr>
                <a:t>@ComisionCREG</a:t>
              </a:r>
            </a:p>
            <a:p>
              <a:pPr algn="just">
                <a:lnSpc>
                  <a:spcPts val="6579"/>
                </a:lnSpc>
              </a:pPr>
              <a:r>
                <a:rPr lang="en-US" dirty="0" err="1">
                  <a:solidFill>
                    <a:srgbClr val="0F6A9D"/>
                  </a:solidFill>
                  <a:latin typeface="+mj-lt"/>
                </a:rPr>
                <a:t>Comisión</a:t>
              </a:r>
              <a:r>
                <a:rPr lang="en-US" dirty="0">
                  <a:solidFill>
                    <a:srgbClr val="0F6A9D"/>
                  </a:solidFill>
                  <a:latin typeface="+mj-lt"/>
                </a:rPr>
                <a:t> CREG</a:t>
              </a:r>
            </a:p>
          </p:txBody>
        </p:sp>
        <p:pic>
          <p:nvPicPr>
            <p:cNvPr id="6" name="Picture 49">
              <a:extLst>
                <a:ext uri="{FF2B5EF4-FFF2-40B4-BE49-F238E27FC236}">
                  <a16:creationId xmlns:a16="http://schemas.microsoft.com/office/drawing/2014/main" id="{9D51B0A8-756E-3D4B-F77B-F915493B0B29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8931593" y="1984327"/>
              <a:ext cx="378060" cy="378060"/>
            </a:xfrm>
            <a:prstGeom prst="rect">
              <a:avLst/>
            </a:prstGeom>
          </p:spPr>
        </p:pic>
        <p:pic>
          <p:nvPicPr>
            <p:cNvPr id="4" name="Picture 47">
              <a:extLst>
                <a:ext uri="{FF2B5EF4-FFF2-40B4-BE49-F238E27FC236}">
                  <a16:creationId xmlns:a16="http://schemas.microsoft.com/office/drawing/2014/main" id="{EEF091C1-2E38-B7C9-6BEB-1C31FE93FF41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8931593" y="2809201"/>
              <a:ext cx="378060" cy="378060"/>
            </a:xfrm>
            <a:prstGeom prst="rect">
              <a:avLst/>
            </a:prstGeom>
          </p:spPr>
        </p:pic>
        <p:pic>
          <p:nvPicPr>
            <p:cNvPr id="3" name="Picture 46">
              <a:extLst>
                <a:ext uri="{FF2B5EF4-FFF2-40B4-BE49-F238E27FC236}">
                  <a16:creationId xmlns:a16="http://schemas.microsoft.com/office/drawing/2014/main" id="{D74E53FE-9999-C71C-83F2-E1E4393448B7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>
              <a:off x="8913423" y="3697998"/>
              <a:ext cx="414399" cy="3408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ED4369D-6414-318E-76F7-57BE0461DE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3055903"/>
            <a:ext cx="8205849" cy="746194"/>
          </a:xfrm>
        </p:spPr>
        <p:txBody>
          <a:bodyPr>
            <a:noAutofit/>
          </a:bodyPr>
          <a:lstStyle/>
          <a:p>
            <a:r>
              <a:rPr lang="es-MX" sz="4000" b="1" dirty="0">
                <a:solidFill>
                  <a:schemeClr val="bg1"/>
                </a:solidFill>
                <a:latin typeface="Helvetica" pitchFamily="2" charset="0"/>
              </a:rPr>
              <a:t>PETICIONES, QUEJAS Y RECLAMOS </a:t>
            </a:r>
            <a:br>
              <a:rPr lang="es-MX" sz="4000" b="1" dirty="0">
                <a:solidFill>
                  <a:schemeClr val="bg1"/>
                </a:solidFill>
                <a:latin typeface="Helvetica" pitchFamily="2" charset="0"/>
              </a:rPr>
            </a:br>
            <a:r>
              <a:rPr lang="es-MX" sz="4000" b="1" dirty="0">
                <a:solidFill>
                  <a:schemeClr val="bg1"/>
                </a:solidFill>
                <a:latin typeface="Helvetica" pitchFamily="2" charset="0"/>
              </a:rPr>
              <a:t>INFORME ENERO - MARZO 2024. </a:t>
            </a:r>
          </a:p>
        </p:txBody>
      </p:sp>
    </p:spTree>
    <p:extLst>
      <p:ext uri="{BB962C8B-B14F-4D97-AF65-F5344CB8AC3E}">
        <p14:creationId xmlns:p14="http://schemas.microsoft.com/office/powerpoint/2010/main" val="1482975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63E9FF8-726C-C90D-F2BB-C32B8EBE44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5401739" y="6639446"/>
            <a:ext cx="13885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100" b="1" dirty="0">
                <a:solidFill>
                  <a:schemeClr val="bg1"/>
                </a:solidFill>
                <a:latin typeface="Helvetica" pitchFamily="2" charset="0"/>
              </a:rPr>
              <a:t>www.creg.gov.co</a:t>
            </a:r>
          </a:p>
        </p:txBody>
      </p:sp>
      <p:pic>
        <p:nvPicPr>
          <p:cNvPr id="6" name="Imagen 5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A8D7E212-C8ED-259B-1413-198B147FE6B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5" name="2 Gráfico">
            <a:extLst>
              <a:ext uri="{FF2B5EF4-FFF2-40B4-BE49-F238E27FC236}">
                <a16:creationId xmlns:a16="http://schemas.microsoft.com/office/drawing/2014/main" id="{5F36684D-C275-DC12-C27B-0FAD1EA86EE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648158"/>
              </p:ext>
            </p:extLst>
          </p:nvPr>
        </p:nvGraphicFramePr>
        <p:xfrm>
          <a:off x="473062" y="1116363"/>
          <a:ext cx="470653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DA800DF8-2621-5939-7AC8-4784F57B6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93884"/>
              </p:ext>
            </p:extLst>
          </p:nvPr>
        </p:nvGraphicFramePr>
        <p:xfrm>
          <a:off x="6709558" y="1555748"/>
          <a:ext cx="5104379" cy="42275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6625">
                  <a:extLst>
                    <a:ext uri="{9D8B030D-6E8A-4147-A177-3AD203B41FA5}">
                      <a16:colId xmlns:a16="http://schemas.microsoft.com/office/drawing/2014/main" val="2386974544"/>
                    </a:ext>
                  </a:extLst>
                </a:gridCol>
                <a:gridCol w="837754">
                  <a:extLst>
                    <a:ext uri="{9D8B030D-6E8A-4147-A177-3AD203B41FA5}">
                      <a16:colId xmlns:a16="http://schemas.microsoft.com/office/drawing/2014/main" val="4115557693"/>
                    </a:ext>
                  </a:extLst>
                </a:gridCol>
              </a:tblGrid>
              <a:tr h="515461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2699901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2242080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283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3190205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12061934"/>
                  </a:ext>
                </a:extLst>
              </a:tr>
              <a:tr h="389261">
                <a:tc>
                  <a:txBody>
                    <a:bodyPr/>
                    <a:lstStyle/>
                    <a:p>
                      <a:pPr algn="l" fontAlgn="b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Aptos Narrow" panose="020B00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51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61661785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8265899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4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42843211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5843226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23464914"/>
                  </a:ext>
                </a:extLst>
              </a:tr>
              <a:tr h="3909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0182045"/>
                  </a:ext>
                </a:extLst>
              </a:tr>
              <a:tr h="36648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842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31704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3279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B193BC64-7F7D-437A-B9B9-5BBF20EAC0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7048973"/>
              </p:ext>
            </p:extLst>
          </p:nvPr>
        </p:nvGraphicFramePr>
        <p:xfrm>
          <a:off x="176981" y="1119683"/>
          <a:ext cx="4841437" cy="55400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3C3165-96EB-D931-42FF-5763BF6609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100517"/>
              </p:ext>
            </p:extLst>
          </p:nvPr>
        </p:nvGraphicFramePr>
        <p:xfrm>
          <a:off x="6451765" y="1421326"/>
          <a:ext cx="5471062" cy="39819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85409">
                  <a:extLst>
                    <a:ext uri="{9D8B030D-6E8A-4147-A177-3AD203B41FA5}">
                      <a16:colId xmlns:a16="http://schemas.microsoft.com/office/drawing/2014/main" val="3374813071"/>
                    </a:ext>
                  </a:extLst>
                </a:gridCol>
                <a:gridCol w="985653">
                  <a:extLst>
                    <a:ext uri="{9D8B030D-6E8A-4147-A177-3AD203B41FA5}">
                      <a16:colId xmlns:a16="http://schemas.microsoft.com/office/drawing/2014/main" val="1116947634"/>
                    </a:ext>
                  </a:extLst>
                </a:gridCol>
              </a:tblGrid>
              <a:tr h="3545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6545777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126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74286621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71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571379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41703363"/>
                  </a:ext>
                </a:extLst>
              </a:tr>
              <a:tr h="37146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81580776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87415984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542062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0118506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9125274"/>
                  </a:ext>
                </a:extLst>
              </a:tr>
              <a:tr h="419267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32009389"/>
                  </a:ext>
                </a:extLst>
              </a:tr>
              <a:tr h="354579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268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884529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87694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C83681CD-74B8-BEE1-04F8-2DD2086BC5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6286694"/>
              </p:ext>
            </p:extLst>
          </p:nvPr>
        </p:nvGraphicFramePr>
        <p:xfrm>
          <a:off x="192107" y="531559"/>
          <a:ext cx="5277853" cy="6326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EC74D53B-F629-166B-83A3-37AD52E3281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448947"/>
              </p:ext>
            </p:extLst>
          </p:nvPr>
        </p:nvGraphicFramePr>
        <p:xfrm>
          <a:off x="6573720" y="1481395"/>
          <a:ext cx="5277853" cy="38951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89085">
                  <a:extLst>
                    <a:ext uri="{9D8B030D-6E8A-4147-A177-3AD203B41FA5}">
                      <a16:colId xmlns:a16="http://schemas.microsoft.com/office/drawing/2014/main" val="1664800690"/>
                    </a:ext>
                  </a:extLst>
                </a:gridCol>
                <a:gridCol w="688768">
                  <a:extLst>
                    <a:ext uri="{9D8B030D-6E8A-4147-A177-3AD203B41FA5}">
                      <a16:colId xmlns:a16="http://schemas.microsoft.com/office/drawing/2014/main" val="3390095312"/>
                    </a:ext>
                  </a:extLst>
                </a:gridCol>
              </a:tblGrid>
              <a:tr h="3502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9014540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162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139415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75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0671708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42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33301532"/>
                  </a:ext>
                </a:extLst>
              </a:tr>
              <a:tr h="305193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19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02166521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90599870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41447857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CO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014657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056623"/>
                  </a:ext>
                </a:extLst>
              </a:tr>
              <a:tr h="43746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0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1621595"/>
                  </a:ext>
                </a:extLst>
              </a:tr>
              <a:tr h="350272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b="1" u="none" strike="noStrike" dirty="0">
                          <a:effectLst/>
                          <a:highlight>
                            <a:srgbClr val="E9EBF5"/>
                          </a:highlight>
                        </a:rPr>
                        <a:t>309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29892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6758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2 Gráfico">
            <a:extLst>
              <a:ext uri="{FF2B5EF4-FFF2-40B4-BE49-F238E27FC236}">
                <a16:creationId xmlns:a16="http://schemas.microsoft.com/office/drawing/2014/main" id="{81BBDAD6-31ED-A884-D3B2-77FB38C4F31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716277"/>
              </p:ext>
            </p:extLst>
          </p:nvPr>
        </p:nvGraphicFramePr>
        <p:xfrm>
          <a:off x="411679" y="1139483"/>
          <a:ext cx="4797083" cy="5718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061F21C-8EB1-5BBF-AF04-B54A1F33C6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2818443"/>
              </p:ext>
            </p:extLst>
          </p:nvPr>
        </p:nvGraphicFramePr>
        <p:xfrm>
          <a:off x="6471220" y="1596193"/>
          <a:ext cx="5324599" cy="365400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47813">
                  <a:extLst>
                    <a:ext uri="{9D8B030D-6E8A-4147-A177-3AD203B41FA5}">
                      <a16:colId xmlns:a16="http://schemas.microsoft.com/office/drawing/2014/main" val="2202541677"/>
                    </a:ext>
                  </a:extLst>
                </a:gridCol>
                <a:gridCol w="676786">
                  <a:extLst>
                    <a:ext uri="{9D8B030D-6E8A-4147-A177-3AD203B41FA5}">
                      <a16:colId xmlns:a16="http://schemas.microsoft.com/office/drawing/2014/main" val="2511330985"/>
                    </a:ext>
                  </a:extLst>
                </a:gridCol>
              </a:tblGrid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TIPO DE PETICIÓN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CANTIDAD</a:t>
                      </a:r>
                      <a:endParaRPr lang="es-CO" sz="1100" b="1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8400317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en Interés General o Particular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154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3504859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Quejas por prestación del servicio de energía y gas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38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7513533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Consulta general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35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62771004"/>
                  </a:ext>
                </a:extLst>
              </a:tr>
              <a:tr h="348534">
                <a:tc>
                  <a:txBody>
                    <a:bodyPr/>
                    <a:lstStyle/>
                    <a:p>
                      <a:pPr algn="l" rtl="0" fontAlgn="b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Congreso, DIAN, secretarias y organismos de control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23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97340549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Solicitud de información 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64033810"/>
                  </a:ext>
                </a:extLst>
              </a:tr>
              <a:tr h="303088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Petición de autoridad pública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72612087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CO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Concepto de legalidad CCU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22129179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Quejas y reclamos a la CREG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2532066"/>
                  </a:ext>
                </a:extLst>
              </a:tr>
              <a:tr h="357269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2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Solicitud de copia de documentos y constancias de ejecutoria </a:t>
                      </a:r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1</a:t>
                      </a:r>
                      <a:endParaRPr lang="es-CO" sz="1100" b="0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3845940"/>
                  </a:ext>
                </a:extLst>
              </a:tr>
              <a:tr h="328615"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TOTAL GENERAL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O" sz="1100" u="none" strike="noStrike" dirty="0">
                          <a:effectLst/>
                          <a:highlight>
                            <a:srgbClr val="E9EBF5"/>
                          </a:highlight>
                        </a:rPr>
                        <a:t>265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highlight>
                          <a:srgbClr val="E9EBF5"/>
                        </a:highlight>
                        <a:latin typeface="Helvetica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328755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1899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Marcador de contenido 4">
            <a:extLst>
              <a:ext uri="{FF2B5EF4-FFF2-40B4-BE49-F238E27FC236}">
                <a16:creationId xmlns:a16="http://schemas.microsoft.com/office/drawing/2014/main" id="{35F3ABD8-145B-04C2-8872-E553AD129F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7060191"/>
              </p:ext>
            </p:extLst>
          </p:nvPr>
        </p:nvGraphicFramePr>
        <p:xfrm>
          <a:off x="790943" y="1556606"/>
          <a:ext cx="6175648" cy="34005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E905A250-A621-C2BD-E26A-53522ACB08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0879" y="899900"/>
            <a:ext cx="7035394" cy="97544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231C662-996D-42A3-2653-EB655BB0328D}"/>
              </a:ext>
            </a:extLst>
          </p:cNvPr>
          <p:cNvSpPr txBox="1"/>
          <p:nvPr/>
        </p:nvSpPr>
        <p:spPr>
          <a:xfrm>
            <a:off x="1814801" y="4797474"/>
            <a:ext cx="802432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De las quejas interpuestas en el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 trimestre de 2024, se presentó 1 queja </a:t>
            </a:r>
            <a:r>
              <a:rPr lang="es-CO" b="1" dirty="0">
                <a:solidFill>
                  <a:srgbClr val="4472C4">
                    <a:lumMod val="50000"/>
                  </a:srgbClr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 sugerencias relacionadas con las funciones propias de la CREG. Las cuales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ea typeface="Calibri" panose="020F0502020204030204" pitchFamily="34" charset="0"/>
                <a:cs typeface="Calibri" panose="020F0502020204030204" pitchFamily="34" charset="0"/>
              </a:rPr>
              <a:t>fueron atendida con un promedio de respuesta de 7 días </a:t>
            </a:r>
            <a:r>
              <a:rPr kumimoji="0" lang="es-CO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es-CO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410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A422B52-E37E-04E3-B6AB-81E9AA6514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5118136"/>
              </p:ext>
            </p:extLst>
          </p:nvPr>
        </p:nvGraphicFramePr>
        <p:xfrm>
          <a:off x="676136" y="1307234"/>
          <a:ext cx="4491664" cy="3544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C0DB5162-7F12-DCFB-6384-DD30AAB62432}"/>
              </a:ext>
            </a:extLst>
          </p:cNvPr>
          <p:cNvSpPr txBox="1"/>
          <p:nvPr/>
        </p:nvSpPr>
        <p:spPr>
          <a:xfrm>
            <a:off x="1106967" y="5081406"/>
            <a:ext cx="96164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just">
              <a:defRPr/>
            </a:pPr>
            <a:r>
              <a:rPr lang="es-CO" sz="1600" b="1" kern="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En el primer trimestre de 2024, se presentaron 151 quejas por la prestación del servicio de energía y gas. De las cuales, 62 quejas eran copia del trámite de reclamación presentado por el usuario ante la empresa prestadora del servicio o peticiones a las que ya se les había dado respuesta. Para </a:t>
            </a:r>
            <a:r>
              <a:rPr lang="es-CO" sz="1600" b="1" dirty="0">
                <a:solidFill>
                  <a:schemeClr val="accent5">
                    <a:lumMod val="50000"/>
                  </a:schemeClr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las demás peticiones registradas se da el traslado correspondiente a la autoridad pública o empresa competente y/o se brinda orientación al ciudadano sobre el tema.</a:t>
            </a:r>
            <a:endParaRPr lang="es-CO" sz="1600" dirty="0">
              <a:solidFill>
                <a:schemeClr val="accent5">
                  <a:lumMod val="50000"/>
                </a:schemeClr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Tabla 3">
            <a:extLst>
              <a:ext uri="{FF2B5EF4-FFF2-40B4-BE49-F238E27FC236}">
                <a16:creationId xmlns:a16="http://schemas.microsoft.com/office/drawing/2014/main" id="{9E5D0864-783B-0176-B06E-743C0C8B47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376831"/>
              </p:ext>
            </p:extLst>
          </p:nvPr>
        </p:nvGraphicFramePr>
        <p:xfrm>
          <a:off x="7421936" y="2553195"/>
          <a:ext cx="3761419" cy="24088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9280">
                  <a:extLst>
                    <a:ext uri="{9D8B030D-6E8A-4147-A177-3AD203B41FA5}">
                      <a16:colId xmlns:a16="http://schemas.microsoft.com/office/drawing/2014/main" val="691600774"/>
                    </a:ext>
                  </a:extLst>
                </a:gridCol>
                <a:gridCol w="1902139">
                  <a:extLst>
                    <a:ext uri="{9D8B030D-6E8A-4147-A177-3AD203B41FA5}">
                      <a16:colId xmlns:a16="http://schemas.microsoft.com/office/drawing/2014/main" val="3099246639"/>
                    </a:ext>
                  </a:extLst>
                </a:gridCol>
              </a:tblGrid>
              <a:tr h="481766"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ANÁLISIS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200" b="1" dirty="0">
                          <a:solidFill>
                            <a:schemeClr val="bg1"/>
                          </a:solidFill>
                          <a:latin typeface="+mn-lt"/>
                          <a:cs typeface="Arial" panose="020B0604020202020204" pitchFamily="34" charset="0"/>
                        </a:rPr>
                        <a:t>CANTIDAD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29494768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TRASLADO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37</a:t>
                      </a:r>
                    </a:p>
                    <a:p>
                      <a:pPr algn="ctr"/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547302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ORIENTACIÓN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52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0347656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r>
                        <a:rPr lang="es-CO" sz="1200" dirty="0">
                          <a:latin typeface="+mn-lt"/>
                          <a:cs typeface="Arial" panose="020B0604020202020204" pitchFamily="34" charset="0"/>
                        </a:rPr>
                        <a:t>ARCHIVADO - COPIA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dirty="0">
                          <a:latin typeface="+mn-lt"/>
                          <a:cs typeface="Arial" panose="020B0604020202020204" pitchFamily="34" charset="0"/>
                        </a:rPr>
                        <a:t>62</a:t>
                      </a:r>
                      <a:endParaRPr lang="es-CO" sz="1200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062941"/>
                  </a:ext>
                </a:extLst>
              </a:tr>
              <a:tr h="481766">
                <a:tc>
                  <a:txBody>
                    <a:bodyPr/>
                    <a:lstStyle/>
                    <a:p>
                      <a:pPr algn="l"/>
                      <a:r>
                        <a:rPr lang="es-CO" sz="1200" b="1" dirty="0">
                          <a:latin typeface="+mn-lt"/>
                          <a:cs typeface="Arial" panose="020B0604020202020204" pitchFamily="34" charset="0"/>
                        </a:rPr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00" b="1" u="none" dirty="0">
                          <a:latin typeface="+mn-lt"/>
                          <a:cs typeface="Arial" panose="020B0604020202020204" pitchFamily="34" charset="0"/>
                        </a:rPr>
                        <a:t>151</a:t>
                      </a:r>
                      <a:endParaRPr lang="es-CO" sz="1200" b="1" u="none" dirty="0"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6219868"/>
                  </a:ext>
                </a:extLst>
              </a:tr>
            </a:tbl>
          </a:graphicData>
        </a:graphic>
      </p:graphicFrame>
      <p:sp>
        <p:nvSpPr>
          <p:cNvPr id="10" name="Título 1">
            <a:extLst>
              <a:ext uri="{FF2B5EF4-FFF2-40B4-BE49-F238E27FC236}">
                <a16:creationId xmlns:a16="http://schemas.microsoft.com/office/drawing/2014/main" id="{D768E106-185C-D485-FCC2-674D90FE09A2}"/>
              </a:ext>
            </a:extLst>
          </p:cNvPr>
          <p:cNvSpPr txBox="1">
            <a:spLocks/>
          </p:cNvSpPr>
          <p:nvPr/>
        </p:nvSpPr>
        <p:spPr>
          <a:xfrm>
            <a:off x="5225409" y="268765"/>
            <a:ext cx="7135702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CO" sz="3200" dirty="0">
                <a:cs typeface="Arial" panose="020B0604020202020204" pitchFamily="34" charset="0"/>
              </a:rPr>
              <a:t>Trámite de quejas y reclamos otros</a:t>
            </a:r>
            <a:endParaRPr lang="es-CO" sz="3200" dirty="0"/>
          </a:p>
        </p:txBody>
      </p:sp>
    </p:spTree>
    <p:extLst>
      <p:ext uri="{BB962C8B-B14F-4D97-AF65-F5344CB8AC3E}">
        <p14:creationId xmlns:p14="http://schemas.microsoft.com/office/powerpoint/2010/main" val="37536929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E7DD871E-9050-4839-F60E-6051114C0399}"/>
              </a:ext>
            </a:extLst>
          </p:cNvPr>
          <p:cNvSpPr txBox="1"/>
          <p:nvPr/>
        </p:nvSpPr>
        <p:spPr>
          <a:xfrm>
            <a:off x="5225409" y="6639446"/>
            <a:ext cx="17411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100" b="1">
                <a:solidFill>
                  <a:schemeClr val="bg1"/>
                </a:solidFill>
                <a:latin typeface="Helvetica" pitchFamily="2" charset="0"/>
              </a:rPr>
              <a:t>www.---------------.gov.co</a:t>
            </a:r>
          </a:p>
        </p:txBody>
      </p:sp>
      <p:pic>
        <p:nvPicPr>
          <p:cNvPr id="2" name="Imagen 1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9581D1B9-4540-0705-1807-80163DDD22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325" y="268765"/>
            <a:ext cx="1111348" cy="622540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0AF55DDF-B0ED-B9B4-8DF4-2D56FD9FA89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7762682"/>
              </p:ext>
            </p:extLst>
          </p:nvPr>
        </p:nvGraphicFramePr>
        <p:xfrm>
          <a:off x="443426" y="1448791"/>
          <a:ext cx="11305147" cy="504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37889132-D859-E975-1AAC-0A2047BCB02D}"/>
              </a:ext>
            </a:extLst>
          </p:cNvPr>
          <p:cNvSpPr txBox="1">
            <a:spLocks/>
          </p:cNvSpPr>
          <p:nvPr/>
        </p:nvSpPr>
        <p:spPr>
          <a:xfrm>
            <a:off x="5676405" y="218916"/>
            <a:ext cx="6757539" cy="132556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376092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s-ES" sz="3400" dirty="0"/>
              <a:t>Tiempo promedio de respuesta</a:t>
            </a:r>
            <a:endParaRPr lang="es-CO" sz="3400" dirty="0"/>
          </a:p>
        </p:txBody>
      </p:sp>
    </p:spTree>
    <p:extLst>
      <p:ext uri="{BB962C8B-B14F-4D97-AF65-F5344CB8AC3E}">
        <p14:creationId xmlns:p14="http://schemas.microsoft.com/office/powerpoint/2010/main" val="149962919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GOBIERNO DEL CAMBIO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578</Words>
  <Application>Microsoft Office PowerPoint</Application>
  <PresentationFormat>Panorámica</PresentationFormat>
  <Paragraphs>169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Aptos Narrow</vt:lpstr>
      <vt:lpstr>Arial</vt:lpstr>
      <vt:lpstr>Calibri</vt:lpstr>
      <vt:lpstr>Helvetica</vt:lpstr>
      <vt:lpstr>Tema de Office</vt:lpstr>
      <vt:lpstr>Presentación de PowerPoint</vt:lpstr>
      <vt:lpstr>PETICIONES, QUEJAS Y RECLAMOS  INFORME ENERO - MARZO 2024.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William Camilo  Baracaldo Godoy</dc:creator>
  <cp:lastModifiedBy>Carlos Andres Chaparro Chaparro</cp:lastModifiedBy>
  <cp:revision>16</cp:revision>
  <dcterms:created xsi:type="dcterms:W3CDTF">2023-05-08T00:34:42Z</dcterms:created>
  <dcterms:modified xsi:type="dcterms:W3CDTF">2024-07-24T18:49:21Z</dcterms:modified>
</cp:coreProperties>
</file>